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72"/>
  </p:notesMasterIdLst>
  <p:handoutMasterIdLst>
    <p:handoutMasterId r:id="rId73"/>
  </p:handoutMasterIdLst>
  <p:sldIdLst>
    <p:sldId id="365" r:id="rId2"/>
    <p:sldId id="496" r:id="rId3"/>
    <p:sldId id="260" r:id="rId4"/>
    <p:sldId id="476" r:id="rId5"/>
    <p:sldId id="477" r:id="rId6"/>
    <p:sldId id="478" r:id="rId7"/>
    <p:sldId id="427" r:id="rId8"/>
    <p:sldId id="537" r:id="rId9"/>
    <p:sldId id="501" r:id="rId10"/>
    <p:sldId id="423" r:id="rId11"/>
    <p:sldId id="480" r:id="rId12"/>
    <p:sldId id="301" r:id="rId13"/>
    <p:sldId id="355" r:id="rId14"/>
    <p:sldId id="424" r:id="rId15"/>
    <p:sldId id="425" r:id="rId16"/>
    <p:sldId id="481" r:id="rId17"/>
    <p:sldId id="429" r:id="rId18"/>
    <p:sldId id="430" r:id="rId19"/>
    <p:sldId id="500" r:id="rId20"/>
    <p:sldId id="497" r:id="rId21"/>
    <p:sldId id="538" r:id="rId22"/>
    <p:sldId id="482" r:id="rId23"/>
    <p:sldId id="433" r:id="rId24"/>
    <p:sldId id="446" r:id="rId25"/>
    <p:sldId id="504" r:id="rId26"/>
    <p:sldId id="452" r:id="rId27"/>
    <p:sldId id="505" r:id="rId28"/>
    <p:sldId id="506" r:id="rId29"/>
    <p:sldId id="2147483443" r:id="rId30"/>
    <p:sldId id="507" r:id="rId31"/>
    <p:sldId id="2147483444" r:id="rId32"/>
    <p:sldId id="509" r:id="rId33"/>
    <p:sldId id="483" r:id="rId34"/>
    <p:sldId id="502" r:id="rId35"/>
    <p:sldId id="510" r:id="rId36"/>
    <p:sldId id="449" r:id="rId37"/>
    <p:sldId id="511" r:id="rId38"/>
    <p:sldId id="513" r:id="rId39"/>
    <p:sldId id="536" r:id="rId40"/>
    <p:sldId id="2147483446" r:id="rId41"/>
    <p:sldId id="2147483445" r:id="rId42"/>
    <p:sldId id="516" r:id="rId43"/>
    <p:sldId id="484" r:id="rId44"/>
    <p:sldId id="461" r:id="rId45"/>
    <p:sldId id="2147483447" r:id="rId46"/>
    <p:sldId id="517" r:id="rId47"/>
    <p:sldId id="534" r:id="rId48"/>
    <p:sldId id="463" r:id="rId49"/>
    <p:sldId id="2147483449" r:id="rId50"/>
    <p:sldId id="2147483450" r:id="rId51"/>
    <p:sldId id="2147483448" r:id="rId52"/>
    <p:sldId id="518" r:id="rId53"/>
    <p:sldId id="520" r:id="rId54"/>
    <p:sldId id="485" r:id="rId55"/>
    <p:sldId id="2147483451" r:id="rId56"/>
    <p:sldId id="523" r:id="rId57"/>
    <p:sldId id="524" r:id="rId58"/>
    <p:sldId id="533" r:id="rId59"/>
    <p:sldId id="491" r:id="rId60"/>
    <p:sldId id="2147483453" r:id="rId61"/>
    <p:sldId id="2147483452" r:id="rId62"/>
    <p:sldId id="526" r:id="rId63"/>
    <p:sldId id="441" r:id="rId64"/>
    <p:sldId id="529" r:id="rId65"/>
    <p:sldId id="531" r:id="rId66"/>
    <p:sldId id="527" r:id="rId67"/>
    <p:sldId id="532" r:id="rId68"/>
    <p:sldId id="528" r:id="rId69"/>
    <p:sldId id="494" r:id="rId70"/>
    <p:sldId id="380"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96"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A0033"/>
    <a:srgbClr val="FCFCFD"/>
    <a:srgbClr val="7F1EE7"/>
    <a:srgbClr val="0000A3"/>
    <a:srgbClr val="B81EE7"/>
    <a:srgbClr val="5400AD"/>
    <a:srgbClr val="1D262F"/>
    <a:srgbClr val="2444C8"/>
    <a:srgbClr val="EB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E9639D4-E3E2-4D34-9284-5A2195B3D0D7}" styleName="スタイル (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61" autoAdjust="0"/>
    <p:restoredTop sz="82919" autoAdjust="0"/>
  </p:normalViewPr>
  <p:slideViewPr>
    <p:cSldViewPr snapToGrid="0">
      <p:cViewPr varScale="1">
        <p:scale>
          <a:sx n="88" d="100"/>
          <a:sy n="88" d="100"/>
        </p:scale>
        <p:origin x="1128" y="84"/>
      </p:cViewPr>
      <p:guideLst>
        <p:guide orient="horz" pos="1296"/>
        <p:guide pos="3840"/>
      </p:guideLst>
    </p:cSldViewPr>
  </p:slideViewPr>
  <p:notesTextViewPr>
    <p:cViewPr>
      <p:scale>
        <a:sx n="1" d="1"/>
        <a:sy n="1" d="1"/>
      </p:scale>
      <p:origin x="0" y="0"/>
    </p:cViewPr>
  </p:notesTextViewPr>
  <p:sorterViewPr>
    <p:cViewPr>
      <p:scale>
        <a:sx n="1" d="1"/>
        <a:sy n="1" d="1"/>
      </p:scale>
      <p:origin x="0" y="0"/>
    </p:cViewPr>
  </p:sorterViewPr>
  <p:notesViewPr>
    <p:cSldViewPr snapToGrid="0" showGuides="1">
      <p:cViewPr varScale="1">
        <p:scale>
          <a:sx n="83" d="100"/>
          <a:sy n="83" d="100"/>
        </p:scale>
        <p:origin x="4040"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D30B3F9-42E9-426B-B3D2-D6012D7491A2}"/>
              </a:ext>
            </a:extLst>
          </p:cNvPr>
          <p:cNvSpPr>
            <a:spLocks noGrp="1"/>
          </p:cNvSpPr>
          <p:nvPr>
            <p:ph type="sldNum" sz="quarter" idx="3"/>
          </p:nvPr>
        </p:nvSpPr>
        <p:spPr>
          <a:xfrm>
            <a:off x="1943100" y="8685213"/>
            <a:ext cx="2971800" cy="458787"/>
          </a:xfrm>
          <a:prstGeom prst="rect">
            <a:avLst/>
          </a:prstGeom>
        </p:spPr>
        <p:txBody>
          <a:bodyPr vert="horz" lIns="91440" tIns="45720" rIns="91440" bIns="45720" rtlCol="0" anchor="b"/>
          <a:lstStyle>
            <a:lvl1pPr algn="r">
              <a:defRPr sz="1200"/>
            </a:lvl1pPr>
          </a:lstStyle>
          <a:p>
            <a:pPr algn="ctr"/>
            <a:fld id="{C71F7584-9745-40DA-BD49-9A41A97B2D2E}" type="slidenum">
              <a:rPr lang="en-US" sz="1000" smtClean="0">
                <a:latin typeface="Amazon Ember Display" panose="020F0603020204020204" pitchFamily="34" charset="0"/>
              </a:rPr>
              <a:pPr algn="ctr"/>
              <a:t>‹#›</a:t>
            </a:fld>
            <a:endParaRPr lang="en-US" sz="1000" dirty="0">
              <a:latin typeface="Amazon Ember Display" panose="020F0603020204020204" pitchFamily="34" charset="0"/>
            </a:endParaRPr>
          </a:p>
        </p:txBody>
      </p:sp>
    </p:spTree>
    <p:extLst>
      <p:ext uri="{BB962C8B-B14F-4D97-AF65-F5344CB8AC3E}">
        <p14:creationId xmlns:p14="http://schemas.microsoft.com/office/powerpoint/2010/main" val="1292530059"/>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38150" y="457200"/>
            <a:ext cx="5981700" cy="3364706"/>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419100" y="4197679"/>
            <a:ext cx="6000750" cy="4328803"/>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943100" y="8685213"/>
            <a:ext cx="2971800" cy="458787"/>
          </a:xfrm>
          <a:prstGeom prst="rect">
            <a:avLst/>
          </a:prstGeom>
        </p:spPr>
        <p:txBody>
          <a:bodyPr vert="horz" lIns="91440" tIns="45720" rIns="91440" bIns="45720" rtlCol="0" anchor="b"/>
          <a:lstStyle>
            <a:lvl1pPr algn="ctr">
              <a:defRPr sz="1000" b="0" i="0">
                <a:latin typeface="Amazon Ember Display" panose="020F0603020204020204" pitchFamily="34" charset="0"/>
              </a:defRPr>
            </a:lvl1pPr>
          </a:lstStyle>
          <a:p>
            <a:fld id="{A3D89E5F-BEEF-42A1-A57B-E5A736D51194}" type="slidenum">
              <a:rPr lang="en-US" smtClean="0"/>
              <a:pPr/>
              <a:t>‹#›</a:t>
            </a:fld>
            <a:endParaRPr lang="en-US" dirty="0"/>
          </a:p>
        </p:txBody>
      </p:sp>
    </p:spTree>
    <p:extLst>
      <p:ext uri="{BB962C8B-B14F-4D97-AF65-F5344CB8AC3E}">
        <p14:creationId xmlns:p14="http://schemas.microsoft.com/office/powerpoint/2010/main" val="2644871954"/>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300"/>
      </a:spcAft>
      <a:defRPr sz="1200" b="0" i="0" kern="1200">
        <a:solidFill>
          <a:schemeClr val="tx1"/>
        </a:solidFill>
        <a:latin typeface="Amazon Ember Display" panose="020F0603020204020204" pitchFamily="34" charset="0"/>
        <a:ea typeface="+mn-ea"/>
        <a:cs typeface="+mn-cs"/>
      </a:defRPr>
    </a:lvl1pPr>
    <a:lvl2pPr marL="225425" indent="-106363" algn="l" defTabSz="914400" rtl="0" eaLnBrk="1" latinLnBrk="0" hangingPunct="1">
      <a:spcAft>
        <a:spcPts val="300"/>
      </a:spcAft>
      <a:buFont typeface="Arial" panose="020B0604020202020204" pitchFamily="34" charset="0"/>
      <a:buChar char="•"/>
      <a:defRPr sz="1200" b="0" i="0" kern="1200">
        <a:solidFill>
          <a:schemeClr val="tx1"/>
        </a:solidFill>
        <a:latin typeface="Amazon Ember Display" panose="020F0603020204020204" pitchFamily="34" charset="0"/>
        <a:ea typeface="+mn-ea"/>
        <a:cs typeface="+mn-cs"/>
      </a:defRPr>
    </a:lvl2pPr>
    <a:lvl3pPr marL="463550" indent="-119063" algn="l" defTabSz="914400" rtl="0" eaLnBrk="1" latinLnBrk="0" hangingPunct="1">
      <a:spcAft>
        <a:spcPts val="300"/>
      </a:spcAft>
      <a:buFont typeface="Arial" panose="020B0604020202020204" pitchFamily="34" charset="0"/>
      <a:buChar char="•"/>
      <a:defRPr sz="1200" b="0" i="0" kern="1200">
        <a:solidFill>
          <a:schemeClr val="tx1"/>
        </a:solidFill>
        <a:latin typeface="Amazon Ember Display" panose="020F0603020204020204" pitchFamily="34" charset="0"/>
        <a:ea typeface="+mn-ea"/>
        <a:cs typeface="+mn-cs"/>
      </a:defRPr>
    </a:lvl3pPr>
    <a:lvl4pPr marL="747713" indent="-119063" algn="l" defTabSz="914400" rtl="0" eaLnBrk="1" latinLnBrk="0" hangingPunct="1">
      <a:spcAft>
        <a:spcPts val="300"/>
      </a:spcAft>
      <a:buFont typeface="Arial" panose="020B0604020202020204" pitchFamily="34" charset="0"/>
      <a:buChar char="•"/>
      <a:defRPr sz="1200" b="0" i="0" kern="1200">
        <a:solidFill>
          <a:schemeClr val="tx1"/>
        </a:solidFill>
        <a:latin typeface="Amazon Ember Display" panose="020F0603020204020204" pitchFamily="34" charset="0"/>
        <a:ea typeface="+mn-ea"/>
        <a:cs typeface="+mn-cs"/>
      </a:defRPr>
    </a:lvl4pPr>
    <a:lvl5pPr marL="973138" indent="-117475" algn="l" defTabSz="914400" rtl="0" eaLnBrk="1" latinLnBrk="0" hangingPunct="1">
      <a:spcAft>
        <a:spcPts val="300"/>
      </a:spcAft>
      <a:buFont typeface="Arial" panose="020B0604020202020204" pitchFamily="34" charset="0"/>
      <a:buChar char="•"/>
      <a:defRPr sz="1200" b="0" i="0" kern="1200">
        <a:solidFill>
          <a:schemeClr val="tx1"/>
        </a:solidFill>
        <a:latin typeface="Amazon Ember Display" panose="020F06030202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2160" userDrawn="1">
          <p15:clr>
            <a:srgbClr val="F26B43"/>
          </p15:clr>
        </p15:guide>
        <p15:guide id="2" orient="horz" pos="2880" userDrawn="1">
          <p15:clr>
            <a:srgbClr val="F26B43"/>
          </p15:clr>
        </p15:guide>
        <p15:guide id="3" pos="264" userDrawn="1">
          <p15:clr>
            <a:srgbClr val="F26B43"/>
          </p15:clr>
        </p15:guide>
        <p15:guide id="4" pos="4056" userDrawn="1">
          <p15:clr>
            <a:srgbClr val="F26B43"/>
          </p15:clr>
        </p15:guide>
        <p15:guide id="5" orient="horz" pos="288" userDrawn="1">
          <p15:clr>
            <a:srgbClr val="F26B43"/>
          </p15:clr>
        </p15:guide>
        <p15:guide id="6" orient="horz" pos="264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3D89E5F-BEEF-42A1-A57B-E5A736D51194}" type="slidenum">
              <a:rPr lang="en-US" smtClean="0"/>
              <a:pPr/>
              <a:t>7</a:t>
            </a:fld>
            <a:endParaRPr lang="en-US" dirty="0"/>
          </a:p>
        </p:txBody>
      </p:sp>
    </p:spTree>
    <p:extLst>
      <p:ext uri="{BB962C8B-B14F-4D97-AF65-F5344CB8AC3E}">
        <p14:creationId xmlns:p14="http://schemas.microsoft.com/office/powerpoint/2010/main" val="10920267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21E2D-B88F-2FF3-06EC-21A47FDDEE7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ECDAE69-0A2D-18AA-AC60-FDBED42303BE}"/>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359382BB-ADC4-E11D-A77E-A8F3EE33C61E}"/>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B8B54116-35CB-156E-2BA5-22B484EA91E4}"/>
              </a:ext>
            </a:extLst>
          </p:cNvPr>
          <p:cNvSpPr>
            <a:spLocks noGrp="1"/>
          </p:cNvSpPr>
          <p:nvPr>
            <p:ph type="sldNum" sz="quarter" idx="5"/>
          </p:nvPr>
        </p:nvSpPr>
        <p:spPr/>
        <p:txBody>
          <a:bodyPr/>
          <a:lstStyle/>
          <a:p>
            <a:fld id="{A3D89E5F-BEEF-42A1-A57B-E5A736D51194}" type="slidenum">
              <a:rPr lang="en-US" smtClean="0"/>
              <a:pPr/>
              <a:t>30</a:t>
            </a:fld>
            <a:endParaRPr lang="en-US" dirty="0"/>
          </a:p>
        </p:txBody>
      </p:sp>
    </p:spTree>
    <p:extLst>
      <p:ext uri="{BB962C8B-B14F-4D97-AF65-F5344CB8AC3E}">
        <p14:creationId xmlns:p14="http://schemas.microsoft.com/office/powerpoint/2010/main" val="22848326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21E2D-B88F-2FF3-06EC-21A47FDDEE7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ECDAE69-0A2D-18AA-AC60-FDBED42303BE}"/>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359382BB-ADC4-E11D-A77E-A8F3EE33C61E}"/>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B8B54116-35CB-156E-2BA5-22B484EA91E4}"/>
              </a:ext>
            </a:extLst>
          </p:cNvPr>
          <p:cNvSpPr>
            <a:spLocks noGrp="1"/>
          </p:cNvSpPr>
          <p:nvPr>
            <p:ph type="sldNum" sz="quarter" idx="5"/>
          </p:nvPr>
        </p:nvSpPr>
        <p:spPr/>
        <p:txBody>
          <a:bodyPr/>
          <a:lstStyle/>
          <a:p>
            <a:fld id="{A3D89E5F-BEEF-42A1-A57B-E5A736D51194}" type="slidenum">
              <a:rPr lang="en-US" smtClean="0"/>
              <a:pPr/>
              <a:t>31</a:t>
            </a:fld>
            <a:endParaRPr lang="en-US" dirty="0"/>
          </a:p>
        </p:txBody>
      </p:sp>
    </p:spTree>
    <p:extLst>
      <p:ext uri="{BB962C8B-B14F-4D97-AF65-F5344CB8AC3E}">
        <p14:creationId xmlns:p14="http://schemas.microsoft.com/office/powerpoint/2010/main" val="22848326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3D89E5F-BEEF-42A1-A57B-E5A736D51194}" type="slidenum">
              <a:rPr lang="en-US" smtClean="0"/>
              <a:pPr/>
              <a:t>38</a:t>
            </a:fld>
            <a:endParaRPr lang="en-US" dirty="0"/>
          </a:p>
        </p:txBody>
      </p:sp>
    </p:spTree>
    <p:extLst>
      <p:ext uri="{BB962C8B-B14F-4D97-AF65-F5344CB8AC3E}">
        <p14:creationId xmlns:p14="http://schemas.microsoft.com/office/powerpoint/2010/main" val="19147155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C8D51-C485-FD2D-90A6-573A6956C3D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AC7DAE5-3AC6-52FE-396B-D30D7C629028}"/>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D643EBD7-63D7-87E0-67DC-68F65149842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英会話の例</a:t>
            </a:r>
            <a:endParaRPr kumimoji="1" lang="en-US" altLang="ja-JP" dirty="0"/>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なぜ会社の公式サポートを受けずに、個人負担で英語学習を進めているのか？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なぜ実践的なロールプレイをせずに、座学中心の学習方法を選んだのか？</a:t>
            </a:r>
          </a:p>
          <a:p>
            <a:pPr marL="0" marR="0" lvl="0" indent="0" algn="l" defTabSz="914400" rtl="0" eaLnBrk="1" fontAlgn="auto" latinLnBrk="0" hangingPunct="1">
              <a:lnSpc>
                <a:spcPct val="100000"/>
              </a:lnSpc>
              <a:spcBef>
                <a:spcPts val="0"/>
              </a:spcBef>
              <a:spcAft>
                <a:spcPts val="300"/>
              </a:spcAft>
              <a:buClrTx/>
              <a:buSzTx/>
              <a:buFontTx/>
              <a:buNone/>
              <a:tabLst/>
              <a:defRPr/>
            </a:pPr>
            <a:r>
              <a:rPr lang="ja-JP" altLang="en-US" sz="1200" b="0" i="0" kern="1200" dirty="0">
                <a:solidFill>
                  <a:schemeClr val="tx1"/>
                </a:solidFill>
                <a:effectLst/>
                <a:latin typeface="Amazon Ember Display" panose="020F0603020204020204" pitchFamily="34" charset="0"/>
                <a:ea typeface="+mn-ea"/>
                <a:cs typeface="+mn-cs"/>
              </a:rPr>
              <a:t>・なぜ英語学習と業務知識の習得は同時にできないのか？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なぜ英単語学習とビジネスメール作成練習は同時にできないのか？</a:t>
            </a:r>
          </a:p>
          <a:p>
            <a:endParaRPr kumimoji="1" lang="ja-JP" altLang="en-US" dirty="0"/>
          </a:p>
          <a:p>
            <a:endParaRPr kumimoji="1" lang="ja-JP" altLang="en-US" dirty="0"/>
          </a:p>
        </p:txBody>
      </p:sp>
      <p:sp>
        <p:nvSpPr>
          <p:cNvPr id="4" name="スライド番号プレースホルダー 3">
            <a:extLst>
              <a:ext uri="{FF2B5EF4-FFF2-40B4-BE49-F238E27FC236}">
                <a16:creationId xmlns:a16="http://schemas.microsoft.com/office/drawing/2014/main" id="{4835E8CE-E7BB-43B0-D0E5-11464BB9A2CA}"/>
              </a:ext>
            </a:extLst>
          </p:cNvPr>
          <p:cNvSpPr>
            <a:spLocks noGrp="1"/>
          </p:cNvSpPr>
          <p:nvPr>
            <p:ph type="sldNum" sz="quarter" idx="5"/>
          </p:nvPr>
        </p:nvSpPr>
        <p:spPr/>
        <p:txBody>
          <a:bodyPr/>
          <a:lstStyle/>
          <a:p>
            <a:fld id="{A3D89E5F-BEEF-42A1-A57B-E5A736D51194}" type="slidenum">
              <a:rPr lang="en-US" smtClean="0"/>
              <a:pPr/>
              <a:t>39</a:t>
            </a:fld>
            <a:endParaRPr lang="en-US" dirty="0"/>
          </a:p>
        </p:txBody>
      </p:sp>
    </p:spTree>
    <p:extLst>
      <p:ext uri="{BB962C8B-B14F-4D97-AF65-F5344CB8AC3E}">
        <p14:creationId xmlns:p14="http://schemas.microsoft.com/office/powerpoint/2010/main" val="6345876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4C37A-F892-CB15-6DA0-59690300439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2E7F0A4-D403-5A35-0ADD-F8F6EDB8D570}"/>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854AB349-CD89-7BD9-1E5C-6ECE3CEEDC2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英会話の例</a:t>
            </a:r>
            <a:endParaRPr kumimoji="1" lang="en-US" altLang="ja-JP" dirty="0"/>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なぜ会社の公式サポートを受けずに、個人負担で英語学習を進めているのか？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なぜ実践的なロールプレイをせずに、座学中心の学習方法を選んだのか？</a:t>
            </a:r>
          </a:p>
          <a:p>
            <a:pPr marL="0" marR="0" lvl="0" indent="0" algn="l" defTabSz="914400" rtl="0" eaLnBrk="1" fontAlgn="auto" latinLnBrk="0" hangingPunct="1">
              <a:lnSpc>
                <a:spcPct val="100000"/>
              </a:lnSpc>
              <a:spcBef>
                <a:spcPts val="0"/>
              </a:spcBef>
              <a:spcAft>
                <a:spcPts val="300"/>
              </a:spcAft>
              <a:buClrTx/>
              <a:buSzTx/>
              <a:buFontTx/>
              <a:buNone/>
              <a:tabLst/>
              <a:defRPr/>
            </a:pPr>
            <a:r>
              <a:rPr lang="ja-JP" altLang="en-US" sz="1200" b="0" i="0" kern="1200" dirty="0">
                <a:solidFill>
                  <a:schemeClr val="tx1"/>
                </a:solidFill>
                <a:effectLst/>
                <a:latin typeface="Amazon Ember Display" panose="020F0603020204020204" pitchFamily="34" charset="0"/>
                <a:ea typeface="+mn-ea"/>
                <a:cs typeface="+mn-cs"/>
              </a:rPr>
              <a:t>・なぜ英語学習と業務知識の習得は同時にできないのか？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なぜ英単語学習とビジネスメール作成練習は同時にできないのか？</a:t>
            </a:r>
          </a:p>
          <a:p>
            <a:endParaRPr kumimoji="1" lang="ja-JP" altLang="en-US" dirty="0"/>
          </a:p>
          <a:p>
            <a:endParaRPr kumimoji="1" lang="ja-JP" altLang="en-US" dirty="0"/>
          </a:p>
        </p:txBody>
      </p:sp>
      <p:sp>
        <p:nvSpPr>
          <p:cNvPr id="4" name="スライド番号プレースホルダー 3">
            <a:extLst>
              <a:ext uri="{FF2B5EF4-FFF2-40B4-BE49-F238E27FC236}">
                <a16:creationId xmlns:a16="http://schemas.microsoft.com/office/drawing/2014/main" id="{D9ADCA4B-ED69-EBCC-2128-97421B7CBCE5}"/>
              </a:ext>
            </a:extLst>
          </p:cNvPr>
          <p:cNvSpPr>
            <a:spLocks noGrp="1"/>
          </p:cNvSpPr>
          <p:nvPr>
            <p:ph type="sldNum" sz="quarter" idx="5"/>
          </p:nvPr>
        </p:nvSpPr>
        <p:spPr/>
        <p:txBody>
          <a:bodyPr/>
          <a:lstStyle/>
          <a:p>
            <a:fld id="{A3D89E5F-BEEF-42A1-A57B-E5A736D51194}" type="slidenum">
              <a:rPr lang="en-US" smtClean="0"/>
              <a:pPr/>
              <a:t>40</a:t>
            </a:fld>
            <a:endParaRPr lang="en-US" dirty="0"/>
          </a:p>
        </p:txBody>
      </p:sp>
    </p:spTree>
    <p:extLst>
      <p:ext uri="{BB962C8B-B14F-4D97-AF65-F5344CB8AC3E}">
        <p14:creationId xmlns:p14="http://schemas.microsoft.com/office/powerpoint/2010/main" val="38545870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BFCA1-F4BA-1711-BA4F-8AAE7BCE3A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9122AAC-75BF-B859-8E88-4E6CD97C3454}"/>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E5D339D8-4CEA-6FB7-7C20-9E54CEE928F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英会話の例</a:t>
            </a:r>
            <a:endParaRPr kumimoji="1" lang="en-US" altLang="ja-JP" dirty="0"/>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なぜ会社の公式サポートを受けずに、個人負担で英語学習を進めているのか？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なぜ実践的なロールプレイをせずに、座学中心の学習方法を選んだのか？</a:t>
            </a:r>
          </a:p>
          <a:p>
            <a:pPr marL="0" marR="0" lvl="0" indent="0" algn="l" defTabSz="914400" rtl="0" eaLnBrk="1" fontAlgn="auto" latinLnBrk="0" hangingPunct="1">
              <a:lnSpc>
                <a:spcPct val="100000"/>
              </a:lnSpc>
              <a:spcBef>
                <a:spcPts val="0"/>
              </a:spcBef>
              <a:spcAft>
                <a:spcPts val="300"/>
              </a:spcAft>
              <a:buClrTx/>
              <a:buSzTx/>
              <a:buFontTx/>
              <a:buNone/>
              <a:tabLst/>
              <a:defRPr/>
            </a:pPr>
            <a:r>
              <a:rPr lang="ja-JP" altLang="en-US" sz="1200" b="0" i="0" kern="1200" dirty="0">
                <a:solidFill>
                  <a:schemeClr val="tx1"/>
                </a:solidFill>
                <a:effectLst/>
                <a:latin typeface="Amazon Ember Display" panose="020F0603020204020204" pitchFamily="34" charset="0"/>
                <a:ea typeface="+mn-ea"/>
                <a:cs typeface="+mn-cs"/>
              </a:rPr>
              <a:t>・なぜ英語学習と業務知識の習得は同時にできないのか？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なぜ英単語学習とビジネスメール作成練習は同時にできないのか？</a:t>
            </a:r>
          </a:p>
          <a:p>
            <a:endParaRPr kumimoji="1" lang="ja-JP" altLang="en-US" dirty="0"/>
          </a:p>
          <a:p>
            <a:endParaRPr kumimoji="1" lang="ja-JP" altLang="en-US" dirty="0"/>
          </a:p>
        </p:txBody>
      </p:sp>
      <p:sp>
        <p:nvSpPr>
          <p:cNvPr id="4" name="スライド番号プレースホルダー 3">
            <a:extLst>
              <a:ext uri="{FF2B5EF4-FFF2-40B4-BE49-F238E27FC236}">
                <a16:creationId xmlns:a16="http://schemas.microsoft.com/office/drawing/2014/main" id="{63A3788E-A941-49F1-BBA0-945F928C2291}"/>
              </a:ext>
            </a:extLst>
          </p:cNvPr>
          <p:cNvSpPr>
            <a:spLocks noGrp="1"/>
          </p:cNvSpPr>
          <p:nvPr>
            <p:ph type="sldNum" sz="quarter" idx="5"/>
          </p:nvPr>
        </p:nvSpPr>
        <p:spPr/>
        <p:txBody>
          <a:bodyPr/>
          <a:lstStyle/>
          <a:p>
            <a:fld id="{A3D89E5F-BEEF-42A1-A57B-E5A736D51194}" type="slidenum">
              <a:rPr lang="en-US" smtClean="0"/>
              <a:pPr/>
              <a:t>41</a:t>
            </a:fld>
            <a:endParaRPr lang="en-US" dirty="0"/>
          </a:p>
        </p:txBody>
      </p:sp>
    </p:spTree>
    <p:extLst>
      <p:ext uri="{BB962C8B-B14F-4D97-AF65-F5344CB8AC3E}">
        <p14:creationId xmlns:p14="http://schemas.microsoft.com/office/powerpoint/2010/main" val="41825853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6A4B5-2BC4-4E5C-A2FA-43956DD02C6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D13061A-F5A2-C81B-4E74-88F9379341F4}"/>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9EE90257-E15B-D433-A85F-E6F3DC55903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英会話の例</a:t>
            </a:r>
            <a:endParaRPr kumimoji="1" lang="en-US" altLang="ja-JP" dirty="0"/>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なぜ会社の公式サポートを受けずに、個人負担で英語学習を進めているのか？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なぜ実践的なロールプレイをせずに、座学中心の学習方法を選んだのか？</a:t>
            </a:r>
          </a:p>
          <a:p>
            <a:pPr marL="0" marR="0" lvl="0" indent="0" algn="l" defTabSz="914400" rtl="0" eaLnBrk="1" fontAlgn="auto" latinLnBrk="0" hangingPunct="1">
              <a:lnSpc>
                <a:spcPct val="100000"/>
              </a:lnSpc>
              <a:spcBef>
                <a:spcPts val="0"/>
              </a:spcBef>
              <a:spcAft>
                <a:spcPts val="300"/>
              </a:spcAft>
              <a:buClrTx/>
              <a:buSzTx/>
              <a:buFontTx/>
              <a:buNone/>
              <a:tabLst/>
              <a:defRPr/>
            </a:pPr>
            <a:r>
              <a:rPr lang="ja-JP" altLang="en-US" sz="1200" b="0" i="0" kern="1200" dirty="0">
                <a:solidFill>
                  <a:schemeClr val="tx1"/>
                </a:solidFill>
                <a:effectLst/>
                <a:latin typeface="Amazon Ember Display" panose="020F0603020204020204" pitchFamily="34" charset="0"/>
                <a:ea typeface="+mn-ea"/>
                <a:cs typeface="+mn-cs"/>
              </a:rPr>
              <a:t>・なぜ英語学習と業務知識の習得は同時にできないのか？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なぜ英単語学習とビジネスメール作成練習は同時にできないのか？</a:t>
            </a:r>
          </a:p>
          <a:p>
            <a:endParaRPr kumimoji="1" lang="ja-JP" altLang="en-US" dirty="0"/>
          </a:p>
          <a:p>
            <a:endParaRPr kumimoji="1" lang="ja-JP" altLang="en-US" dirty="0"/>
          </a:p>
        </p:txBody>
      </p:sp>
      <p:sp>
        <p:nvSpPr>
          <p:cNvPr id="4" name="スライド番号プレースホルダー 3">
            <a:extLst>
              <a:ext uri="{FF2B5EF4-FFF2-40B4-BE49-F238E27FC236}">
                <a16:creationId xmlns:a16="http://schemas.microsoft.com/office/drawing/2014/main" id="{DA7281DA-4F46-3679-7BCD-8C5A4E70D6E3}"/>
              </a:ext>
            </a:extLst>
          </p:cNvPr>
          <p:cNvSpPr>
            <a:spLocks noGrp="1"/>
          </p:cNvSpPr>
          <p:nvPr>
            <p:ph type="sldNum" sz="quarter" idx="5"/>
          </p:nvPr>
        </p:nvSpPr>
        <p:spPr/>
        <p:txBody>
          <a:bodyPr/>
          <a:lstStyle/>
          <a:p>
            <a:fld id="{A3D89E5F-BEEF-42A1-A57B-E5A736D51194}" type="slidenum">
              <a:rPr lang="en-US" smtClean="0"/>
              <a:pPr/>
              <a:t>42</a:t>
            </a:fld>
            <a:endParaRPr lang="en-US" dirty="0"/>
          </a:p>
        </p:txBody>
      </p:sp>
    </p:spTree>
    <p:extLst>
      <p:ext uri="{BB962C8B-B14F-4D97-AF65-F5344CB8AC3E}">
        <p14:creationId xmlns:p14="http://schemas.microsoft.com/office/powerpoint/2010/main" val="14434468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r>
              <a:rPr kumimoji="1" lang="en-US" altLang="ja-JP" dirty="0"/>
              <a:t>https://press.aboutamazon.com/jp/news/aws/2025/3/amazon-gamelift-streams-empowers-developers-to-stream-games-to-virtually-any-device</a:t>
            </a:r>
          </a:p>
          <a:p>
            <a:endParaRPr kumimoji="1" lang="en-US" altLang="ja-JP" dirty="0"/>
          </a:p>
          <a:p>
            <a:r>
              <a:rPr kumimoji="1" lang="ja-JP" altLang="en-US" dirty="0"/>
              <a:t>提供者としてのメッセージ </a:t>
            </a:r>
            <a:r>
              <a:rPr kumimoji="1" lang="en-US" altLang="ja-JP" dirty="0"/>
              <a:t>: </a:t>
            </a:r>
            <a:r>
              <a:rPr kumimoji="1" lang="ja-JP" altLang="en-US" dirty="0"/>
              <a:t>ビジネスモデルキャンバスを参照。合理性あるビジネスモデルがあるのか</a:t>
            </a:r>
            <a:r>
              <a:rPr kumimoji="1" lang="en-US" altLang="ja-JP" dirty="0"/>
              <a:t>? </a:t>
            </a:r>
            <a:r>
              <a:rPr kumimoji="1" lang="ja-JP" altLang="en-US" dirty="0"/>
              <a:t>というはなし</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3D89E5F-BEEF-42A1-A57B-E5A736D51194}" type="slidenum">
              <a:rPr lang="en-US" smtClean="0"/>
              <a:pPr/>
              <a:t>48</a:t>
            </a:fld>
            <a:endParaRPr lang="en-US" dirty="0"/>
          </a:p>
        </p:txBody>
      </p:sp>
    </p:spTree>
    <p:extLst>
      <p:ext uri="{BB962C8B-B14F-4D97-AF65-F5344CB8AC3E}">
        <p14:creationId xmlns:p14="http://schemas.microsoft.com/office/powerpoint/2010/main" val="10598134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B7B2D-DD41-4883-DB44-73024F98582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9A0E30A-01C3-F157-C147-2FB5EBDAA4D5}"/>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A7B2E695-8DB9-853F-E31A-29C537DEA31F}"/>
              </a:ext>
            </a:extLst>
          </p:cNvPr>
          <p:cNvSpPr>
            <a:spLocks noGrp="1"/>
          </p:cNvSpPr>
          <p:nvPr>
            <p:ph type="body" idx="1"/>
          </p:nvPr>
        </p:nvSpPr>
        <p:spPr/>
        <p:txBody>
          <a:bodyPr/>
          <a:lstStyle/>
          <a:p>
            <a:r>
              <a:rPr kumimoji="1" lang="en-US" altLang="ja-JP" dirty="0"/>
              <a:t>https://press.aboutamazon.com/jp/news/aws/2025/3/amazon-gamelift-streams-empowers-developers-to-stream-games-to-virtually-any-device</a:t>
            </a:r>
          </a:p>
          <a:p>
            <a:endParaRPr kumimoji="1" lang="en-US" altLang="ja-JP" dirty="0"/>
          </a:p>
          <a:p>
            <a:r>
              <a:rPr kumimoji="1" lang="ja-JP" altLang="en-US" dirty="0"/>
              <a:t>提供者としてのメッセージ </a:t>
            </a:r>
            <a:r>
              <a:rPr kumimoji="1" lang="en-US" altLang="ja-JP" dirty="0"/>
              <a:t>: </a:t>
            </a:r>
            <a:r>
              <a:rPr kumimoji="1" lang="ja-JP" altLang="en-US" dirty="0"/>
              <a:t>ビジネスモデルキャンバスを参照。合理性あるビジネスモデルがあるのか</a:t>
            </a:r>
            <a:r>
              <a:rPr kumimoji="1" lang="en-US" altLang="ja-JP" dirty="0"/>
              <a:t>? </a:t>
            </a:r>
            <a:r>
              <a:rPr kumimoji="1" lang="ja-JP" altLang="en-US" dirty="0"/>
              <a:t>というはなし</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1611600E-6C6A-2632-093C-6582A811E54F}"/>
              </a:ext>
            </a:extLst>
          </p:cNvPr>
          <p:cNvSpPr>
            <a:spLocks noGrp="1"/>
          </p:cNvSpPr>
          <p:nvPr>
            <p:ph type="sldNum" sz="quarter" idx="5"/>
          </p:nvPr>
        </p:nvSpPr>
        <p:spPr/>
        <p:txBody>
          <a:bodyPr/>
          <a:lstStyle/>
          <a:p>
            <a:fld id="{A3D89E5F-BEEF-42A1-A57B-E5A736D51194}" type="slidenum">
              <a:rPr lang="en-US" smtClean="0"/>
              <a:pPr/>
              <a:t>49</a:t>
            </a:fld>
            <a:endParaRPr lang="en-US" dirty="0"/>
          </a:p>
        </p:txBody>
      </p:sp>
    </p:spTree>
    <p:extLst>
      <p:ext uri="{BB962C8B-B14F-4D97-AF65-F5344CB8AC3E}">
        <p14:creationId xmlns:p14="http://schemas.microsoft.com/office/powerpoint/2010/main" val="30185354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F7B77-3501-6548-6E9F-E7562B25D65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1B7BD01-9F68-EAA4-DE56-96257B057A3C}"/>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F0A73B1E-FF7D-E092-FA68-4E83C49C9D2C}"/>
              </a:ext>
            </a:extLst>
          </p:cNvPr>
          <p:cNvSpPr>
            <a:spLocks noGrp="1"/>
          </p:cNvSpPr>
          <p:nvPr>
            <p:ph type="body" idx="1"/>
          </p:nvPr>
        </p:nvSpPr>
        <p:spPr/>
        <p:txBody>
          <a:bodyPr/>
          <a:lstStyle/>
          <a:p>
            <a:r>
              <a:rPr kumimoji="1" lang="en-US" altLang="ja-JP" dirty="0"/>
              <a:t>https://press.aboutamazon.com/jp/news/aws/2025/3/amazon-gamelift-streams-empowers-developers-to-stream-games-to-virtually-any-device</a:t>
            </a:r>
          </a:p>
          <a:p>
            <a:endParaRPr kumimoji="1" lang="en-US" altLang="ja-JP" dirty="0"/>
          </a:p>
          <a:p>
            <a:r>
              <a:rPr kumimoji="1" lang="ja-JP" altLang="en-US" dirty="0"/>
              <a:t>提供者としてのメッセージ </a:t>
            </a:r>
            <a:r>
              <a:rPr kumimoji="1" lang="en-US" altLang="ja-JP" dirty="0"/>
              <a:t>: </a:t>
            </a:r>
            <a:r>
              <a:rPr kumimoji="1" lang="ja-JP" altLang="en-US" dirty="0"/>
              <a:t>ビジネスモデルキャンバスを参照。合理性あるビジネスモデルがあるのか</a:t>
            </a:r>
            <a:r>
              <a:rPr kumimoji="1" lang="en-US" altLang="ja-JP" dirty="0"/>
              <a:t>? </a:t>
            </a:r>
            <a:r>
              <a:rPr kumimoji="1" lang="ja-JP" altLang="en-US" dirty="0"/>
              <a:t>というはなし</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2EA540FD-BA6E-51A6-15D5-D8302C7D32C8}"/>
              </a:ext>
            </a:extLst>
          </p:cNvPr>
          <p:cNvSpPr>
            <a:spLocks noGrp="1"/>
          </p:cNvSpPr>
          <p:nvPr>
            <p:ph type="sldNum" sz="quarter" idx="5"/>
          </p:nvPr>
        </p:nvSpPr>
        <p:spPr/>
        <p:txBody>
          <a:bodyPr/>
          <a:lstStyle/>
          <a:p>
            <a:fld id="{A3D89E5F-BEEF-42A1-A57B-E5A736D51194}" type="slidenum">
              <a:rPr lang="en-US" smtClean="0"/>
              <a:pPr/>
              <a:t>50</a:t>
            </a:fld>
            <a:endParaRPr lang="en-US" dirty="0"/>
          </a:p>
        </p:txBody>
      </p:sp>
    </p:spTree>
    <p:extLst>
      <p:ext uri="{BB962C8B-B14F-4D97-AF65-F5344CB8AC3E}">
        <p14:creationId xmlns:p14="http://schemas.microsoft.com/office/powerpoint/2010/main" val="1851045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r>
              <a:rPr kumimoji="1" lang="en-US" altLang="ja-JP" dirty="0"/>
              <a:t>https://github.com/aws-samples/aws-ml-enablement-workshop/tree/main/yourwork</a:t>
            </a:r>
          </a:p>
          <a:p>
            <a:endParaRPr kumimoji="1" lang="ja-JP" altLang="en-US" dirty="0"/>
          </a:p>
        </p:txBody>
      </p:sp>
      <p:sp>
        <p:nvSpPr>
          <p:cNvPr id="4" name="スライド番号プレースホルダー 3"/>
          <p:cNvSpPr>
            <a:spLocks noGrp="1"/>
          </p:cNvSpPr>
          <p:nvPr>
            <p:ph type="sldNum" sz="quarter" idx="5"/>
          </p:nvPr>
        </p:nvSpPr>
        <p:spPr/>
        <p:txBody>
          <a:bodyPr/>
          <a:lstStyle/>
          <a:p>
            <a:fld id="{A3D89E5F-BEEF-42A1-A57B-E5A736D51194}" type="slidenum">
              <a:rPr lang="en-US" smtClean="0"/>
              <a:pPr/>
              <a:t>9</a:t>
            </a:fld>
            <a:endParaRPr lang="en-US" dirty="0"/>
          </a:p>
        </p:txBody>
      </p:sp>
    </p:spTree>
    <p:extLst>
      <p:ext uri="{BB962C8B-B14F-4D97-AF65-F5344CB8AC3E}">
        <p14:creationId xmlns:p14="http://schemas.microsoft.com/office/powerpoint/2010/main" val="1560287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6F3CA-36BA-8EFE-0587-2C7EAFA8B7E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E265BB7-8341-373E-EB69-168EA6525838}"/>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A20D2405-EE88-1315-400D-F403C0E759ED}"/>
              </a:ext>
            </a:extLst>
          </p:cNvPr>
          <p:cNvSpPr>
            <a:spLocks noGrp="1"/>
          </p:cNvSpPr>
          <p:nvPr>
            <p:ph type="body" idx="1"/>
          </p:nvPr>
        </p:nvSpPr>
        <p:spPr/>
        <p:txBody>
          <a:bodyPr/>
          <a:lstStyle/>
          <a:p>
            <a:r>
              <a:rPr kumimoji="1" lang="en-US" altLang="ja-JP" dirty="0"/>
              <a:t>https://press.aboutamazon.com/jp/news/aws/2025/3/amazon-gamelift-streams-empowers-developers-to-stream-games-to-virtually-any-device</a:t>
            </a:r>
          </a:p>
          <a:p>
            <a:endParaRPr kumimoji="1" lang="en-US" altLang="ja-JP" dirty="0"/>
          </a:p>
          <a:p>
            <a:r>
              <a:rPr kumimoji="1" lang="ja-JP" altLang="en-US" dirty="0"/>
              <a:t>提供者としてのメッセージ </a:t>
            </a:r>
            <a:r>
              <a:rPr kumimoji="1" lang="en-US" altLang="ja-JP" dirty="0"/>
              <a:t>: </a:t>
            </a:r>
            <a:r>
              <a:rPr kumimoji="1" lang="ja-JP" altLang="en-US" dirty="0"/>
              <a:t>ビジネスモデルキャンバスを参照。合理性あるビジネスモデルがあるのか</a:t>
            </a:r>
            <a:r>
              <a:rPr kumimoji="1" lang="en-US" altLang="ja-JP" dirty="0"/>
              <a:t>? </a:t>
            </a:r>
            <a:r>
              <a:rPr kumimoji="1" lang="ja-JP" altLang="en-US" dirty="0"/>
              <a:t>というはなし</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B8FF210F-4AFF-F2DA-AE4B-94E1A74BAAA0}"/>
              </a:ext>
            </a:extLst>
          </p:cNvPr>
          <p:cNvSpPr>
            <a:spLocks noGrp="1"/>
          </p:cNvSpPr>
          <p:nvPr>
            <p:ph type="sldNum" sz="quarter" idx="5"/>
          </p:nvPr>
        </p:nvSpPr>
        <p:spPr/>
        <p:txBody>
          <a:bodyPr/>
          <a:lstStyle/>
          <a:p>
            <a:fld id="{A3D89E5F-BEEF-42A1-A57B-E5A736D51194}" type="slidenum">
              <a:rPr lang="en-US" smtClean="0"/>
              <a:pPr/>
              <a:t>51</a:t>
            </a:fld>
            <a:endParaRPr lang="en-US" dirty="0"/>
          </a:p>
        </p:txBody>
      </p:sp>
    </p:spTree>
    <p:extLst>
      <p:ext uri="{BB962C8B-B14F-4D97-AF65-F5344CB8AC3E}">
        <p14:creationId xmlns:p14="http://schemas.microsoft.com/office/powerpoint/2010/main" val="34192157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5F7C9-16AA-8069-F30C-C023DEF9BE7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3DA1432-13E2-550D-AA42-411014C798CE}"/>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1E6FCF4C-7AF8-44BF-AD8D-877F5CC37491}"/>
              </a:ext>
            </a:extLst>
          </p:cNvPr>
          <p:cNvSpPr>
            <a:spLocks noGrp="1"/>
          </p:cNvSpPr>
          <p:nvPr>
            <p:ph type="body" idx="1"/>
          </p:nvPr>
        </p:nvSpPr>
        <p:spPr/>
        <p:txBody>
          <a:bodyPr/>
          <a:lstStyle/>
          <a:p>
            <a:r>
              <a:rPr kumimoji="1" lang="ja-JP" altLang="en-US" dirty="0"/>
              <a:t>問いを立てるのに、</a:t>
            </a:r>
            <a:r>
              <a:rPr kumimoji="1" lang="en-US" altLang="ja-JP" dirty="0"/>
              <a:t>Listen </a:t>
            </a:r>
            <a:r>
              <a:rPr kumimoji="1" lang="ja-JP" altLang="en-US" dirty="0"/>
              <a:t>で明らかにした目的とタッチポイント摩擦から生じる感情への理解がヒントになります。</a:t>
            </a:r>
          </a:p>
        </p:txBody>
      </p:sp>
      <p:sp>
        <p:nvSpPr>
          <p:cNvPr id="4" name="スライド番号プレースホルダー 3">
            <a:extLst>
              <a:ext uri="{FF2B5EF4-FFF2-40B4-BE49-F238E27FC236}">
                <a16:creationId xmlns:a16="http://schemas.microsoft.com/office/drawing/2014/main" id="{AD331451-F660-6F07-3F8D-8806C6604098}"/>
              </a:ext>
            </a:extLst>
          </p:cNvPr>
          <p:cNvSpPr>
            <a:spLocks noGrp="1"/>
          </p:cNvSpPr>
          <p:nvPr>
            <p:ph type="sldNum" sz="quarter" idx="5"/>
          </p:nvPr>
        </p:nvSpPr>
        <p:spPr/>
        <p:txBody>
          <a:bodyPr/>
          <a:lstStyle/>
          <a:p>
            <a:fld id="{A3D89E5F-BEEF-42A1-A57B-E5A736D51194}" type="slidenum">
              <a:rPr lang="en-US" smtClean="0"/>
              <a:pPr/>
              <a:t>57</a:t>
            </a:fld>
            <a:endParaRPr lang="en-US" dirty="0"/>
          </a:p>
        </p:txBody>
      </p:sp>
    </p:spTree>
    <p:extLst>
      <p:ext uri="{BB962C8B-B14F-4D97-AF65-F5344CB8AC3E}">
        <p14:creationId xmlns:p14="http://schemas.microsoft.com/office/powerpoint/2010/main" val="17658615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r>
              <a:rPr kumimoji="1" lang="ja-JP" altLang="en-US" dirty="0"/>
              <a:t>参考 </a:t>
            </a:r>
            <a:r>
              <a:rPr kumimoji="1" lang="en-US" altLang="ja-JP" dirty="0"/>
              <a:t>: https://u-site.jp/alertbox/number-of-test-users</a:t>
            </a:r>
          </a:p>
          <a:p>
            <a:endParaRPr kumimoji="1" lang="ja-JP" altLang="en-US" dirty="0"/>
          </a:p>
        </p:txBody>
      </p:sp>
      <p:sp>
        <p:nvSpPr>
          <p:cNvPr id="4" name="スライド番号プレースホルダー 3"/>
          <p:cNvSpPr>
            <a:spLocks noGrp="1"/>
          </p:cNvSpPr>
          <p:nvPr>
            <p:ph type="sldNum" sz="quarter" idx="5"/>
          </p:nvPr>
        </p:nvSpPr>
        <p:spPr/>
        <p:txBody>
          <a:bodyPr/>
          <a:lstStyle/>
          <a:p>
            <a:fld id="{A3D89E5F-BEEF-42A1-A57B-E5A736D51194}" type="slidenum">
              <a:rPr lang="en-US" smtClean="0"/>
              <a:pPr/>
              <a:t>58</a:t>
            </a:fld>
            <a:endParaRPr lang="en-US" dirty="0"/>
          </a:p>
        </p:txBody>
      </p:sp>
    </p:spTree>
    <p:extLst>
      <p:ext uri="{BB962C8B-B14F-4D97-AF65-F5344CB8AC3E}">
        <p14:creationId xmlns:p14="http://schemas.microsoft.com/office/powerpoint/2010/main" val="33921279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A7EEB-F998-0149-345B-2F0E502FF68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78951BE-9D94-E0D1-E9DA-0865C8564221}"/>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093407CE-9F5E-FA30-76D1-64F68FC2305E}"/>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7BA5D6EC-B787-2CC2-24F6-F141799390DA}"/>
              </a:ext>
            </a:extLst>
          </p:cNvPr>
          <p:cNvSpPr>
            <a:spLocks noGrp="1"/>
          </p:cNvSpPr>
          <p:nvPr>
            <p:ph type="sldNum" sz="quarter" idx="5"/>
          </p:nvPr>
        </p:nvSpPr>
        <p:spPr/>
        <p:txBody>
          <a:bodyPr/>
          <a:lstStyle/>
          <a:p>
            <a:fld id="{A3D89E5F-BEEF-42A1-A57B-E5A736D51194}" type="slidenum">
              <a:rPr lang="en-US" smtClean="0"/>
              <a:pPr/>
              <a:t>59</a:t>
            </a:fld>
            <a:endParaRPr lang="en-US" dirty="0"/>
          </a:p>
        </p:txBody>
      </p:sp>
    </p:spTree>
    <p:extLst>
      <p:ext uri="{BB962C8B-B14F-4D97-AF65-F5344CB8AC3E}">
        <p14:creationId xmlns:p14="http://schemas.microsoft.com/office/powerpoint/2010/main" val="19208216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4908F-6DEB-C265-2887-E6C9BDBD0AC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D591D52-B031-0145-F45B-2C539D9A4B6B}"/>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3140557F-B62D-EACD-6B43-F82E75D1F454}"/>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4CD0D004-A6C4-A4BF-A867-1A812B3C1B66}"/>
              </a:ext>
            </a:extLst>
          </p:cNvPr>
          <p:cNvSpPr>
            <a:spLocks noGrp="1"/>
          </p:cNvSpPr>
          <p:nvPr>
            <p:ph type="sldNum" sz="quarter" idx="5"/>
          </p:nvPr>
        </p:nvSpPr>
        <p:spPr/>
        <p:txBody>
          <a:bodyPr/>
          <a:lstStyle/>
          <a:p>
            <a:fld id="{A3D89E5F-BEEF-42A1-A57B-E5A736D51194}" type="slidenum">
              <a:rPr lang="en-US" smtClean="0"/>
              <a:pPr/>
              <a:t>60</a:t>
            </a:fld>
            <a:endParaRPr lang="en-US" dirty="0"/>
          </a:p>
        </p:txBody>
      </p:sp>
    </p:spTree>
    <p:extLst>
      <p:ext uri="{BB962C8B-B14F-4D97-AF65-F5344CB8AC3E}">
        <p14:creationId xmlns:p14="http://schemas.microsoft.com/office/powerpoint/2010/main" val="26406058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85CA8-A765-E031-B487-3047710CBC9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7C6E1A7-29AE-6D48-542D-D2CF1B6F5AF4}"/>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69948666-C5B9-BE9B-1701-013121F4205D}"/>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7D643299-D84D-52FD-F56D-59F24AA809BC}"/>
              </a:ext>
            </a:extLst>
          </p:cNvPr>
          <p:cNvSpPr>
            <a:spLocks noGrp="1"/>
          </p:cNvSpPr>
          <p:nvPr>
            <p:ph type="sldNum" sz="quarter" idx="5"/>
          </p:nvPr>
        </p:nvSpPr>
        <p:spPr/>
        <p:txBody>
          <a:bodyPr/>
          <a:lstStyle/>
          <a:p>
            <a:fld id="{A3D89E5F-BEEF-42A1-A57B-E5A736D51194}" type="slidenum">
              <a:rPr lang="en-US" smtClean="0"/>
              <a:pPr/>
              <a:t>61</a:t>
            </a:fld>
            <a:endParaRPr lang="en-US" dirty="0"/>
          </a:p>
        </p:txBody>
      </p:sp>
    </p:spTree>
    <p:extLst>
      <p:ext uri="{BB962C8B-B14F-4D97-AF65-F5344CB8AC3E}">
        <p14:creationId xmlns:p14="http://schemas.microsoft.com/office/powerpoint/2010/main" val="12697653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EA5B91-9A8C-E57B-4DFF-246A7A6FE62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5A3657D-52C9-2D95-0AEA-7580EF77CC9F}"/>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C10BD0B1-CCD7-BBE7-1C17-B5CFAA046E0B}"/>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C46604B5-C8B1-1F33-5341-0DEDC8CEB30E}"/>
              </a:ext>
            </a:extLst>
          </p:cNvPr>
          <p:cNvSpPr>
            <a:spLocks noGrp="1"/>
          </p:cNvSpPr>
          <p:nvPr>
            <p:ph type="sldNum" sz="quarter" idx="5"/>
          </p:nvPr>
        </p:nvSpPr>
        <p:spPr/>
        <p:txBody>
          <a:bodyPr/>
          <a:lstStyle/>
          <a:p>
            <a:fld id="{A3D89E5F-BEEF-42A1-A57B-E5A736D51194}" type="slidenum">
              <a:rPr lang="en-US" smtClean="0"/>
              <a:pPr/>
              <a:t>65</a:t>
            </a:fld>
            <a:endParaRPr lang="en-US" dirty="0"/>
          </a:p>
        </p:txBody>
      </p:sp>
    </p:spTree>
    <p:extLst>
      <p:ext uri="{BB962C8B-B14F-4D97-AF65-F5344CB8AC3E}">
        <p14:creationId xmlns:p14="http://schemas.microsoft.com/office/powerpoint/2010/main" val="3816038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pPr defTabSz="966612">
              <a:defRPr/>
            </a:pPr>
            <a:r>
              <a:rPr lang="ja" altLang="ja-JP" dirty="0"/>
              <a:t>Amazonの</a:t>
            </a:r>
            <a:r>
              <a:rPr lang="ja" altLang="ja-JP" baseline="0" dirty="0"/>
              <a:t>使命</a:t>
            </a:r>
            <a:r>
              <a:rPr lang="ja-JP" altLang="en-US" baseline="0" dirty="0"/>
              <a:t>は</a:t>
            </a:r>
            <a:r>
              <a:rPr lang="ja" altLang="ja-JP" b="1" baseline="0" dirty="0"/>
              <a:t>地球で最も顧客中心の会社になること</a:t>
            </a:r>
            <a:r>
              <a:rPr lang="ja-JP" altLang="en-US" b="1" baseline="0" dirty="0"/>
              <a:t>です。</a:t>
            </a:r>
            <a:endParaRPr lang="en-US" altLang="ja-JP" b="1" baseline="0" dirty="0"/>
          </a:p>
          <a:p>
            <a:pPr defTabSz="966612">
              <a:defRPr/>
            </a:pPr>
            <a:endParaRPr lang="ja" altLang="ja-JP" dirty="0"/>
          </a:p>
          <a:p>
            <a:pPr defTabSz="966612">
              <a:defRPr/>
            </a:pPr>
            <a:r>
              <a:rPr lang="ja" altLang="ja-JP" baseline="0" dirty="0"/>
              <a:t>この使命は広い意味</a:t>
            </a:r>
            <a:r>
              <a:rPr lang="ja-JP" altLang="en-US" baseline="0" dirty="0"/>
              <a:t>かつ</a:t>
            </a:r>
            <a:r>
              <a:rPr lang="ja" altLang="ja-JP" baseline="0" dirty="0"/>
              <a:t>具体的であり、顧客に焦点を当てているため、意思決定に役立ちます。 </a:t>
            </a:r>
            <a:endParaRPr lang="en-US" altLang="ja" baseline="0" dirty="0"/>
          </a:p>
          <a:p>
            <a:pPr defTabSz="966612">
              <a:defRPr/>
            </a:pPr>
            <a:r>
              <a:rPr lang="ja" altLang="ja-JP" baseline="0" dirty="0"/>
              <a:t>新しい機能や改善</a:t>
            </a:r>
            <a:r>
              <a:rPr lang="ja-JP" altLang="en-US" baseline="0" dirty="0"/>
              <a:t>にあたっての</a:t>
            </a:r>
            <a:r>
              <a:rPr lang="ja" altLang="ja-JP" baseline="0" dirty="0"/>
              <a:t>決定的な質問は次のとおりです 「顧客が最も気にしている方向はどれですか？ </a:t>
            </a:r>
            <a:r>
              <a:rPr lang="ja" altLang="ja-JP" b="1" baseline="0" dirty="0"/>
              <a:t>顧客にとって最良のことは何ですか？</a:t>
            </a:r>
            <a:r>
              <a:rPr lang="ja" altLang="ja-JP" baseline="0" dirty="0"/>
              <a:t>」</a:t>
            </a:r>
            <a:endParaRPr lang="en-US" altLang="ja" baseline="0" dirty="0"/>
          </a:p>
          <a:p>
            <a:pPr defTabSz="966612">
              <a:defRPr/>
            </a:pPr>
            <a:endParaRPr lang="en-US" altLang="ja" baseline="0" dirty="0"/>
          </a:p>
          <a:p>
            <a:pPr marL="0" marR="0" lvl="0" indent="0" algn="l" defTabSz="685722" rtl="0" eaLnBrk="1" fontAlgn="auto" latinLnBrk="0" hangingPunct="1">
              <a:lnSpc>
                <a:spcPct val="100000"/>
              </a:lnSpc>
              <a:spcBef>
                <a:spcPts val="0"/>
              </a:spcBef>
              <a:spcAft>
                <a:spcPts val="0"/>
              </a:spcAft>
              <a:buClrTx/>
              <a:buSzTx/>
              <a:buFontTx/>
              <a:buNone/>
              <a:tabLst/>
              <a:defRPr/>
            </a:pPr>
            <a:r>
              <a:rPr lang="ja" altLang="ja-JP" sz="1200" b="0" i="0" kern="1200" baseline="0" dirty="0">
                <a:solidFill>
                  <a:schemeClr val="tx1"/>
                </a:solidFill>
                <a:effectLst/>
                <a:latin typeface="Amazon Ember Regular" charset="0"/>
                <a:ea typeface="+mn-ea"/>
                <a:cs typeface="+mn-cs"/>
              </a:rPr>
              <a:t>なぜ</a:t>
            </a:r>
            <a:r>
              <a:rPr lang="ja" altLang="ja-JP" sz="1200" b="0" i="0" kern="1200" dirty="0">
                <a:solidFill>
                  <a:schemeClr val="tx1"/>
                </a:solidFill>
                <a:effectLst/>
                <a:latin typeface="Amazon Ember Regular" charset="0"/>
                <a:ea typeface="+mn-ea"/>
                <a:cs typeface="+mn-cs"/>
              </a:rPr>
              <a:t>私たちは事業を顧客中心にすることを選んだのでしょうか？</a:t>
            </a:r>
          </a:p>
          <a:p>
            <a:pPr marL="0" marR="0" lvl="0" indent="0" algn="l" defTabSz="685722" rtl="0" eaLnBrk="1" fontAlgn="auto" latinLnBrk="0" hangingPunct="1">
              <a:lnSpc>
                <a:spcPct val="100000"/>
              </a:lnSpc>
              <a:spcBef>
                <a:spcPts val="0"/>
              </a:spcBef>
              <a:spcAft>
                <a:spcPts val="0"/>
              </a:spcAft>
              <a:buClrTx/>
              <a:buSzTx/>
              <a:buFontTx/>
              <a:buNone/>
              <a:tabLst/>
              <a:defRPr/>
            </a:pPr>
            <a:r>
              <a:rPr lang="ja" altLang="ja-JP" sz="1200" b="0" i="0" kern="1200" dirty="0">
                <a:solidFill>
                  <a:schemeClr val="tx1"/>
                </a:solidFill>
                <a:effectLst/>
                <a:latin typeface="Amazon Ember Regular" charset="0"/>
                <a:ea typeface="+mn-ea"/>
                <a:cs typeface="+mn-cs"/>
              </a:rPr>
              <a:t>2016年の株主への</a:t>
            </a:r>
            <a:r>
              <a:rPr lang="ja" altLang="ja-JP" sz="1200" b="0" i="0" kern="1200" baseline="0" dirty="0">
                <a:solidFill>
                  <a:schemeClr val="tx1"/>
                </a:solidFill>
                <a:effectLst/>
                <a:latin typeface="Amazon Ember Regular" charset="0"/>
                <a:ea typeface="+mn-ea"/>
                <a:cs typeface="+mn-cs"/>
              </a:rPr>
              <a:t>書簡</a:t>
            </a:r>
            <a:r>
              <a:rPr lang="ja" altLang="ja-JP" sz="1200" b="0" i="0" kern="1200" dirty="0">
                <a:solidFill>
                  <a:schemeClr val="tx1"/>
                </a:solidFill>
                <a:effectLst/>
                <a:latin typeface="Amazon Ember Regular" charset="0"/>
                <a:ea typeface="+mn-ea"/>
                <a:cs typeface="+mn-cs"/>
              </a:rPr>
              <a:t>で、Jeff Bezos、</a:t>
            </a:r>
            <a:r>
              <a:rPr lang="ja" altLang="ja-JP" sz="1200" b="1" i="0" kern="1200" dirty="0">
                <a:solidFill>
                  <a:schemeClr val="tx1"/>
                </a:solidFill>
                <a:effectLst/>
                <a:latin typeface="Amazon Ember Regular" charset="0"/>
                <a:ea typeface="+mn-ea"/>
                <a:cs typeface="+mn-cs"/>
              </a:rPr>
              <a:t>顧客中心のアプローチには</a:t>
            </a:r>
            <a:r>
              <a:rPr lang="ja" altLang="ja-JP" sz="1200" b="1" i="0" kern="1200" baseline="0" dirty="0">
                <a:solidFill>
                  <a:schemeClr val="tx1"/>
                </a:solidFill>
                <a:effectLst/>
                <a:latin typeface="Amazon Ember Regular" charset="0"/>
                <a:ea typeface="+mn-ea"/>
                <a:cs typeface="+mn-cs"/>
              </a:rPr>
              <a:t>多くの利点がある</a:t>
            </a:r>
            <a:r>
              <a:rPr lang="ja" altLang="ja-JP" sz="1200" b="0" i="0" kern="1200" baseline="0" dirty="0">
                <a:solidFill>
                  <a:schemeClr val="tx1"/>
                </a:solidFill>
                <a:effectLst/>
                <a:latin typeface="Amazon Ember Regular" charset="0"/>
                <a:ea typeface="+mn-ea"/>
                <a:cs typeface="+mn-cs"/>
              </a:rPr>
              <a:t>と書いています、大きな利点は次のとおりです。</a:t>
            </a:r>
            <a:r>
              <a:rPr lang="ja" altLang="ja-JP" sz="1200" b="0" i="0" kern="1200" dirty="0">
                <a:solidFill>
                  <a:schemeClr val="tx1"/>
                </a:solidFill>
                <a:effectLst/>
                <a:latin typeface="Amazon Ember Regular" charset="0"/>
                <a:ea typeface="+mn-ea"/>
                <a:cs typeface="+mn-cs"/>
              </a:rPr>
              <a:t> </a:t>
            </a:r>
          </a:p>
          <a:p>
            <a:pPr marL="0" marR="0" lvl="0" indent="0" algn="l" defTabSz="685722" rtl="0" eaLnBrk="1" fontAlgn="auto" latinLnBrk="0" hangingPunct="1">
              <a:lnSpc>
                <a:spcPct val="100000"/>
              </a:lnSpc>
              <a:spcBef>
                <a:spcPts val="0"/>
              </a:spcBef>
              <a:spcAft>
                <a:spcPts val="0"/>
              </a:spcAft>
              <a:buClrTx/>
              <a:buSzTx/>
              <a:buFontTx/>
              <a:buNone/>
              <a:tabLst/>
              <a:defRPr/>
            </a:pPr>
            <a:r>
              <a:rPr lang="ja" altLang="ja-JP" sz="1200" b="0" i="0" kern="1200" dirty="0">
                <a:solidFill>
                  <a:schemeClr val="tx1"/>
                </a:solidFill>
                <a:latin typeface="Amazon Ember Regular" charset="0"/>
                <a:ea typeface="Amazon Ember Light" panose="020B0403020204020204" pitchFamily="34" charset="0"/>
                <a:cs typeface="Amazon Ember Light" panose="020B0403020204020204" pitchFamily="34" charset="0"/>
              </a:rPr>
              <a:t>「お客様は、満足しており仕事が素晴らしいと伝えて来た場合でも、</a:t>
            </a:r>
            <a:r>
              <a:rPr lang="ja" altLang="ja-JP" sz="1200" b="1" i="0" kern="1200" dirty="0">
                <a:solidFill>
                  <a:schemeClr val="tx1"/>
                </a:solidFill>
                <a:latin typeface="Amazon Ember Regular" charset="0"/>
                <a:ea typeface="Amazon Ember Light" panose="020B0403020204020204" pitchFamily="34" charset="0"/>
                <a:cs typeface="Amazon Ember Light" panose="020B0403020204020204" pitchFamily="34" charset="0"/>
              </a:rPr>
              <a:t>必ず見事に、驚くほど不満を持っています</a:t>
            </a:r>
            <a:r>
              <a:rPr lang="ja" altLang="ja-JP" sz="1200" b="0" i="0" kern="1200" dirty="0">
                <a:solidFill>
                  <a:schemeClr val="tx1"/>
                </a:solidFill>
                <a:latin typeface="Amazon Ember Regular" charset="0"/>
                <a:ea typeface="Amazon Ember Light" panose="020B0403020204020204" pitchFamily="34" charset="0"/>
                <a:cs typeface="Amazon Ember Light" panose="020B0403020204020204" pitchFamily="34" charset="0"/>
              </a:rPr>
              <a:t>。 お客様がまだそれを知らなくても、お客様はより良いものを望んで</a:t>
            </a:r>
            <a:r>
              <a:rPr lang="ja" altLang="ja-JP" sz="1200" b="0" i="0" u="sng" kern="1200" dirty="0">
                <a:solidFill>
                  <a:schemeClr val="tx1"/>
                </a:solidFill>
                <a:latin typeface="Amazon Ember Regular" charset="0"/>
                <a:ea typeface="Amazon Ember Light" panose="020B0403020204020204" pitchFamily="34" charset="0"/>
                <a:cs typeface="Amazon Ember Light" panose="020B0403020204020204" pitchFamily="34" charset="0"/>
              </a:rPr>
              <a:t>おり、お客様を喜ばせたいという願望がお客様に代わって新しいものを発明する原動力になります。」</a:t>
            </a:r>
            <a:endParaRPr lang="ja" altLang="ja-JP" sz="1200" b="0" i="0" u="sng" kern="1200" dirty="0">
              <a:solidFill>
                <a:schemeClr val="tx1"/>
              </a:solidFill>
              <a:effectLst/>
              <a:latin typeface="Amazon Ember Regular" charset="0"/>
              <a:ea typeface="+mn-ea"/>
              <a:cs typeface="+mn-cs"/>
            </a:endParaRPr>
          </a:p>
          <a:p>
            <a:pPr marL="0" marR="0" indent="0" algn="l" defTabSz="685722" rtl="0" eaLnBrk="1" fontAlgn="auto" latinLnBrk="0" hangingPunct="1">
              <a:lnSpc>
                <a:spcPct val="100000"/>
              </a:lnSpc>
              <a:spcBef>
                <a:spcPts val="0"/>
              </a:spcBef>
              <a:spcAft>
                <a:spcPts val="0"/>
              </a:spcAft>
              <a:buClrTx/>
              <a:buSzTx/>
              <a:buFontTx/>
              <a:buNone/>
              <a:tabLst/>
              <a:defRPr/>
            </a:pPr>
            <a:r>
              <a:rPr lang="ja" altLang="ja-JP" b="1" dirty="0">
                <a:effectLst/>
              </a:rPr>
              <a:t>行うすべてのことの中心に顧客を</a:t>
            </a:r>
            <a:r>
              <a:rPr lang="ja" altLang="ja-JP" sz="1200" b="1" i="0" kern="1200" dirty="0">
                <a:solidFill>
                  <a:schemeClr val="tx1"/>
                </a:solidFill>
                <a:effectLst/>
                <a:latin typeface="Amazon Ember Regular" charset="0"/>
                <a:ea typeface="+mn-ea"/>
                <a:cs typeface="+mn-cs"/>
              </a:rPr>
              <a:t>置く</a:t>
            </a:r>
            <a:r>
              <a:rPr lang="ja" altLang="ja-JP" sz="1200" b="1" i="0" kern="1200" baseline="0" dirty="0">
                <a:solidFill>
                  <a:schemeClr val="tx1"/>
                </a:solidFill>
                <a:effectLst/>
                <a:latin typeface="Amazon Ember Regular" charset="0"/>
                <a:ea typeface="+mn-ea"/>
                <a:cs typeface="+mn-cs"/>
              </a:rPr>
              <a:t>ことにより、革新を行うための無限のアイデアやインスピレーションを得ることができます。</a:t>
            </a:r>
            <a:endParaRPr lang="en-US" altLang="ja" sz="1200" b="1" i="0" kern="1200" dirty="0">
              <a:solidFill>
                <a:schemeClr val="tx1"/>
              </a:solidFill>
              <a:effectLst/>
              <a:latin typeface="Amazon Ember Regular" charset="0"/>
              <a:ea typeface="+mn-ea"/>
              <a:cs typeface="+mn-cs"/>
            </a:endParaRPr>
          </a:p>
          <a:p>
            <a:pPr marL="0" marR="0" lvl="0" indent="0" algn="l" defTabSz="685722" rtl="0" eaLnBrk="1" fontAlgn="auto" latinLnBrk="0" hangingPunct="1">
              <a:lnSpc>
                <a:spcPct val="100000"/>
              </a:lnSpc>
              <a:spcBef>
                <a:spcPts val="0"/>
              </a:spcBef>
              <a:spcAft>
                <a:spcPts val="0"/>
              </a:spcAft>
              <a:buClrTx/>
              <a:buSzTx/>
              <a:buFontTx/>
              <a:buNone/>
              <a:tabLst/>
              <a:defRPr/>
            </a:pPr>
            <a:r>
              <a:rPr lang="ja" altLang="ja-JP" sz="1200" b="0" i="0" kern="1200" baseline="0" dirty="0">
                <a:solidFill>
                  <a:schemeClr val="tx1"/>
                </a:solidFill>
                <a:effectLst/>
                <a:latin typeface="Amazon Ember Regular" charset="0"/>
                <a:ea typeface="+mn-ea"/>
                <a:cs typeface="+mn-cs"/>
              </a:rPr>
              <a:t>Amazon</a:t>
            </a:r>
            <a:r>
              <a:rPr lang="ja" altLang="ja-JP" sz="1200" b="0" i="0" kern="1200" dirty="0">
                <a:solidFill>
                  <a:schemeClr val="tx1"/>
                </a:solidFill>
                <a:effectLst/>
                <a:latin typeface="Amazon Ember Regular" charset="0"/>
                <a:ea typeface="+mn-ea"/>
                <a:cs typeface="+mn-cs"/>
              </a:rPr>
              <a:t>では、</a:t>
            </a:r>
            <a:r>
              <a:rPr lang="ja" altLang="ja-JP" sz="1200" b="1" i="0" kern="1200" dirty="0">
                <a:solidFill>
                  <a:schemeClr val="tx1"/>
                </a:solidFill>
                <a:effectLst/>
                <a:latin typeface="Amazon Ember Regular" charset="0"/>
                <a:ea typeface="+mn-ea"/>
                <a:cs typeface="+mn-cs"/>
              </a:rPr>
              <a:t>顧客に代わって創造を行います</a:t>
            </a:r>
            <a:r>
              <a:rPr lang="ja" altLang="ja-JP" sz="1200" b="0" i="0" kern="1200" dirty="0">
                <a:solidFill>
                  <a:schemeClr val="tx1"/>
                </a:solidFill>
                <a:effectLst/>
                <a:latin typeface="Amazon Ember Regular" charset="0"/>
                <a:ea typeface="+mn-ea"/>
                <a:cs typeface="+mn-cs"/>
              </a:rPr>
              <a:t>。そのため、テクノロジーのためにテクノロジーを構築したり、顧客と結びつきのない発明をしたりすることはありません。 そして、</a:t>
            </a:r>
            <a:r>
              <a:rPr lang="ja" altLang="ja-JP" sz="1200" b="0" i="0" kern="1200" baseline="0" dirty="0">
                <a:solidFill>
                  <a:schemeClr val="tx1"/>
                </a:solidFill>
                <a:effectLst/>
                <a:latin typeface="Amazon Ember Regular" charset="0"/>
                <a:ea typeface="+mn-ea"/>
                <a:cs typeface="+mn-cs"/>
              </a:rPr>
              <a:t>顧客</a:t>
            </a:r>
            <a:r>
              <a:rPr lang="ja" altLang="ja-JP" dirty="0">
                <a:effectLst/>
              </a:rPr>
              <a:t>から始めた結果、</a:t>
            </a:r>
            <a:r>
              <a:rPr lang="ja" altLang="ja-JP" baseline="0" dirty="0">
                <a:effectLst/>
              </a:rPr>
              <a:t> </a:t>
            </a:r>
            <a:r>
              <a:rPr lang="ja" altLang="ja-JP" dirty="0">
                <a:effectLst/>
              </a:rPr>
              <a:t>他の場合よりもはるかに</a:t>
            </a:r>
            <a:r>
              <a:rPr lang="ja" altLang="ja-JP" baseline="0" dirty="0">
                <a:effectLst/>
              </a:rPr>
              <a:t>多くの分野</a:t>
            </a:r>
            <a:r>
              <a:rPr lang="ja" altLang="ja-JP" dirty="0">
                <a:effectLst/>
              </a:rPr>
              <a:t>で可能性を探索し革新を行うことができます. </a:t>
            </a:r>
          </a:p>
          <a:p>
            <a:pPr marL="0" marR="0" indent="0" algn="l" defTabSz="685722" rtl="0" eaLnBrk="1" fontAlgn="auto" latinLnBrk="0" hangingPunct="1">
              <a:lnSpc>
                <a:spcPct val="100000"/>
              </a:lnSpc>
              <a:spcBef>
                <a:spcPts val="0"/>
              </a:spcBef>
              <a:spcAft>
                <a:spcPts val="0"/>
              </a:spcAft>
              <a:buClrTx/>
              <a:buSzTx/>
              <a:buFontTx/>
              <a:buNone/>
              <a:tabLst/>
              <a:defRPr/>
            </a:pPr>
            <a:endParaRPr lang="en-US" altLang="ja" sz="1200" b="0" i="0" kern="1200" dirty="0">
              <a:solidFill>
                <a:schemeClr val="tx1"/>
              </a:solidFill>
              <a:effectLst/>
              <a:latin typeface="Amazon Ember Regular" charset="0"/>
              <a:ea typeface="+mn-ea"/>
              <a:cs typeface="+mn-cs"/>
            </a:endParaRPr>
          </a:p>
          <a:p>
            <a:pPr defTabSz="966612">
              <a:defRPr/>
            </a:pPr>
            <a:endParaRPr lang="en-US" altLang="ja" baseline="0" dirty="0"/>
          </a:p>
        </p:txBody>
      </p:sp>
      <p:sp>
        <p:nvSpPr>
          <p:cNvPr id="4" name="スライド番号プレースホルダー 3"/>
          <p:cNvSpPr>
            <a:spLocks noGrp="1"/>
          </p:cNvSpPr>
          <p:nvPr>
            <p:ph type="sldNum" sz="quarter" idx="5"/>
          </p:nvPr>
        </p:nvSpPr>
        <p:spPr/>
        <p:txBody>
          <a:bodyPr/>
          <a:lstStyle/>
          <a:p>
            <a:fld id="{F8FEB175-7AE1-4B66-A823-55E80A74AF1C}" type="slidenum">
              <a:rPr lang="en-US" smtClean="0"/>
              <a:pPr/>
              <a:t>12</a:t>
            </a:fld>
            <a:endParaRPr lang="en-US" dirty="0"/>
          </a:p>
        </p:txBody>
      </p:sp>
    </p:spTree>
    <p:extLst>
      <p:ext uri="{BB962C8B-B14F-4D97-AF65-F5344CB8AC3E}">
        <p14:creationId xmlns:p14="http://schemas.microsoft.com/office/powerpoint/2010/main" val="4064424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r>
              <a:rPr kumimoji="1" lang="en-US" altLang="ja-JP" dirty="0"/>
              <a:t>Amazon </a:t>
            </a:r>
            <a:r>
              <a:rPr kumimoji="1" lang="ja-JP" altLang="en-US" dirty="0"/>
              <a:t>では生成 </a:t>
            </a:r>
            <a:r>
              <a:rPr kumimoji="1" lang="en-US" altLang="ja-JP" dirty="0"/>
              <a:t>AI </a:t>
            </a:r>
            <a:r>
              <a:rPr kumimoji="1" lang="ja-JP" altLang="en-US" dirty="0"/>
              <a:t>においても</a:t>
            </a:r>
            <a:r>
              <a:rPr lang="ja" altLang="ja-JP" sz="1200" b="0" i="0" kern="1200" baseline="0" dirty="0">
                <a:solidFill>
                  <a:schemeClr val="tx1"/>
                </a:solidFill>
                <a:effectLst/>
                <a:latin typeface="Amazon Ember Regular" charset="0"/>
                <a:ea typeface="+mn-ea"/>
                <a:cs typeface="+mn-cs"/>
              </a:rPr>
              <a:t>顧客</a:t>
            </a:r>
            <a:r>
              <a:rPr lang="ja" altLang="ja-JP" dirty="0">
                <a:effectLst/>
              </a:rPr>
              <a:t>から始めた</a:t>
            </a:r>
            <a:r>
              <a:rPr lang="ja-JP" altLang="en-US" dirty="0">
                <a:effectLst/>
              </a:rPr>
              <a:t>創造を行い、 </a:t>
            </a:r>
            <a:r>
              <a:rPr lang="en-US" altLang="ja-JP" dirty="0">
                <a:effectLst/>
              </a:rPr>
              <a:t>Alexa </a:t>
            </a:r>
            <a:r>
              <a:rPr lang="ja-JP" altLang="en-US" dirty="0">
                <a:effectLst/>
              </a:rPr>
              <a:t>を通じより意図に沿った会話体験を提供する、出品者により魅力が伝わる説明文と画像の作成補助機能を提供する、</a:t>
            </a:r>
            <a:endParaRPr lang="en-US" altLang="ja-JP" dirty="0">
              <a:effectLst/>
            </a:endParaRPr>
          </a:p>
          <a:p>
            <a:r>
              <a:rPr lang="ja-JP" altLang="en-US" dirty="0">
                <a:effectLst/>
              </a:rPr>
              <a:t>そしてお客様自身の懸念や属性に沿った要約の機能などを発明しています。</a:t>
            </a:r>
            <a:endParaRPr lang="en-US" altLang="ja-JP" dirty="0">
              <a:effectLst/>
            </a:endParaRPr>
          </a:p>
          <a:p>
            <a:endParaRPr kumimoji="1" lang="en-US" altLang="ja-JP" dirty="0"/>
          </a:p>
          <a:p>
            <a:r>
              <a:rPr kumimoji="1" lang="ja-JP" altLang="en-US" dirty="0"/>
              <a:t>商品説明文作成補助 </a:t>
            </a:r>
            <a:r>
              <a:rPr kumimoji="1" lang="en-US" altLang="ja-JP" dirty="0"/>
              <a:t>: </a:t>
            </a:r>
            <a:r>
              <a:rPr kumimoji="1" lang="ja-JP" altLang="en-US" dirty="0"/>
              <a:t>既存の商品にも利用可能に</a:t>
            </a:r>
            <a:endParaRPr kumimoji="1" lang="en-US" altLang="ja-JP" dirty="0"/>
          </a:p>
          <a:p>
            <a:r>
              <a:rPr kumimoji="1" lang="en-US" altLang="ja-JP" dirty="0"/>
              <a:t>https://www.aboutamazon.com/news/innovation-at-amazon/amazon-generative-ai-seller-growth-shopping-experience</a:t>
            </a:r>
          </a:p>
          <a:p>
            <a:endParaRPr kumimoji="1" lang="en-US" altLang="ja-JP" dirty="0"/>
          </a:p>
          <a:p>
            <a:r>
              <a:rPr kumimoji="1" lang="en-US" altLang="ja-JP" dirty="0"/>
              <a:t>Buy For Me</a:t>
            </a:r>
          </a:p>
          <a:p>
            <a:r>
              <a:rPr kumimoji="1" lang="en-US" altLang="ja-JP" dirty="0"/>
              <a:t>https://www.aboutamazon.com/news/retail/amazon-shopping-app-buy-for-me-brands</a:t>
            </a:r>
            <a:endParaRPr kumimoji="1" lang="ja-JP" altLang="en-US" dirty="0"/>
          </a:p>
        </p:txBody>
      </p:sp>
      <p:sp>
        <p:nvSpPr>
          <p:cNvPr id="4" name="スライド番号プレースホルダー 3"/>
          <p:cNvSpPr>
            <a:spLocks noGrp="1"/>
          </p:cNvSpPr>
          <p:nvPr>
            <p:ph type="sldNum" sz="quarter" idx="5"/>
          </p:nvPr>
        </p:nvSpPr>
        <p:spPr/>
        <p:txBody>
          <a:bodyPr/>
          <a:lstStyle/>
          <a:p>
            <a:fld id="{614F0C1F-993A-6847-8031-A71E46B1E58F}" type="slidenum">
              <a:rPr lang="en-US" smtClean="0"/>
              <a:t>13</a:t>
            </a:fld>
            <a:endParaRPr lang="en-US"/>
          </a:p>
        </p:txBody>
      </p:sp>
    </p:spTree>
    <p:extLst>
      <p:ext uri="{BB962C8B-B14F-4D97-AF65-F5344CB8AC3E}">
        <p14:creationId xmlns:p14="http://schemas.microsoft.com/office/powerpoint/2010/main" val="580013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01581-E618-A068-046B-FCA915EBD9D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DD301A-1BF5-725C-EDEF-9AB42DB6A0CC}"/>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5DB94A3E-0C0F-C502-8584-35FD8AE32369}"/>
              </a:ext>
            </a:extLst>
          </p:cNvPr>
          <p:cNvSpPr>
            <a:spLocks noGrp="1"/>
          </p:cNvSpPr>
          <p:nvPr>
            <p:ph type="body" idx="1"/>
          </p:nvPr>
        </p:nvSpPr>
        <p:spPr/>
        <p:txBody>
          <a:bodyPr/>
          <a:lstStyle/>
          <a:p>
            <a:r>
              <a:rPr lang="ja-JP" altLang="en-US" sz="1200" b="0" i="0" kern="1200" dirty="0">
                <a:solidFill>
                  <a:schemeClr val="tx1"/>
                </a:solidFill>
                <a:effectLst/>
                <a:latin typeface="Amazon Ember Display" panose="020F0603020204020204" pitchFamily="34" charset="0"/>
                <a:ea typeface="+mn-ea"/>
                <a:cs typeface="+mn-cs"/>
              </a:rPr>
              <a:t>例</a:t>
            </a:r>
            <a:r>
              <a:rPr lang="en-US" altLang="ja-JP" sz="1200" b="0" i="0" kern="1200" dirty="0">
                <a:solidFill>
                  <a:schemeClr val="tx1"/>
                </a:solidFill>
                <a:effectLst/>
                <a:latin typeface="Amazon Ember Display" panose="020F0603020204020204" pitchFamily="34" charset="0"/>
                <a:ea typeface="+mn-ea"/>
                <a:cs typeface="+mn-cs"/>
              </a:rPr>
              <a:t>:</a:t>
            </a:r>
          </a:p>
          <a:p>
            <a:r>
              <a:rPr lang="en-US" altLang="ja-JP" sz="1200" b="0" i="0" kern="1200" dirty="0">
                <a:solidFill>
                  <a:schemeClr val="tx1"/>
                </a:solidFill>
                <a:effectLst/>
                <a:latin typeface="Amazon Ember Display" panose="020F0603020204020204" pitchFamily="34" charset="0"/>
                <a:ea typeface="+mn-ea"/>
                <a:cs typeface="+mn-cs"/>
              </a:rPr>
              <a:t>30</a:t>
            </a:r>
            <a:r>
              <a:rPr lang="ja-JP" altLang="en-US" sz="1200" b="0" i="0" kern="1200" dirty="0">
                <a:solidFill>
                  <a:schemeClr val="tx1"/>
                </a:solidFill>
                <a:effectLst/>
                <a:latin typeface="Amazon Ember Display" panose="020F0603020204020204" pitchFamily="34" charset="0"/>
                <a:ea typeface="+mn-ea"/>
                <a:cs typeface="+mn-cs"/>
              </a:rPr>
              <a:t>代会社員で英語が初心者であるペルソナを設定してください。設定した後、このペルソナが英語でミーティングができるようになるまでにどんな行動をとってきたか、目的達成の瞬間から時系列をさかのぼり一つ一つ時期、かかったリソース</a:t>
            </a:r>
            <a:r>
              <a:rPr lang="en-US" altLang="ja-JP" sz="1200" b="0" i="0" kern="1200" dirty="0">
                <a:solidFill>
                  <a:schemeClr val="tx1"/>
                </a:solidFill>
                <a:effectLst/>
                <a:latin typeface="Amazon Ember Display" panose="020F0603020204020204" pitchFamily="34" charset="0"/>
                <a:ea typeface="+mn-ea"/>
                <a:cs typeface="+mn-cs"/>
              </a:rPr>
              <a:t>(</a:t>
            </a:r>
            <a:r>
              <a:rPr lang="ja-JP" altLang="en-US" sz="1200" b="0" i="0" kern="1200" dirty="0">
                <a:solidFill>
                  <a:schemeClr val="tx1"/>
                </a:solidFill>
                <a:effectLst/>
                <a:latin typeface="Amazon Ember Display" panose="020F0603020204020204" pitchFamily="34" charset="0"/>
                <a:ea typeface="+mn-ea"/>
                <a:cs typeface="+mn-cs"/>
              </a:rPr>
              <a:t>金額や時間など</a:t>
            </a:r>
            <a:r>
              <a:rPr lang="en-US" altLang="ja-JP" sz="1200" b="0" i="0" kern="1200" dirty="0">
                <a:solidFill>
                  <a:schemeClr val="tx1"/>
                </a:solidFill>
                <a:effectLst/>
                <a:latin typeface="Amazon Ember Display" panose="020F0603020204020204" pitchFamily="34" charset="0"/>
                <a:ea typeface="+mn-ea"/>
                <a:cs typeface="+mn-cs"/>
              </a:rPr>
              <a:t>)</a:t>
            </a:r>
            <a:r>
              <a:rPr lang="ja-JP" altLang="en-US" sz="1200" b="0" i="0" kern="1200" dirty="0">
                <a:solidFill>
                  <a:schemeClr val="tx1"/>
                </a:solidFill>
                <a:effectLst/>
                <a:latin typeface="Amazon Ember Display" panose="020F0603020204020204" pitchFamily="34" charset="0"/>
                <a:ea typeface="+mn-ea"/>
                <a:cs typeface="+mn-cs"/>
              </a:rPr>
              <a:t>を書き出し表にまとめてください。</a:t>
            </a:r>
            <a:endParaRPr lang="en-US" altLang="ja-JP" sz="1200" b="0" i="0" kern="1200" dirty="0">
              <a:solidFill>
                <a:schemeClr val="tx1"/>
              </a:solidFill>
              <a:effectLst/>
              <a:latin typeface="Amazon Ember Display" panose="020F0603020204020204" pitchFamily="34" charset="0"/>
              <a:ea typeface="+mn-ea"/>
              <a:cs typeface="+mn-cs"/>
            </a:endParaRPr>
          </a:p>
          <a:p>
            <a:endParaRPr kumimoji="1" lang="ja-JP" altLang="en-US" dirty="0"/>
          </a:p>
        </p:txBody>
      </p:sp>
      <p:sp>
        <p:nvSpPr>
          <p:cNvPr id="4" name="スライド番号プレースホルダー 3">
            <a:extLst>
              <a:ext uri="{FF2B5EF4-FFF2-40B4-BE49-F238E27FC236}">
                <a16:creationId xmlns:a16="http://schemas.microsoft.com/office/drawing/2014/main" id="{F0CD8217-7204-325D-60E0-B9084CA5063B}"/>
              </a:ext>
            </a:extLst>
          </p:cNvPr>
          <p:cNvSpPr>
            <a:spLocks noGrp="1"/>
          </p:cNvSpPr>
          <p:nvPr>
            <p:ph type="sldNum" sz="quarter" idx="5"/>
          </p:nvPr>
        </p:nvSpPr>
        <p:spPr/>
        <p:txBody>
          <a:bodyPr/>
          <a:lstStyle/>
          <a:p>
            <a:fld id="{A3D89E5F-BEEF-42A1-A57B-E5A736D51194}" type="slidenum">
              <a:rPr lang="en-US" smtClean="0"/>
              <a:pPr/>
              <a:t>20</a:t>
            </a:fld>
            <a:endParaRPr lang="en-US" dirty="0"/>
          </a:p>
        </p:txBody>
      </p:sp>
    </p:spTree>
    <p:extLst>
      <p:ext uri="{BB962C8B-B14F-4D97-AF65-F5344CB8AC3E}">
        <p14:creationId xmlns:p14="http://schemas.microsoft.com/office/powerpoint/2010/main" val="2836829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r>
              <a:rPr kumimoji="1" lang="ja-JP" altLang="en-US" dirty="0"/>
              <a:t>問いを立てるのに、</a:t>
            </a:r>
            <a:r>
              <a:rPr kumimoji="1" lang="en-US" altLang="ja-JP" dirty="0"/>
              <a:t>Listen </a:t>
            </a:r>
            <a:r>
              <a:rPr kumimoji="1" lang="ja-JP" altLang="en-US" dirty="0"/>
              <a:t>で明らかにした目的とタッチポイント摩擦から生じる感情への理解がヒントになります。</a:t>
            </a:r>
          </a:p>
        </p:txBody>
      </p:sp>
      <p:sp>
        <p:nvSpPr>
          <p:cNvPr id="4" name="スライド番号プレースホルダー 3"/>
          <p:cNvSpPr>
            <a:spLocks noGrp="1"/>
          </p:cNvSpPr>
          <p:nvPr>
            <p:ph type="sldNum" sz="quarter" idx="5"/>
          </p:nvPr>
        </p:nvSpPr>
        <p:spPr/>
        <p:txBody>
          <a:bodyPr/>
          <a:lstStyle/>
          <a:p>
            <a:fld id="{A3D89E5F-BEEF-42A1-A57B-E5A736D51194}" type="slidenum">
              <a:rPr lang="en-US" smtClean="0"/>
              <a:pPr/>
              <a:t>24</a:t>
            </a:fld>
            <a:endParaRPr lang="en-US" dirty="0"/>
          </a:p>
        </p:txBody>
      </p:sp>
    </p:spTree>
    <p:extLst>
      <p:ext uri="{BB962C8B-B14F-4D97-AF65-F5344CB8AC3E}">
        <p14:creationId xmlns:p14="http://schemas.microsoft.com/office/powerpoint/2010/main" val="363874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E281C-D077-AB82-94AA-093635B8C50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6BF44F7-54D9-41F1-A22A-FC46258C8F9C}"/>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1C66720F-E6B8-FA02-3081-8E8B2FFC149A}"/>
              </a:ext>
            </a:extLst>
          </p:cNvPr>
          <p:cNvSpPr>
            <a:spLocks noGrp="1"/>
          </p:cNvSpPr>
          <p:nvPr>
            <p:ph type="body" idx="1"/>
          </p:nvPr>
        </p:nvSpPr>
        <p:spPr/>
        <p:txBody>
          <a:bodyPr/>
          <a:lstStyle/>
          <a:p>
            <a:r>
              <a:rPr kumimoji="1" lang="ja-JP" altLang="en-US" dirty="0"/>
              <a:t>問いを立てるのに、</a:t>
            </a:r>
            <a:r>
              <a:rPr kumimoji="1" lang="en-US" altLang="ja-JP" dirty="0"/>
              <a:t>Listen </a:t>
            </a:r>
            <a:r>
              <a:rPr kumimoji="1" lang="ja-JP" altLang="en-US" dirty="0"/>
              <a:t>で明らかにした目的とタッチポイント摩擦から生じる感情への理解がヒントになります。</a:t>
            </a:r>
          </a:p>
        </p:txBody>
      </p:sp>
      <p:sp>
        <p:nvSpPr>
          <p:cNvPr id="4" name="スライド番号プレースホルダー 3">
            <a:extLst>
              <a:ext uri="{FF2B5EF4-FFF2-40B4-BE49-F238E27FC236}">
                <a16:creationId xmlns:a16="http://schemas.microsoft.com/office/drawing/2014/main" id="{556DE224-3540-3C5C-9E1F-FA5ABB143E8D}"/>
              </a:ext>
            </a:extLst>
          </p:cNvPr>
          <p:cNvSpPr>
            <a:spLocks noGrp="1"/>
          </p:cNvSpPr>
          <p:nvPr>
            <p:ph type="sldNum" sz="quarter" idx="5"/>
          </p:nvPr>
        </p:nvSpPr>
        <p:spPr/>
        <p:txBody>
          <a:bodyPr/>
          <a:lstStyle/>
          <a:p>
            <a:fld id="{A3D89E5F-BEEF-42A1-A57B-E5A736D51194}" type="slidenum">
              <a:rPr lang="en-US" smtClean="0"/>
              <a:pPr/>
              <a:t>25</a:t>
            </a:fld>
            <a:endParaRPr lang="en-US" dirty="0"/>
          </a:p>
        </p:txBody>
      </p:sp>
    </p:spTree>
    <p:extLst>
      <p:ext uri="{BB962C8B-B14F-4D97-AF65-F5344CB8AC3E}">
        <p14:creationId xmlns:p14="http://schemas.microsoft.com/office/powerpoint/2010/main" val="676747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C25364-4CB3-9908-F533-F9E214C275C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E3FEFAE-3A7E-481C-4104-B2EDA0975FB0}"/>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46C3DEE9-5EF9-7DC8-403F-A08EE5912F72}"/>
              </a:ext>
            </a:extLst>
          </p:cNvPr>
          <p:cNvSpPr>
            <a:spLocks noGrp="1"/>
          </p:cNvSpPr>
          <p:nvPr>
            <p:ph type="body" idx="1"/>
          </p:nvPr>
        </p:nvSpPr>
        <p:spPr/>
        <p:txBody>
          <a:bodyPr/>
          <a:lstStyle/>
          <a:p>
            <a:r>
              <a:rPr kumimoji="1" lang="ja-JP" altLang="en-US" dirty="0"/>
              <a:t>問いを立てるのに、</a:t>
            </a:r>
            <a:r>
              <a:rPr kumimoji="1" lang="en-US" altLang="ja-JP" dirty="0"/>
              <a:t>Listen </a:t>
            </a:r>
            <a:r>
              <a:rPr kumimoji="1" lang="ja-JP" altLang="en-US" dirty="0"/>
              <a:t>で明らかにした目的とタッチポイント摩擦から生じる感情への理解がヒントになります。</a:t>
            </a:r>
          </a:p>
        </p:txBody>
      </p:sp>
      <p:sp>
        <p:nvSpPr>
          <p:cNvPr id="4" name="スライド番号プレースホルダー 3">
            <a:extLst>
              <a:ext uri="{FF2B5EF4-FFF2-40B4-BE49-F238E27FC236}">
                <a16:creationId xmlns:a16="http://schemas.microsoft.com/office/drawing/2014/main" id="{42D11DFB-7A28-4DDA-3420-E8FB034CE0C4}"/>
              </a:ext>
            </a:extLst>
          </p:cNvPr>
          <p:cNvSpPr>
            <a:spLocks noGrp="1"/>
          </p:cNvSpPr>
          <p:nvPr>
            <p:ph type="sldNum" sz="quarter" idx="5"/>
          </p:nvPr>
        </p:nvSpPr>
        <p:spPr/>
        <p:txBody>
          <a:bodyPr/>
          <a:lstStyle/>
          <a:p>
            <a:fld id="{A3D89E5F-BEEF-42A1-A57B-E5A736D51194}" type="slidenum">
              <a:rPr lang="en-US" smtClean="0"/>
              <a:pPr/>
              <a:t>26</a:t>
            </a:fld>
            <a:endParaRPr lang="en-US" dirty="0"/>
          </a:p>
        </p:txBody>
      </p:sp>
    </p:spTree>
    <p:extLst>
      <p:ext uri="{BB962C8B-B14F-4D97-AF65-F5344CB8AC3E}">
        <p14:creationId xmlns:p14="http://schemas.microsoft.com/office/powerpoint/2010/main" val="3038656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英会話の例</a:t>
            </a:r>
            <a:endParaRPr kumimoji="1" lang="en-US" altLang="ja-JP" dirty="0"/>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なぜ会社の公式サポートを受けずに、個人負担で英語学習を進めているのか？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なぜ実践的なロールプレイをせずに、座学中心の学習方法を選んだのか？</a:t>
            </a:r>
          </a:p>
          <a:p>
            <a:pPr marL="0" marR="0" lvl="0" indent="0" algn="l" defTabSz="914400" rtl="0" eaLnBrk="1" fontAlgn="auto" latinLnBrk="0" hangingPunct="1">
              <a:lnSpc>
                <a:spcPct val="100000"/>
              </a:lnSpc>
              <a:spcBef>
                <a:spcPts val="0"/>
              </a:spcBef>
              <a:spcAft>
                <a:spcPts val="300"/>
              </a:spcAft>
              <a:buClrTx/>
              <a:buSzTx/>
              <a:buFontTx/>
              <a:buNone/>
              <a:tabLst/>
              <a:defRPr/>
            </a:pPr>
            <a:r>
              <a:rPr lang="ja-JP" altLang="en-US" sz="1200" b="0" i="0" kern="1200" dirty="0">
                <a:solidFill>
                  <a:schemeClr val="tx1"/>
                </a:solidFill>
                <a:effectLst/>
                <a:latin typeface="Amazon Ember Display" panose="020F0603020204020204" pitchFamily="34" charset="0"/>
                <a:ea typeface="+mn-ea"/>
                <a:cs typeface="+mn-cs"/>
              </a:rPr>
              <a:t>・なぜ英語学習と業務知識の習得は同時にできないのか？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なぜ英単語学習とビジネスメール作成練習は同時にできないのか？</a:t>
            </a:r>
          </a:p>
          <a:p>
            <a:endParaRPr kumimoji="1" lang="ja-JP" altLang="en-US" dirty="0"/>
          </a:p>
        </p:txBody>
      </p:sp>
      <p:sp>
        <p:nvSpPr>
          <p:cNvPr id="4" name="スライド番号プレースホルダー 3"/>
          <p:cNvSpPr>
            <a:spLocks noGrp="1"/>
          </p:cNvSpPr>
          <p:nvPr>
            <p:ph type="sldNum" sz="quarter" idx="5"/>
          </p:nvPr>
        </p:nvSpPr>
        <p:spPr/>
        <p:txBody>
          <a:bodyPr/>
          <a:lstStyle/>
          <a:p>
            <a:fld id="{A3D89E5F-BEEF-42A1-A57B-E5A736D51194}" type="slidenum">
              <a:rPr lang="en-US" smtClean="0"/>
              <a:pPr/>
              <a:t>27</a:t>
            </a:fld>
            <a:endParaRPr lang="en-US" dirty="0"/>
          </a:p>
        </p:txBody>
      </p:sp>
    </p:spTree>
    <p:extLst>
      <p:ext uri="{BB962C8B-B14F-4D97-AF65-F5344CB8AC3E}">
        <p14:creationId xmlns:p14="http://schemas.microsoft.com/office/powerpoint/2010/main" val="5340905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ide 1A">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C1902C-75F7-534A-DA79-C070E1D034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477246" y="3418321"/>
            <a:ext cx="6460999" cy="923330"/>
          </a:xfrm>
          <a:prstGeom prst="rect">
            <a:avLst/>
          </a:prstGeom>
        </p:spPr>
        <p:txBody>
          <a:bodyPr wrap="square" anchor="t" anchorCtr="0"/>
          <a:lstStyle>
            <a:lvl1pPr algn="l">
              <a:defRPr sz="6000" b="1" i="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4366830"/>
            <a:ext cx="6460998" cy="584775"/>
          </a:xfrm>
        </p:spPr>
        <p:txBody>
          <a:bodyPr wrap="square"/>
          <a:lstStyle>
            <a:lvl1pPr marL="0" indent="0" algn="l">
              <a:spcAft>
                <a:spcPts val="0"/>
              </a:spcAft>
              <a:buFont typeface="Arial" panose="020B0604020202020204" pitchFamily="34" charset="0"/>
              <a:buNone/>
              <a:defRPr sz="3200" b="1" i="0" cap="none" spc="0" baseline="0">
                <a:solidFill>
                  <a:schemeClr val="tx2"/>
                </a:solidFill>
                <a:latin typeface="Amazon Ember Display" panose="020F0603020204020204" pitchFamily="34" charset="0"/>
                <a:ea typeface="メイリオ"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5261981"/>
            <a:ext cx="3797302" cy="400110"/>
          </a:xfrm>
        </p:spPr>
        <p:txBody>
          <a:bodyPr wrap="square"/>
          <a:lstStyle>
            <a:lvl1pPr marL="0" indent="0">
              <a:spcAft>
                <a:spcPts val="0"/>
              </a:spcAft>
              <a:buNone/>
              <a:defRPr sz="2000" b="1" i="0" cap="none" spc="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332014"/>
            <a:ext cx="6477002" cy="230832"/>
          </a:xfrm>
        </p:spPr>
        <p:txBody>
          <a:bodyPr wrap="square"/>
          <a:lstStyle>
            <a:lvl1pPr marL="0" indent="0">
              <a:spcAft>
                <a:spcPts val="0"/>
              </a:spcAft>
              <a:buNone/>
              <a:defRPr sz="1000" b="0" i="0" cap="all" spc="3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5674769"/>
            <a:ext cx="3797302" cy="584775"/>
          </a:xfrm>
        </p:spPr>
        <p:txBody>
          <a:bodyPr wrap="square"/>
          <a:lstStyle>
            <a:lvl1pPr marL="0" indent="0">
              <a:spcAft>
                <a:spcPts val="300"/>
              </a:spcAft>
              <a:buNone/>
              <a:defRPr sz="1600" b="0" i="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7" name="Picture 6">
            <a:extLst>
              <a:ext uri="{FF2B5EF4-FFF2-40B4-BE49-F238E27FC236}">
                <a16:creationId xmlns:a16="http://schemas.microsoft.com/office/drawing/2014/main" id="{A3E43EBB-89F7-CE68-C5FA-E5E366904B2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22947"/>
            <a:ext cx="979714" cy="587352"/>
          </a:xfrm>
          <a:prstGeom prst="rect">
            <a:avLst/>
          </a:prstGeom>
        </p:spPr>
      </p:pic>
    </p:spTree>
    <p:extLst>
      <p:ext uri="{BB962C8B-B14F-4D97-AF65-F5344CB8AC3E}">
        <p14:creationId xmlns:p14="http://schemas.microsoft.com/office/powerpoint/2010/main" val="35109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lvl1pPr>
              <a:defRPr b="0" i="0">
                <a:latin typeface="Amazon Ember Display" panose="020F0603020204020204" pitchFamily="34" charset="0"/>
              </a:defRPr>
            </a:lvl1pPr>
          </a:lstStyle>
          <a:p>
            <a:fld id="{68BD4BB5-445F-504E-84B6-32B27CCDA07E}" type="datetime1">
              <a:rPr lang="ja-JP" altLang="en-US" smtClean="0"/>
              <a:t>2025/10/10</a:t>
            </a:fld>
            <a:endParaRPr lang="en-US" dirty="0"/>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6" name="タイトル 5">
            <a:extLst>
              <a:ext uri="{FF2B5EF4-FFF2-40B4-BE49-F238E27FC236}">
                <a16:creationId xmlns:a16="http://schemas.microsoft.com/office/drawing/2014/main" id="{2DCCFBB2-1C0C-90EF-9D44-DD70A8149753}"/>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42579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Gradient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32C0AD3-8E0A-E268-62C3-C4FC5A4FB6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lvl1pPr>
              <a:defRPr b="0" i="0">
                <a:latin typeface="Amazon Ember Display" panose="020F0603020204020204" pitchFamily="34" charset="0"/>
              </a:defRPr>
            </a:lvl1pPr>
          </a:lstStyle>
          <a:p>
            <a:fld id="{69C94132-084E-5749-9241-E3954A6E053E}" type="datetime1">
              <a:rPr lang="ja-JP" altLang="en-US" smtClean="0"/>
              <a:t>2025/10/10</a:t>
            </a:fld>
            <a:endParaRPr lang="en-US" dirty="0"/>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pic>
        <p:nvPicPr>
          <p:cNvPr id="16" name="Picture 15">
            <a:extLst>
              <a:ext uri="{FF2B5EF4-FFF2-40B4-BE49-F238E27FC236}">
                <a16:creationId xmlns:a16="http://schemas.microsoft.com/office/drawing/2014/main" id="{74FB8723-8ACA-4EE1-B41C-61357DA12BF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
        <p:nvSpPr>
          <p:cNvPr id="3" name="TextBox 2">
            <a:extLst>
              <a:ext uri="{FF2B5EF4-FFF2-40B4-BE49-F238E27FC236}">
                <a16:creationId xmlns:a16="http://schemas.microsoft.com/office/drawing/2014/main" id="{4428B6B8-8E5D-CCC5-1806-0A8018C1A944}"/>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sp>
        <p:nvSpPr>
          <p:cNvPr id="5" name="タイトル 4">
            <a:extLst>
              <a:ext uri="{FF2B5EF4-FFF2-40B4-BE49-F238E27FC236}">
                <a16:creationId xmlns:a16="http://schemas.microsoft.com/office/drawing/2014/main" id="{D209D7CF-DD7F-9A42-8EAA-D52D3DF8CB05}"/>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3401688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Gradient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0C3FBB-5E23-AF69-9744-2F6B8EFD3C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lvl1pPr>
              <a:defRPr b="0" i="0">
                <a:latin typeface="Amazon Ember Display" panose="020F0603020204020204" pitchFamily="34" charset="0"/>
              </a:defRPr>
            </a:lvl1pPr>
          </a:lstStyle>
          <a:p>
            <a:fld id="{1BFD7CDE-BD1F-0848-896F-812B7EE6F296}" type="datetime1">
              <a:rPr lang="ja-JP" altLang="en-US" smtClean="0"/>
              <a:t>2025/10/10</a:t>
            </a:fld>
            <a:endParaRPr lang="en-US" dirty="0"/>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pic>
        <p:nvPicPr>
          <p:cNvPr id="16" name="Picture 15">
            <a:extLst>
              <a:ext uri="{FF2B5EF4-FFF2-40B4-BE49-F238E27FC236}">
                <a16:creationId xmlns:a16="http://schemas.microsoft.com/office/drawing/2014/main" id="{74FB8723-8ACA-4EE1-B41C-61357DA12BF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
        <p:nvSpPr>
          <p:cNvPr id="3" name="TextBox 2">
            <a:extLst>
              <a:ext uri="{FF2B5EF4-FFF2-40B4-BE49-F238E27FC236}">
                <a16:creationId xmlns:a16="http://schemas.microsoft.com/office/drawing/2014/main" id="{F9F4A711-3A53-0556-7C8C-BBE097FED1A5}"/>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sp>
        <p:nvSpPr>
          <p:cNvPr id="10" name="タイトル 9">
            <a:extLst>
              <a:ext uri="{FF2B5EF4-FFF2-40B4-BE49-F238E27FC236}">
                <a16:creationId xmlns:a16="http://schemas.microsoft.com/office/drawing/2014/main" id="{71AD1362-9648-3D35-80EE-637DB8C452A1}"/>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316544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Gradient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9A2D94-1136-E0D2-3E6B-F8762074B8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lvl1pPr>
              <a:defRPr b="0" i="0">
                <a:latin typeface="Amazon Ember Display" panose="020F0603020204020204" pitchFamily="34" charset="0"/>
              </a:defRPr>
            </a:lvl1pPr>
          </a:lstStyle>
          <a:p>
            <a:fld id="{5B50349A-6C40-AF41-9408-7F29CF1ECDB1}" type="datetime1">
              <a:rPr lang="ja-JP" altLang="en-US" smtClean="0"/>
              <a:t>2025/10/10</a:t>
            </a:fld>
            <a:endParaRPr lang="en-US" dirty="0"/>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pic>
        <p:nvPicPr>
          <p:cNvPr id="16" name="Picture 15">
            <a:extLst>
              <a:ext uri="{FF2B5EF4-FFF2-40B4-BE49-F238E27FC236}">
                <a16:creationId xmlns:a16="http://schemas.microsoft.com/office/drawing/2014/main" id="{74FB8723-8ACA-4EE1-B41C-61357DA12BF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
        <p:nvSpPr>
          <p:cNvPr id="3" name="TextBox 2">
            <a:extLst>
              <a:ext uri="{FF2B5EF4-FFF2-40B4-BE49-F238E27FC236}">
                <a16:creationId xmlns:a16="http://schemas.microsoft.com/office/drawing/2014/main" id="{1D5991EA-CAC1-E0F6-9D55-149B6A0AE199}"/>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sp>
        <p:nvSpPr>
          <p:cNvPr id="11" name="タイトル 10">
            <a:extLst>
              <a:ext uri="{FF2B5EF4-FFF2-40B4-BE49-F238E27FC236}">
                <a16:creationId xmlns:a16="http://schemas.microsoft.com/office/drawing/2014/main" id="{B16C4EC3-9DB9-5D26-6067-2CE0ACAF0E2B}"/>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2226023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407988" y="914400"/>
            <a:ext cx="11449050" cy="341632"/>
          </a:xfrm>
        </p:spPr>
        <p:txBody>
          <a:bodyPr/>
          <a:lstStyle>
            <a:lvl1pPr marL="0" indent="0">
              <a:buNone/>
              <a:defRPr sz="1800" b="0" i="0" cap="none" spc="0" baseline="0">
                <a:latin typeface="Amazon Ember Display" panose="020F0603020204020204" pitchFamily="34" charset="0"/>
              </a:defRPr>
            </a:lvl1pPr>
          </a:lstStyle>
          <a:p>
            <a:pPr lvl="0"/>
            <a:r>
              <a:rPr lang="en-US" dirty="0"/>
              <a:t>Enter subtitle</a:t>
            </a:r>
          </a:p>
        </p:txBody>
      </p:sp>
      <p:sp>
        <p:nvSpPr>
          <p:cNvPr id="3" name="Date Placeholder 2">
            <a:extLst>
              <a:ext uri="{FF2B5EF4-FFF2-40B4-BE49-F238E27FC236}">
                <a16:creationId xmlns:a16="http://schemas.microsoft.com/office/drawing/2014/main" id="{A312CB8C-58A4-4758-8C91-E8641A9F6DCF}"/>
              </a:ext>
            </a:extLst>
          </p:cNvPr>
          <p:cNvSpPr>
            <a:spLocks noGrp="1"/>
          </p:cNvSpPr>
          <p:nvPr>
            <p:ph type="dt" sz="half" idx="11"/>
          </p:nvPr>
        </p:nvSpPr>
        <p:spPr/>
        <p:txBody>
          <a:bodyPr/>
          <a:lstStyle>
            <a:lvl1pPr>
              <a:defRPr b="0" i="0">
                <a:latin typeface="Amazon Ember Display" panose="020F0603020204020204" pitchFamily="34" charset="0"/>
              </a:defRPr>
            </a:lvl1pPr>
          </a:lstStyle>
          <a:p>
            <a:fld id="{A23351B6-224F-FE4F-80D6-18D9DF7628E1}" type="datetime1">
              <a:rPr lang="ja-JP" altLang="en-US" smtClean="0"/>
              <a:t>2025/10/10</a:t>
            </a:fld>
            <a:endParaRPr lang="en-US" dirty="0"/>
          </a:p>
        </p:txBody>
      </p:sp>
      <p:sp>
        <p:nvSpPr>
          <p:cNvPr id="5" name="Footer Placeholder 4">
            <a:extLst>
              <a:ext uri="{FF2B5EF4-FFF2-40B4-BE49-F238E27FC236}">
                <a16:creationId xmlns:a16="http://schemas.microsoft.com/office/drawing/2014/main" id="{50444248-408B-4052-8B56-17F469F98EA1}"/>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7" name="タイトル 6">
            <a:extLst>
              <a:ext uri="{FF2B5EF4-FFF2-40B4-BE49-F238E27FC236}">
                <a16:creationId xmlns:a16="http://schemas.microsoft.com/office/drawing/2014/main" id="{E1D695E9-9AD0-BBDB-0094-A37D71F20ED9}"/>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02420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lvl1pPr>
              <a:defRPr b="0" i="0">
                <a:latin typeface="Amazon Ember Display" panose="020F0603020204020204" pitchFamily="34" charset="0"/>
              </a:defRPr>
            </a:lvl1pPr>
          </a:lstStyle>
          <a:p>
            <a:fld id="{7BD694A3-209C-F746-B827-3AEE80A7841A}" type="datetime1">
              <a:rPr lang="ja-JP" altLang="en-US" smtClean="0"/>
              <a:t>2025/10/10</a:t>
            </a:fld>
            <a:endParaRPr lang="en-US" dirty="0"/>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4933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B02A07-9279-4389-95B8-CFF5307F9EBB}"/>
              </a:ext>
            </a:extLst>
          </p:cNvPr>
          <p:cNvSpPr>
            <a:spLocks noGrp="1"/>
          </p:cNvSpPr>
          <p:nvPr>
            <p:ph type="dt" sz="half" idx="10"/>
          </p:nvPr>
        </p:nvSpPr>
        <p:spPr/>
        <p:txBody>
          <a:bodyPr/>
          <a:lstStyle>
            <a:lvl1pPr>
              <a:defRPr b="0" i="0">
                <a:latin typeface="Amazon Ember Display" panose="020F0603020204020204" pitchFamily="34" charset="0"/>
              </a:defRPr>
            </a:lvl1pPr>
          </a:lstStyle>
          <a:p>
            <a:fld id="{518FCA6E-0F0D-5B4E-AFC7-58FBEA64C921}" type="datetime1">
              <a:rPr lang="ja-JP" altLang="en-US" smtClean="0"/>
              <a:t>2025/10/10</a:t>
            </a:fld>
            <a:endParaRPr lang="en-US" dirty="0"/>
          </a:p>
        </p:txBody>
      </p:sp>
      <p:sp>
        <p:nvSpPr>
          <p:cNvPr id="5" name="Footer Placeholder 4">
            <a:extLst>
              <a:ext uri="{FF2B5EF4-FFF2-40B4-BE49-F238E27FC236}">
                <a16:creationId xmlns:a16="http://schemas.microsoft.com/office/drawing/2014/main" id="{5D24D072-A634-4E51-88E3-AFF4BBF53F8F}"/>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9" name="タイトル 8">
            <a:extLst>
              <a:ext uri="{FF2B5EF4-FFF2-40B4-BE49-F238E27FC236}">
                <a16:creationId xmlns:a16="http://schemas.microsoft.com/office/drawing/2014/main" id="{9F003766-63B8-A344-A39C-4692C5638DDC}"/>
              </a:ext>
            </a:extLst>
          </p:cNvPr>
          <p:cNvSpPr>
            <a:spLocks noGrp="1"/>
          </p:cNvSpPr>
          <p:nvPr>
            <p:ph type="title"/>
          </p:nvPr>
        </p:nvSpPr>
        <p:spPr/>
        <p:txBody>
          <a:bodyPr/>
          <a:lstStyle/>
          <a:p>
            <a:r>
              <a:rPr kumimoji="1" lang="ja-JP" altLang="en-US"/>
              <a:t>マスター タイトルの書式設定</a:t>
            </a:r>
          </a:p>
        </p:txBody>
      </p:sp>
      <p:sp>
        <p:nvSpPr>
          <p:cNvPr id="11" name="コンテンツ プレースホルダー 10">
            <a:extLst>
              <a:ext uri="{FF2B5EF4-FFF2-40B4-BE49-F238E27FC236}">
                <a16:creationId xmlns:a16="http://schemas.microsoft.com/office/drawing/2014/main" id="{068ED4C5-7753-0A2C-75BA-AA89D2EAF588}"/>
              </a:ext>
            </a:extLst>
          </p:cNvPr>
          <p:cNvSpPr>
            <a:spLocks noGrp="1"/>
          </p:cNvSpPr>
          <p:nvPr>
            <p:ph sz="quarter" idx="13"/>
          </p:nvPr>
        </p:nvSpPr>
        <p:spPr>
          <a:xfrm>
            <a:off x="407988" y="1376363"/>
            <a:ext cx="11449050"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259732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Bullete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428ABEB-87DF-4979-B8D5-38D09C158222}"/>
              </a:ext>
            </a:extLst>
          </p:cNvPr>
          <p:cNvSpPr>
            <a:spLocks noGrp="1"/>
          </p:cNvSpPr>
          <p:nvPr>
            <p:ph type="dt" sz="half" idx="10"/>
          </p:nvPr>
        </p:nvSpPr>
        <p:spPr/>
        <p:txBody>
          <a:bodyPr/>
          <a:lstStyle>
            <a:lvl1pPr>
              <a:defRPr b="0" i="0">
                <a:latin typeface="Amazon Ember Display" panose="020F0603020204020204" pitchFamily="34" charset="0"/>
              </a:defRPr>
            </a:lvl1pPr>
          </a:lstStyle>
          <a:p>
            <a:fld id="{B366A7C9-DE41-C84B-86A7-1002C32E5BE7}" type="datetime1">
              <a:rPr lang="ja-JP" altLang="en-US" smtClean="0"/>
              <a:t>2025/10/10</a:t>
            </a:fld>
            <a:endParaRPr lang="en-US" dirty="0"/>
          </a:p>
        </p:txBody>
      </p:sp>
      <p:sp>
        <p:nvSpPr>
          <p:cNvPr id="5" name="Footer Placeholder 4">
            <a:extLst>
              <a:ext uri="{FF2B5EF4-FFF2-40B4-BE49-F238E27FC236}">
                <a16:creationId xmlns:a16="http://schemas.microsoft.com/office/drawing/2014/main" id="{B67DE3A9-1F3C-45F4-9F53-543C4B62D7F6}"/>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タイトル 7">
            <a:extLst>
              <a:ext uri="{FF2B5EF4-FFF2-40B4-BE49-F238E27FC236}">
                <a16:creationId xmlns:a16="http://schemas.microsoft.com/office/drawing/2014/main" id="{7AFCBCE2-8E19-4BBF-FA80-FD6FBECEE0DA}"/>
              </a:ext>
            </a:extLst>
          </p:cNvPr>
          <p:cNvSpPr>
            <a:spLocks noGrp="1"/>
          </p:cNvSpPr>
          <p:nvPr>
            <p:ph type="title"/>
          </p:nvPr>
        </p:nvSpPr>
        <p:spPr/>
        <p:txBody>
          <a:bodyPr/>
          <a:lstStyle/>
          <a:p>
            <a:r>
              <a:rPr kumimoji="1" lang="ja-JP" altLang="en-US"/>
              <a:t>マスター タイトルの書式設定</a:t>
            </a:r>
          </a:p>
        </p:txBody>
      </p:sp>
      <p:sp>
        <p:nvSpPr>
          <p:cNvPr id="10" name="コンテンツ プレースホルダー 9">
            <a:extLst>
              <a:ext uri="{FF2B5EF4-FFF2-40B4-BE49-F238E27FC236}">
                <a16:creationId xmlns:a16="http://schemas.microsoft.com/office/drawing/2014/main" id="{C07B3CE8-DEC0-5E27-421B-DF6607987CD0}"/>
              </a:ext>
            </a:extLst>
          </p:cNvPr>
          <p:cNvSpPr>
            <a:spLocks noGrp="1"/>
          </p:cNvSpPr>
          <p:nvPr>
            <p:ph sz="quarter" idx="13"/>
          </p:nvPr>
        </p:nvSpPr>
        <p:spPr>
          <a:xfrm>
            <a:off x="407988" y="1376363"/>
            <a:ext cx="11449050" cy="914400"/>
          </a:xfrm>
        </p:spPr>
        <p:txBody>
          <a:body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317419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407988" y="914400"/>
            <a:ext cx="11449050" cy="341632"/>
          </a:xfrm>
        </p:spPr>
        <p:txBody>
          <a:bodyPr/>
          <a:lstStyle>
            <a:lvl1pPr marL="0" indent="0">
              <a:buNone/>
              <a:defRPr lang="en-US" sz="1800" b="0" i="0" kern="1200" cap="none" spc="0" baseline="0" dirty="0">
                <a:solidFill>
                  <a:schemeClr val="tx2"/>
                </a:solidFill>
                <a:latin typeface="Amazon Ember Display" panose="020F0603020204020204" pitchFamily="34" charset="0"/>
                <a:ea typeface="+mn-ea"/>
                <a:cs typeface="+mn-cs"/>
              </a:defRPr>
            </a:lvl1pPr>
          </a:lstStyle>
          <a:p>
            <a:pPr marL="0" lvl="0" indent="0" algn="l" defTabSz="914400" rtl="0" eaLnBrk="1" latinLnBrk="0" hangingPunct="1">
              <a:lnSpc>
                <a:spcPct val="90000"/>
              </a:lnSpc>
              <a:spcBef>
                <a:spcPts val="0"/>
              </a:spcBef>
              <a:spcAft>
                <a:spcPts val="1200"/>
              </a:spcAft>
              <a:buSzPct val="90000"/>
              <a:buFont typeface="Arial" panose="020B0604020202020204" pitchFamily="34" charset="0"/>
              <a:buNone/>
            </a:pPr>
            <a:r>
              <a:rPr lang="en-US" dirty="0"/>
              <a:t>Enter subtitle</a:t>
            </a:r>
          </a:p>
        </p:txBody>
      </p:sp>
      <p:sp>
        <p:nvSpPr>
          <p:cNvPr id="4" name="Date Placeholder 3">
            <a:extLst>
              <a:ext uri="{FF2B5EF4-FFF2-40B4-BE49-F238E27FC236}">
                <a16:creationId xmlns:a16="http://schemas.microsoft.com/office/drawing/2014/main" id="{876D2500-AAFD-4464-92DE-45442731C6FD}"/>
              </a:ext>
            </a:extLst>
          </p:cNvPr>
          <p:cNvSpPr>
            <a:spLocks noGrp="1"/>
          </p:cNvSpPr>
          <p:nvPr>
            <p:ph type="dt" sz="half" idx="11"/>
          </p:nvPr>
        </p:nvSpPr>
        <p:spPr/>
        <p:txBody>
          <a:bodyPr/>
          <a:lstStyle>
            <a:lvl1pPr>
              <a:defRPr b="0" i="0">
                <a:latin typeface="Amazon Ember Display" panose="020F0603020204020204" pitchFamily="34" charset="0"/>
              </a:defRPr>
            </a:lvl1pPr>
          </a:lstStyle>
          <a:p>
            <a:fld id="{31AD9039-7D4C-AD4B-95C3-184255BA011D}" type="datetime1">
              <a:rPr lang="ja-JP" altLang="en-US" smtClean="0"/>
              <a:t>2025/10/10</a:t>
            </a:fld>
            <a:endParaRPr lang="en-US" dirty="0"/>
          </a:p>
        </p:txBody>
      </p:sp>
      <p:sp>
        <p:nvSpPr>
          <p:cNvPr id="6" name="Footer Placeholder 5">
            <a:extLst>
              <a:ext uri="{FF2B5EF4-FFF2-40B4-BE49-F238E27FC236}">
                <a16:creationId xmlns:a16="http://schemas.microsoft.com/office/drawing/2014/main" id="{77A7C935-E20D-482F-89A5-4255E88216F0}"/>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0E19C1A1-91E5-46D2-97FB-94E48C63B96F}"/>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タイトル 7">
            <a:extLst>
              <a:ext uri="{FF2B5EF4-FFF2-40B4-BE49-F238E27FC236}">
                <a16:creationId xmlns:a16="http://schemas.microsoft.com/office/drawing/2014/main" id="{1CEB8CBB-898A-6B83-9413-3CFAFF895E3E}"/>
              </a:ext>
            </a:extLst>
          </p:cNvPr>
          <p:cNvSpPr>
            <a:spLocks noGrp="1"/>
          </p:cNvSpPr>
          <p:nvPr>
            <p:ph type="title"/>
          </p:nvPr>
        </p:nvSpPr>
        <p:spPr/>
        <p:txBody>
          <a:bodyPr/>
          <a:lstStyle/>
          <a:p>
            <a:r>
              <a:rPr kumimoji="1" lang="ja-JP" altLang="en-US"/>
              <a:t>マスター タイトルの書式設定</a:t>
            </a:r>
          </a:p>
        </p:txBody>
      </p:sp>
      <p:sp>
        <p:nvSpPr>
          <p:cNvPr id="11" name="コンテンツ プレースホルダー 10">
            <a:extLst>
              <a:ext uri="{FF2B5EF4-FFF2-40B4-BE49-F238E27FC236}">
                <a16:creationId xmlns:a16="http://schemas.microsoft.com/office/drawing/2014/main" id="{71E6FD42-A84E-4B97-F34D-3BE0025F3A97}"/>
              </a:ext>
            </a:extLst>
          </p:cNvPr>
          <p:cNvSpPr>
            <a:spLocks noGrp="1"/>
          </p:cNvSpPr>
          <p:nvPr>
            <p:ph sz="quarter" idx="14"/>
          </p:nvPr>
        </p:nvSpPr>
        <p:spPr>
          <a:xfrm>
            <a:off x="407988" y="1376363"/>
            <a:ext cx="11449050"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14164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guide id="2" orient="horz" pos="1128" userDrawn="1">
          <p15:clr>
            <a:srgbClr val="9FCC3B"/>
          </p15:clr>
        </p15:guide>
        <p15:guide id="3" orient="horz" pos="134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bg>
      <p:bgRef idx="1001">
        <a:schemeClr val="bg1"/>
      </p:bgRef>
    </p:bg>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407988" y="914400"/>
            <a:ext cx="11449050" cy="341632"/>
          </a:xfrm>
        </p:spPr>
        <p:txBody>
          <a:bodyPr/>
          <a:lstStyle>
            <a:lvl1pPr marL="0" indent="0">
              <a:buNone/>
              <a:defRPr lang="en-US" sz="1800" b="0" i="0" kern="1200" cap="none" spc="0" baseline="0" dirty="0">
                <a:solidFill>
                  <a:schemeClr val="tx2"/>
                </a:solidFill>
                <a:latin typeface="Amazon Ember Display" panose="020F0603020204020204" pitchFamily="34" charset="0"/>
                <a:ea typeface="+mn-ea"/>
                <a:cs typeface="+mn-cs"/>
              </a:defRPr>
            </a:lvl1pPr>
          </a:lstStyle>
          <a:p>
            <a:pPr marL="0" lvl="0" indent="0" algn="l" defTabSz="914400" rtl="0" eaLnBrk="1" latinLnBrk="0" hangingPunct="1">
              <a:lnSpc>
                <a:spcPct val="90000"/>
              </a:lnSpc>
              <a:spcBef>
                <a:spcPts val="0"/>
              </a:spcBef>
              <a:spcAft>
                <a:spcPts val="1200"/>
              </a:spcAft>
              <a:buSzPct val="90000"/>
              <a:buFont typeface="Arial" panose="020B0604020202020204" pitchFamily="34" charset="0"/>
              <a:buNone/>
            </a:pPr>
            <a:r>
              <a:rPr lang="en-US" dirty="0"/>
              <a:t>Enter subtitle</a:t>
            </a:r>
          </a:p>
        </p:txBody>
      </p:sp>
      <p:sp>
        <p:nvSpPr>
          <p:cNvPr id="5" name="Date Placeholder 4">
            <a:extLst>
              <a:ext uri="{FF2B5EF4-FFF2-40B4-BE49-F238E27FC236}">
                <a16:creationId xmlns:a16="http://schemas.microsoft.com/office/drawing/2014/main" id="{91E9B8C3-36CA-4A97-B3FF-2FCDD97E1A02}"/>
              </a:ext>
            </a:extLst>
          </p:cNvPr>
          <p:cNvSpPr>
            <a:spLocks noGrp="1"/>
          </p:cNvSpPr>
          <p:nvPr>
            <p:ph type="dt" sz="half" idx="11"/>
          </p:nvPr>
        </p:nvSpPr>
        <p:spPr/>
        <p:txBody>
          <a:bodyPr/>
          <a:lstStyle>
            <a:lvl1pPr>
              <a:defRPr b="0" i="0">
                <a:latin typeface="Amazon Ember Display" panose="020F0603020204020204" pitchFamily="34" charset="0"/>
              </a:defRPr>
            </a:lvl1pPr>
          </a:lstStyle>
          <a:p>
            <a:fld id="{893BD501-BB25-DF4A-8462-41C9AFFE015C}" type="datetime1">
              <a:rPr lang="ja-JP" altLang="en-US" smtClean="0"/>
              <a:t>2025/10/10</a:t>
            </a:fld>
            <a:endParaRPr lang="en-US" dirty="0"/>
          </a:p>
        </p:txBody>
      </p:sp>
      <p:sp>
        <p:nvSpPr>
          <p:cNvPr id="6" name="Footer Placeholder 5">
            <a:extLst>
              <a:ext uri="{FF2B5EF4-FFF2-40B4-BE49-F238E27FC236}">
                <a16:creationId xmlns:a16="http://schemas.microsoft.com/office/drawing/2014/main" id="{9AEEE534-0361-47D3-8F92-2D7522A226D4}"/>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タイトル 7">
            <a:extLst>
              <a:ext uri="{FF2B5EF4-FFF2-40B4-BE49-F238E27FC236}">
                <a16:creationId xmlns:a16="http://schemas.microsoft.com/office/drawing/2014/main" id="{C574A7A9-D8FD-29F4-B30E-1890D28ECAC9}"/>
              </a:ext>
            </a:extLst>
          </p:cNvPr>
          <p:cNvSpPr>
            <a:spLocks noGrp="1"/>
          </p:cNvSpPr>
          <p:nvPr>
            <p:ph type="title"/>
          </p:nvPr>
        </p:nvSpPr>
        <p:spPr/>
        <p:txBody>
          <a:bodyPr/>
          <a:lstStyle/>
          <a:p>
            <a:r>
              <a:rPr kumimoji="1" lang="ja-JP" altLang="en-US"/>
              <a:t>マスター タイトルの書式設定</a:t>
            </a:r>
          </a:p>
        </p:txBody>
      </p:sp>
      <p:sp>
        <p:nvSpPr>
          <p:cNvPr id="9" name="コンテンツ プレースホルダー 9">
            <a:extLst>
              <a:ext uri="{FF2B5EF4-FFF2-40B4-BE49-F238E27FC236}">
                <a16:creationId xmlns:a16="http://schemas.microsoft.com/office/drawing/2014/main" id="{F620BE75-E250-A737-AFAB-9783E2CAE730}"/>
              </a:ext>
            </a:extLst>
          </p:cNvPr>
          <p:cNvSpPr>
            <a:spLocks noGrp="1"/>
          </p:cNvSpPr>
          <p:nvPr>
            <p:ph sz="quarter" idx="14"/>
          </p:nvPr>
        </p:nvSpPr>
        <p:spPr>
          <a:xfrm>
            <a:off x="407988" y="1376363"/>
            <a:ext cx="11449050" cy="9144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40941736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guide id="2" orient="horz" pos="1128" userDrawn="1">
          <p15:clr>
            <a:srgbClr val="9FCC3B"/>
          </p15:clr>
        </p15:guide>
        <p15:guide id="3" orient="horz" pos="124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B">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D603374-8180-8E01-BA18-DE11A6BC29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A8CD09BF-BE98-954E-8C83-FD00798ACA28}"/>
              </a:ext>
            </a:extLst>
          </p:cNvPr>
          <p:cNvSpPr>
            <a:spLocks noGrp="1"/>
          </p:cNvSpPr>
          <p:nvPr>
            <p:ph type="subTitle" idx="1" hasCustomPrompt="1"/>
          </p:nvPr>
        </p:nvSpPr>
        <p:spPr>
          <a:xfrm>
            <a:off x="609598" y="4366830"/>
            <a:ext cx="6460998" cy="584775"/>
          </a:xfrm>
        </p:spPr>
        <p:txBody>
          <a:bodyPr wrap="square"/>
          <a:lstStyle>
            <a:lvl1pPr marL="0" indent="0" algn="l">
              <a:spcAft>
                <a:spcPts val="0"/>
              </a:spcAft>
              <a:buFont typeface="Arial" panose="020B0604020202020204" pitchFamily="34" charset="0"/>
              <a:buNone/>
              <a:defRPr sz="3200" b="1" i="0" cap="none" spc="0" baseline="0">
                <a:solidFill>
                  <a:schemeClr val="tx2"/>
                </a:solidFill>
                <a:latin typeface="Amazon Ember Display" panose="020F0603020204020204" pitchFamily="34" charset="0"/>
                <a:ea typeface="メイリオ"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5" name="Text Placeholder 9">
            <a:extLst>
              <a:ext uri="{FF2B5EF4-FFF2-40B4-BE49-F238E27FC236}">
                <a16:creationId xmlns:a16="http://schemas.microsoft.com/office/drawing/2014/main" id="{AAF119F6-59CF-C06E-9DEE-68747AC5B537}"/>
              </a:ext>
            </a:extLst>
          </p:cNvPr>
          <p:cNvSpPr>
            <a:spLocks noGrp="1"/>
          </p:cNvSpPr>
          <p:nvPr>
            <p:ph type="body" sz="quarter" idx="11" hasCustomPrompt="1"/>
          </p:nvPr>
        </p:nvSpPr>
        <p:spPr>
          <a:xfrm>
            <a:off x="609598" y="5261981"/>
            <a:ext cx="3797302" cy="400110"/>
          </a:xfrm>
        </p:spPr>
        <p:txBody>
          <a:bodyPr wrap="square"/>
          <a:lstStyle>
            <a:lvl1pPr marL="0" indent="0">
              <a:spcAft>
                <a:spcPts val="0"/>
              </a:spcAft>
              <a:buNone/>
              <a:defRPr sz="2000" b="1" i="0" cap="none" spc="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name (pronouns)</a:t>
            </a:r>
          </a:p>
        </p:txBody>
      </p:sp>
      <p:sp>
        <p:nvSpPr>
          <p:cNvPr id="6" name="Text Placeholder 7">
            <a:extLst>
              <a:ext uri="{FF2B5EF4-FFF2-40B4-BE49-F238E27FC236}">
                <a16:creationId xmlns:a16="http://schemas.microsoft.com/office/drawing/2014/main" id="{19378773-656B-3414-4689-741C92BE3E06}"/>
              </a:ext>
            </a:extLst>
          </p:cNvPr>
          <p:cNvSpPr>
            <a:spLocks noGrp="1"/>
          </p:cNvSpPr>
          <p:nvPr>
            <p:ph type="body" sz="quarter" idx="10" hasCustomPrompt="1"/>
          </p:nvPr>
        </p:nvSpPr>
        <p:spPr>
          <a:xfrm>
            <a:off x="609598" y="332014"/>
            <a:ext cx="6477002" cy="230832"/>
          </a:xfrm>
        </p:spPr>
        <p:txBody>
          <a:bodyPr wrap="square"/>
          <a:lstStyle>
            <a:lvl1pPr marL="0" indent="0">
              <a:spcAft>
                <a:spcPts val="0"/>
              </a:spcAft>
              <a:buNone/>
              <a:defRPr sz="1000" b="0" i="0" cap="all" spc="3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7" name="Text Placeholder 11">
            <a:extLst>
              <a:ext uri="{FF2B5EF4-FFF2-40B4-BE49-F238E27FC236}">
                <a16:creationId xmlns:a16="http://schemas.microsoft.com/office/drawing/2014/main" id="{3C5437D4-D83E-F7AB-7C05-4D16F6D780CF}"/>
              </a:ext>
            </a:extLst>
          </p:cNvPr>
          <p:cNvSpPr>
            <a:spLocks noGrp="1"/>
          </p:cNvSpPr>
          <p:nvPr>
            <p:ph type="body" sz="quarter" idx="12" hasCustomPrompt="1"/>
          </p:nvPr>
        </p:nvSpPr>
        <p:spPr>
          <a:xfrm>
            <a:off x="609598" y="5674769"/>
            <a:ext cx="3797302" cy="584775"/>
          </a:xfrm>
        </p:spPr>
        <p:txBody>
          <a:bodyPr wrap="square"/>
          <a:lstStyle>
            <a:lvl1pPr marL="0" indent="0">
              <a:spcAft>
                <a:spcPts val="300"/>
              </a:spcAft>
              <a:buNone/>
              <a:defRPr sz="1600" b="0" i="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18671D03-03D2-3246-0292-3278FC46E9BD}"/>
              </a:ext>
            </a:extLst>
          </p:cNvPr>
          <p:cNvSpPr txBox="1"/>
          <p:nvPr userDrawn="1"/>
        </p:nvSpPr>
        <p:spPr>
          <a:xfrm>
            <a:off x="504476"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9" name="Picture 8">
            <a:extLst>
              <a:ext uri="{FF2B5EF4-FFF2-40B4-BE49-F238E27FC236}">
                <a16:creationId xmlns:a16="http://schemas.microsoft.com/office/drawing/2014/main" id="{F2065812-9ABB-8591-F3F0-CA1C02DB187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22947"/>
            <a:ext cx="979714" cy="587352"/>
          </a:xfrm>
          <a:prstGeom prst="rect">
            <a:avLst/>
          </a:prstGeom>
        </p:spPr>
      </p:pic>
      <p:sp>
        <p:nvSpPr>
          <p:cNvPr id="2" name="Title 1">
            <a:extLst>
              <a:ext uri="{FF2B5EF4-FFF2-40B4-BE49-F238E27FC236}">
                <a16:creationId xmlns:a16="http://schemas.microsoft.com/office/drawing/2014/main" id="{062C415C-2EF2-186A-04FA-1B6BE61C4101}"/>
              </a:ext>
            </a:extLst>
          </p:cNvPr>
          <p:cNvSpPr>
            <a:spLocks noGrp="1"/>
          </p:cNvSpPr>
          <p:nvPr>
            <p:ph type="ctrTitle" hasCustomPrompt="1"/>
          </p:nvPr>
        </p:nvSpPr>
        <p:spPr>
          <a:xfrm>
            <a:off x="477246" y="3418321"/>
            <a:ext cx="6460999" cy="923330"/>
          </a:xfrm>
          <a:prstGeom prst="rect">
            <a:avLst/>
          </a:prstGeom>
        </p:spPr>
        <p:txBody>
          <a:bodyPr wrap="square" anchor="t" anchorCtr="0"/>
          <a:lstStyle>
            <a:lvl1pPr algn="l">
              <a:defRPr sz="6000" b="1" i="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Enter title</a:t>
            </a:r>
          </a:p>
        </p:txBody>
      </p:sp>
    </p:spTree>
    <p:extLst>
      <p:ext uri="{BB962C8B-B14F-4D97-AF65-F5344CB8AC3E}">
        <p14:creationId xmlns:p14="http://schemas.microsoft.com/office/powerpoint/2010/main" val="3668517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D5368F4-2030-03F3-1497-C6D85632C8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lvl1pPr>
              <a:defRPr b="0" i="0">
                <a:latin typeface="Amazon Ember Display" panose="020F0603020204020204" pitchFamily="34" charset="0"/>
              </a:defRPr>
            </a:lvl1pPr>
          </a:lstStyle>
          <a:p>
            <a:fld id="{28977DF7-5A31-B843-BBE0-610F133AC79B}" type="datetime1">
              <a:rPr lang="ja-JP" altLang="en-US" smtClean="0"/>
              <a:t>2025/10/10</a:t>
            </a:fld>
            <a:endParaRPr lang="en-US" dirty="0"/>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5" name="TextBox 4">
            <a:extLst>
              <a:ext uri="{FF2B5EF4-FFF2-40B4-BE49-F238E27FC236}">
                <a16:creationId xmlns:a16="http://schemas.microsoft.com/office/drawing/2014/main" id="{5F1FFFB4-FF6D-9545-8FF8-67BC87137E26}"/>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8" name="Picture 7">
            <a:extLst>
              <a:ext uri="{FF2B5EF4-FFF2-40B4-BE49-F238E27FC236}">
                <a16:creationId xmlns:a16="http://schemas.microsoft.com/office/drawing/2014/main" id="{0B6EB6BB-732B-826B-70F6-0884CC3AB26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
        <p:nvSpPr>
          <p:cNvPr id="10" name="タイトル 9">
            <a:extLst>
              <a:ext uri="{FF2B5EF4-FFF2-40B4-BE49-F238E27FC236}">
                <a16:creationId xmlns:a16="http://schemas.microsoft.com/office/drawing/2014/main" id="{A3C6DF14-D6EE-381B-A0BC-D52B55B0BDF4}"/>
              </a:ext>
            </a:extLst>
          </p:cNvPr>
          <p:cNvSpPr>
            <a:spLocks noGrp="1"/>
          </p:cNvSpPr>
          <p:nvPr>
            <p:ph type="title"/>
          </p:nvPr>
        </p:nvSpPr>
        <p:spPr>
          <a:xfrm>
            <a:off x="407988" y="296409"/>
            <a:ext cx="5688012" cy="617991"/>
          </a:xfrm>
        </p:spPr>
        <p:txBody>
          <a:bodyPr/>
          <a:lstStyle/>
          <a:p>
            <a:r>
              <a:rPr kumimoji="1" lang="ja-JP" altLang="en-US"/>
              <a:t>マスター タイトルの書式設定</a:t>
            </a:r>
          </a:p>
        </p:txBody>
      </p:sp>
      <p:sp>
        <p:nvSpPr>
          <p:cNvPr id="11" name="コンテンツ プレースホルダー 10">
            <a:extLst>
              <a:ext uri="{FF2B5EF4-FFF2-40B4-BE49-F238E27FC236}">
                <a16:creationId xmlns:a16="http://schemas.microsoft.com/office/drawing/2014/main" id="{1D1271BA-5394-F4E1-BD9E-537D69782CFA}"/>
              </a:ext>
            </a:extLst>
          </p:cNvPr>
          <p:cNvSpPr>
            <a:spLocks noGrp="1"/>
          </p:cNvSpPr>
          <p:nvPr>
            <p:ph sz="quarter" idx="14"/>
          </p:nvPr>
        </p:nvSpPr>
        <p:spPr>
          <a:xfrm>
            <a:off x="407988" y="1376363"/>
            <a:ext cx="5688012"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417291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lvl1pPr>
              <a:defRPr b="0" i="0">
                <a:latin typeface="Amazon Ember Display" panose="020F0603020204020204" pitchFamily="34" charset="0"/>
              </a:defRPr>
            </a:lvl1pPr>
          </a:lstStyle>
          <a:p>
            <a:fld id="{8DDAE40B-1F35-8049-BC7C-08375A29BB64}" type="datetime1">
              <a:rPr lang="ja-JP" altLang="en-US" smtClean="0"/>
              <a:t>2025/10/10</a:t>
            </a:fld>
            <a:endParaRPr lang="en-US" dirty="0"/>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タイトル 7">
            <a:extLst>
              <a:ext uri="{FF2B5EF4-FFF2-40B4-BE49-F238E27FC236}">
                <a16:creationId xmlns:a16="http://schemas.microsoft.com/office/drawing/2014/main" id="{210BB3C9-9A0D-AE47-08BB-B2285E010588}"/>
              </a:ext>
            </a:extLst>
          </p:cNvPr>
          <p:cNvSpPr>
            <a:spLocks noGrp="1"/>
          </p:cNvSpPr>
          <p:nvPr>
            <p:ph type="title"/>
          </p:nvPr>
        </p:nvSpPr>
        <p:spPr/>
        <p:txBody>
          <a:bodyPr/>
          <a:lstStyle/>
          <a:p>
            <a:r>
              <a:rPr kumimoji="1" lang="ja-JP" altLang="en-US"/>
              <a:t>マスター タイトルの書式設定</a:t>
            </a:r>
          </a:p>
        </p:txBody>
      </p:sp>
      <p:sp>
        <p:nvSpPr>
          <p:cNvPr id="9" name="コンテンツ プレースホルダー 10">
            <a:extLst>
              <a:ext uri="{FF2B5EF4-FFF2-40B4-BE49-F238E27FC236}">
                <a16:creationId xmlns:a16="http://schemas.microsoft.com/office/drawing/2014/main" id="{F4A576BE-8714-8681-25BB-B80E6C482036}"/>
              </a:ext>
            </a:extLst>
          </p:cNvPr>
          <p:cNvSpPr>
            <a:spLocks noGrp="1"/>
          </p:cNvSpPr>
          <p:nvPr>
            <p:ph sz="quarter" idx="13"/>
          </p:nvPr>
        </p:nvSpPr>
        <p:spPr>
          <a:xfrm>
            <a:off x="407988" y="1376363"/>
            <a:ext cx="524827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0" name="コンテンツ プレースホルダー 10">
            <a:extLst>
              <a:ext uri="{FF2B5EF4-FFF2-40B4-BE49-F238E27FC236}">
                <a16:creationId xmlns:a16="http://schemas.microsoft.com/office/drawing/2014/main" id="{97738474-9C32-2D28-C7C2-6F9E21905AB9}"/>
              </a:ext>
            </a:extLst>
          </p:cNvPr>
          <p:cNvSpPr>
            <a:spLocks noGrp="1"/>
          </p:cNvSpPr>
          <p:nvPr>
            <p:ph sz="quarter" idx="14"/>
          </p:nvPr>
        </p:nvSpPr>
        <p:spPr>
          <a:xfrm>
            <a:off x="6096000" y="1376363"/>
            <a:ext cx="524827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409640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407988" y="1376363"/>
            <a:ext cx="5248656"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096000" y="1376363"/>
            <a:ext cx="5248656"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Date Placeholder 6">
            <a:extLst>
              <a:ext uri="{FF2B5EF4-FFF2-40B4-BE49-F238E27FC236}">
                <a16:creationId xmlns:a16="http://schemas.microsoft.com/office/drawing/2014/main" id="{996D1DC3-FE4E-4BC2-8CA3-4ED12B138031}"/>
              </a:ext>
            </a:extLst>
          </p:cNvPr>
          <p:cNvSpPr>
            <a:spLocks noGrp="1"/>
          </p:cNvSpPr>
          <p:nvPr>
            <p:ph type="dt" sz="half" idx="10"/>
          </p:nvPr>
        </p:nvSpPr>
        <p:spPr/>
        <p:txBody>
          <a:bodyPr/>
          <a:lstStyle>
            <a:lvl1pPr>
              <a:defRPr b="0" i="0">
                <a:latin typeface="Amazon Ember Display" panose="020F0603020204020204" pitchFamily="34" charset="0"/>
              </a:defRPr>
            </a:lvl1pPr>
          </a:lstStyle>
          <a:p>
            <a:fld id="{3630CC50-7AA9-DF44-A478-5366FACF038D}" type="datetime1">
              <a:rPr lang="ja-JP" altLang="en-US" smtClean="0"/>
              <a:t>2025/10/10</a:t>
            </a:fld>
            <a:endParaRPr lang="en-US" dirty="0"/>
          </a:p>
        </p:txBody>
      </p:sp>
      <p:sp>
        <p:nvSpPr>
          <p:cNvPr id="8" name="Footer Placeholder 7">
            <a:extLst>
              <a:ext uri="{FF2B5EF4-FFF2-40B4-BE49-F238E27FC236}">
                <a16:creationId xmlns:a16="http://schemas.microsoft.com/office/drawing/2014/main" id="{E24AE993-84F9-4B17-BB98-5AAAFAF3EAE6}"/>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0" name="タイトル 9">
            <a:extLst>
              <a:ext uri="{FF2B5EF4-FFF2-40B4-BE49-F238E27FC236}">
                <a16:creationId xmlns:a16="http://schemas.microsoft.com/office/drawing/2014/main" id="{9F94CF74-2003-FC08-4F30-7B41D2BD8077}"/>
              </a:ext>
            </a:extLst>
          </p:cNvPr>
          <p:cNvSpPr>
            <a:spLocks noGrp="1"/>
          </p:cNvSpPr>
          <p:nvPr>
            <p:ph type="title"/>
          </p:nvPr>
        </p:nvSpPr>
        <p:spPr/>
        <p:txBody>
          <a:bodyPr/>
          <a:lstStyle/>
          <a:p>
            <a:r>
              <a:rPr kumimoji="1" lang="ja-JP" altLang="en-US"/>
              <a:t>マスター タイトルの書式設定</a:t>
            </a:r>
          </a:p>
        </p:txBody>
      </p:sp>
      <p:sp>
        <p:nvSpPr>
          <p:cNvPr id="11" name="コンテンツ プレースホルダー 10">
            <a:extLst>
              <a:ext uri="{FF2B5EF4-FFF2-40B4-BE49-F238E27FC236}">
                <a16:creationId xmlns:a16="http://schemas.microsoft.com/office/drawing/2014/main" id="{ED09891B-94DA-077D-6E1C-035647D9802C}"/>
              </a:ext>
            </a:extLst>
          </p:cNvPr>
          <p:cNvSpPr>
            <a:spLocks noGrp="1"/>
          </p:cNvSpPr>
          <p:nvPr>
            <p:ph sz="quarter" idx="13"/>
          </p:nvPr>
        </p:nvSpPr>
        <p:spPr>
          <a:xfrm>
            <a:off x="407988" y="2133600"/>
            <a:ext cx="524827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2" name="コンテンツ プレースホルダー 10">
            <a:extLst>
              <a:ext uri="{FF2B5EF4-FFF2-40B4-BE49-F238E27FC236}">
                <a16:creationId xmlns:a16="http://schemas.microsoft.com/office/drawing/2014/main" id="{840D78B8-84B6-0D8B-2029-3FBC4E419175}"/>
              </a:ext>
            </a:extLst>
          </p:cNvPr>
          <p:cNvSpPr>
            <a:spLocks noGrp="1"/>
          </p:cNvSpPr>
          <p:nvPr>
            <p:ph sz="quarter" idx="14"/>
          </p:nvPr>
        </p:nvSpPr>
        <p:spPr>
          <a:xfrm>
            <a:off x="6096000" y="2133600"/>
            <a:ext cx="524827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231040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with subheading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385224"/>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385224"/>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385224"/>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9" name="Date Placeholder 8">
            <a:extLst>
              <a:ext uri="{FF2B5EF4-FFF2-40B4-BE49-F238E27FC236}">
                <a16:creationId xmlns:a16="http://schemas.microsoft.com/office/drawing/2014/main" id="{4B58E081-E30E-4521-AEC0-F25E96B2F80B}"/>
              </a:ext>
            </a:extLst>
          </p:cNvPr>
          <p:cNvSpPr>
            <a:spLocks noGrp="1"/>
          </p:cNvSpPr>
          <p:nvPr>
            <p:ph type="dt" sz="half" idx="12"/>
          </p:nvPr>
        </p:nvSpPr>
        <p:spPr/>
        <p:txBody>
          <a:bodyPr/>
          <a:lstStyle>
            <a:lvl1pPr>
              <a:defRPr b="0" i="0">
                <a:latin typeface="Amazon Ember Display" panose="020F0603020204020204" pitchFamily="34" charset="0"/>
              </a:defRPr>
            </a:lvl1pPr>
          </a:lstStyle>
          <a:p>
            <a:fld id="{4DC8B4FE-456C-074C-AAE4-932665FC33CE}" type="datetime1">
              <a:rPr lang="ja-JP" altLang="en-US" smtClean="0"/>
              <a:t>2025/10/10</a:t>
            </a:fld>
            <a:endParaRPr lang="en-US" dirty="0"/>
          </a:p>
        </p:txBody>
      </p:sp>
      <p:sp>
        <p:nvSpPr>
          <p:cNvPr id="10" name="Footer Placeholder 9">
            <a:extLst>
              <a:ext uri="{FF2B5EF4-FFF2-40B4-BE49-F238E27FC236}">
                <a16:creationId xmlns:a16="http://schemas.microsoft.com/office/drawing/2014/main" id="{8E5D495B-454B-46AE-A85D-594A0B9FDDCC}"/>
              </a:ext>
            </a:extLst>
          </p:cNvPr>
          <p:cNvSpPr>
            <a:spLocks noGrp="1"/>
          </p:cNvSpPr>
          <p:nvPr>
            <p:ph type="ftr" sz="quarter" idx="13"/>
          </p:nvPr>
        </p:nvSpPr>
        <p:spPr/>
        <p:txBody>
          <a:bodyPr/>
          <a:lstStyle>
            <a:lvl1pPr>
              <a:defRPr b="0" i="0">
                <a:latin typeface="Amazon Ember Display" panose="020F0603020204020204" pitchFamily="34" charset="0"/>
              </a:defRPr>
            </a:lvl1pPr>
          </a:lstStyle>
          <a:p>
            <a:endParaRPr lang="en-US" dirty="0"/>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2" name="タイトル 11">
            <a:extLst>
              <a:ext uri="{FF2B5EF4-FFF2-40B4-BE49-F238E27FC236}">
                <a16:creationId xmlns:a16="http://schemas.microsoft.com/office/drawing/2014/main" id="{DC7E5FB8-166B-3408-7984-DE22F152E037}"/>
              </a:ext>
            </a:extLst>
          </p:cNvPr>
          <p:cNvSpPr>
            <a:spLocks noGrp="1"/>
          </p:cNvSpPr>
          <p:nvPr>
            <p:ph type="title"/>
          </p:nvPr>
        </p:nvSpPr>
        <p:spPr/>
        <p:txBody>
          <a:bodyPr/>
          <a:lstStyle/>
          <a:p>
            <a:r>
              <a:rPr kumimoji="1" lang="ja-JP" altLang="en-US"/>
              <a:t>マスター タイトルの書式設定</a:t>
            </a:r>
          </a:p>
        </p:txBody>
      </p:sp>
      <p:sp>
        <p:nvSpPr>
          <p:cNvPr id="13" name="コンテンツ プレースホルダー 10">
            <a:extLst>
              <a:ext uri="{FF2B5EF4-FFF2-40B4-BE49-F238E27FC236}">
                <a16:creationId xmlns:a16="http://schemas.microsoft.com/office/drawing/2014/main" id="{E0652899-B90B-1F88-DDC4-7B02952C3E89}"/>
              </a:ext>
            </a:extLst>
          </p:cNvPr>
          <p:cNvSpPr>
            <a:spLocks noGrp="1"/>
          </p:cNvSpPr>
          <p:nvPr>
            <p:ph sz="quarter" idx="15"/>
          </p:nvPr>
        </p:nvSpPr>
        <p:spPr>
          <a:xfrm>
            <a:off x="609598" y="1754556"/>
            <a:ext cx="348386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4" name="コンテンツ プレースホルダー 10">
            <a:extLst>
              <a:ext uri="{FF2B5EF4-FFF2-40B4-BE49-F238E27FC236}">
                <a16:creationId xmlns:a16="http://schemas.microsoft.com/office/drawing/2014/main" id="{7F7B737A-5BE4-57D1-26B4-D50E825E5D9A}"/>
              </a:ext>
            </a:extLst>
          </p:cNvPr>
          <p:cNvSpPr>
            <a:spLocks noGrp="1"/>
          </p:cNvSpPr>
          <p:nvPr>
            <p:ph sz="quarter" idx="16"/>
          </p:nvPr>
        </p:nvSpPr>
        <p:spPr>
          <a:xfrm>
            <a:off x="4354066" y="1754556"/>
            <a:ext cx="348386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5" name="コンテンツ プレースホルダー 10">
            <a:extLst>
              <a:ext uri="{FF2B5EF4-FFF2-40B4-BE49-F238E27FC236}">
                <a16:creationId xmlns:a16="http://schemas.microsoft.com/office/drawing/2014/main" id="{0E6344A3-930F-BFF8-C4C9-6613B92375CD}"/>
              </a:ext>
            </a:extLst>
          </p:cNvPr>
          <p:cNvSpPr>
            <a:spLocks noGrp="1"/>
          </p:cNvSpPr>
          <p:nvPr>
            <p:ph sz="quarter" idx="17"/>
          </p:nvPr>
        </p:nvSpPr>
        <p:spPr>
          <a:xfrm>
            <a:off x="8093308" y="1754556"/>
            <a:ext cx="348386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70450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9" name="Date Placeholder 8">
            <a:extLst>
              <a:ext uri="{FF2B5EF4-FFF2-40B4-BE49-F238E27FC236}">
                <a16:creationId xmlns:a16="http://schemas.microsoft.com/office/drawing/2014/main" id="{FFCFB8E8-C9F0-4143-9378-EA7F6C76665B}"/>
              </a:ext>
            </a:extLst>
          </p:cNvPr>
          <p:cNvSpPr>
            <a:spLocks noGrp="1"/>
          </p:cNvSpPr>
          <p:nvPr>
            <p:ph type="dt" sz="half" idx="12"/>
          </p:nvPr>
        </p:nvSpPr>
        <p:spPr/>
        <p:txBody>
          <a:bodyPr/>
          <a:lstStyle>
            <a:lvl1pPr>
              <a:defRPr b="0" i="0">
                <a:latin typeface="Amazon Ember Display" panose="020F0603020204020204" pitchFamily="34" charset="0"/>
              </a:defRPr>
            </a:lvl1pPr>
          </a:lstStyle>
          <a:p>
            <a:fld id="{1E5A773C-CFD6-334B-9BF1-5D44C77F68BC}" type="datetime1">
              <a:rPr lang="ja-JP" altLang="en-US" smtClean="0"/>
              <a:t>2025/10/10</a:t>
            </a:fld>
            <a:endParaRPr lang="en-US" dirty="0"/>
          </a:p>
        </p:txBody>
      </p:sp>
      <p:sp>
        <p:nvSpPr>
          <p:cNvPr id="10" name="Footer Placeholder 9">
            <a:extLst>
              <a:ext uri="{FF2B5EF4-FFF2-40B4-BE49-F238E27FC236}">
                <a16:creationId xmlns:a16="http://schemas.microsoft.com/office/drawing/2014/main" id="{D7D1B458-DF75-45ED-B8CC-69A72676AB03}"/>
              </a:ext>
            </a:extLst>
          </p:cNvPr>
          <p:cNvSpPr>
            <a:spLocks noGrp="1"/>
          </p:cNvSpPr>
          <p:nvPr>
            <p:ph type="ftr" sz="quarter" idx="13"/>
          </p:nvPr>
        </p:nvSpPr>
        <p:spPr/>
        <p:txBody>
          <a:bodyPr/>
          <a:lstStyle>
            <a:lvl1pPr>
              <a:defRPr b="0" i="0">
                <a:latin typeface="Amazon Ember Display" panose="020F0603020204020204" pitchFamily="34" charset="0"/>
              </a:defRPr>
            </a:lvl1pPr>
          </a:lstStyle>
          <a:p>
            <a:endParaRPr lang="en-US" dirty="0"/>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b="0" i="0">
                <a:latin typeface="Amazon Ember Display" panose="020F0603020204020204" pitchFamily="34" charset="0"/>
              </a:defRPr>
            </a:lvl1pPr>
          </a:lstStyle>
          <a:p>
            <a:r>
              <a:rPr lang="en-US" dirty="0"/>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b="0" i="0">
                <a:latin typeface="Amazon Ember Display" panose="020F0603020204020204" pitchFamily="34" charset="0"/>
              </a:defRPr>
            </a:lvl1pPr>
          </a:lstStyle>
          <a:p>
            <a:r>
              <a:rPr lang="en-US" dirty="0"/>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b="0" i="0">
                <a:latin typeface="Amazon Ember Display" panose="020F0603020204020204" pitchFamily="34" charset="0"/>
              </a:defRPr>
            </a:lvl1pPr>
          </a:lstStyle>
          <a:p>
            <a:r>
              <a:rPr lang="en-US" dirty="0"/>
              <a:t>Click icon to add image</a:t>
            </a:r>
          </a:p>
        </p:txBody>
      </p:sp>
      <p:sp>
        <p:nvSpPr>
          <p:cNvPr id="12" name="タイトル 11">
            <a:extLst>
              <a:ext uri="{FF2B5EF4-FFF2-40B4-BE49-F238E27FC236}">
                <a16:creationId xmlns:a16="http://schemas.microsoft.com/office/drawing/2014/main" id="{07417693-714F-94CA-6A48-CB52DCA90033}"/>
              </a:ext>
            </a:extLst>
          </p:cNvPr>
          <p:cNvSpPr>
            <a:spLocks noGrp="1"/>
          </p:cNvSpPr>
          <p:nvPr>
            <p:ph type="title"/>
          </p:nvPr>
        </p:nvSpPr>
        <p:spPr/>
        <p:txBody>
          <a:bodyPr/>
          <a:lstStyle/>
          <a:p>
            <a:r>
              <a:rPr kumimoji="1" lang="ja-JP" altLang="en-US"/>
              <a:t>マスター タイトルの書式設定</a:t>
            </a:r>
          </a:p>
        </p:txBody>
      </p:sp>
      <p:sp>
        <p:nvSpPr>
          <p:cNvPr id="16" name="コンテンツ プレースホルダー 10">
            <a:extLst>
              <a:ext uri="{FF2B5EF4-FFF2-40B4-BE49-F238E27FC236}">
                <a16:creationId xmlns:a16="http://schemas.microsoft.com/office/drawing/2014/main" id="{5CB21A06-B37D-E927-8F00-AD26DFBBFC0E}"/>
              </a:ext>
            </a:extLst>
          </p:cNvPr>
          <p:cNvSpPr>
            <a:spLocks noGrp="1"/>
          </p:cNvSpPr>
          <p:nvPr>
            <p:ph sz="quarter" idx="18"/>
          </p:nvPr>
        </p:nvSpPr>
        <p:spPr>
          <a:xfrm>
            <a:off x="609599" y="3652859"/>
            <a:ext cx="348386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7" name="コンテンツ プレースホルダー 10">
            <a:extLst>
              <a:ext uri="{FF2B5EF4-FFF2-40B4-BE49-F238E27FC236}">
                <a16:creationId xmlns:a16="http://schemas.microsoft.com/office/drawing/2014/main" id="{EDCB4340-B5CA-A583-FA72-B1B6D22227B9}"/>
              </a:ext>
            </a:extLst>
          </p:cNvPr>
          <p:cNvSpPr>
            <a:spLocks noGrp="1"/>
          </p:cNvSpPr>
          <p:nvPr>
            <p:ph sz="quarter" idx="19"/>
          </p:nvPr>
        </p:nvSpPr>
        <p:spPr>
          <a:xfrm>
            <a:off x="4348842" y="3652859"/>
            <a:ext cx="348386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8" name="コンテンツ プレースホルダー 10">
            <a:extLst>
              <a:ext uri="{FF2B5EF4-FFF2-40B4-BE49-F238E27FC236}">
                <a16:creationId xmlns:a16="http://schemas.microsoft.com/office/drawing/2014/main" id="{1252A568-F829-A02B-8D4A-6F7382B879E7}"/>
              </a:ext>
            </a:extLst>
          </p:cNvPr>
          <p:cNvSpPr>
            <a:spLocks noGrp="1"/>
          </p:cNvSpPr>
          <p:nvPr>
            <p:ph sz="quarter" idx="20"/>
          </p:nvPr>
        </p:nvSpPr>
        <p:spPr>
          <a:xfrm>
            <a:off x="8096249" y="3652859"/>
            <a:ext cx="348386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154642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olumn with subheading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376363"/>
            <a:ext cx="2377440"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1774270"/>
            <a:ext cx="2377440"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376363"/>
            <a:ext cx="2377440"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1774270"/>
            <a:ext cx="2377440"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376363"/>
            <a:ext cx="2377440"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1774270"/>
            <a:ext cx="2377440"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376363"/>
            <a:ext cx="2377440"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1774270"/>
            <a:ext cx="2377440"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1" name="Date Placeholder 10">
            <a:extLst>
              <a:ext uri="{FF2B5EF4-FFF2-40B4-BE49-F238E27FC236}">
                <a16:creationId xmlns:a16="http://schemas.microsoft.com/office/drawing/2014/main" id="{ADEB3A35-9813-4635-AE9D-3B9F6CA53160}"/>
              </a:ext>
            </a:extLst>
          </p:cNvPr>
          <p:cNvSpPr>
            <a:spLocks noGrp="1"/>
          </p:cNvSpPr>
          <p:nvPr>
            <p:ph type="dt" sz="half" idx="14"/>
          </p:nvPr>
        </p:nvSpPr>
        <p:spPr/>
        <p:txBody>
          <a:bodyPr/>
          <a:lstStyle>
            <a:lvl1pPr>
              <a:defRPr b="0" i="0">
                <a:latin typeface="Amazon Ember Display" panose="020F0603020204020204" pitchFamily="34" charset="0"/>
              </a:defRPr>
            </a:lvl1pPr>
          </a:lstStyle>
          <a:p>
            <a:fld id="{787BA7E4-3102-1F47-921B-09918E42566B}" type="datetime1">
              <a:rPr lang="ja-JP" altLang="en-US" smtClean="0"/>
              <a:t>2025/10/10</a:t>
            </a:fld>
            <a:endParaRPr lang="en-US" dirty="0"/>
          </a:p>
        </p:txBody>
      </p:sp>
      <p:sp>
        <p:nvSpPr>
          <p:cNvPr id="12" name="Footer Placeholder 11">
            <a:extLst>
              <a:ext uri="{FF2B5EF4-FFF2-40B4-BE49-F238E27FC236}">
                <a16:creationId xmlns:a16="http://schemas.microsoft.com/office/drawing/2014/main" id="{2617FC00-CD62-4B48-80A6-4E68401E9601}"/>
              </a:ext>
            </a:extLst>
          </p:cNvPr>
          <p:cNvSpPr>
            <a:spLocks noGrp="1"/>
          </p:cNvSpPr>
          <p:nvPr>
            <p:ph type="ftr" sz="quarter" idx="15"/>
          </p:nvPr>
        </p:nvSpPr>
        <p:spPr/>
        <p:txBody>
          <a:bodyPr/>
          <a:lstStyle>
            <a:lvl1pPr>
              <a:defRPr b="0" i="0">
                <a:latin typeface="Amazon Ember Display" panose="020F0603020204020204" pitchFamily="34" charset="0"/>
              </a:defRPr>
            </a:lvl1pPr>
          </a:lstStyle>
          <a:p>
            <a:endParaRPr lang="en-US" dirty="0"/>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4" name="タイトル 13">
            <a:extLst>
              <a:ext uri="{FF2B5EF4-FFF2-40B4-BE49-F238E27FC236}">
                <a16:creationId xmlns:a16="http://schemas.microsoft.com/office/drawing/2014/main" id="{79345CF1-F951-D0EB-B382-7D0CAD4BCA78}"/>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370366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376363"/>
            <a:ext cx="5372100" cy="4495798"/>
          </a:xfrm>
        </p:spPr>
        <p:txBody>
          <a:bodyPr>
            <a:noAutofit/>
          </a:bodyPr>
          <a:lstStyle>
            <a:lvl1pPr marL="0" indent="0">
              <a:buNone/>
              <a:defRPr sz="2400" b="0" i="0">
                <a:latin typeface="Amazon Ember Display" panose="020F0603020204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407988" y="1376363"/>
            <a:ext cx="5372101" cy="313932"/>
          </a:xfrm>
        </p:spPr>
        <p:txBody>
          <a:bodyPr/>
          <a:lstStyle>
            <a:lvl1pPr marL="0" indent="0">
              <a:buNone/>
              <a:defRPr sz="1600" b="0" i="0">
                <a:latin typeface="Amazon Ember Display" panose="020F06030202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5" name="Date Placeholder 4">
            <a:extLst>
              <a:ext uri="{FF2B5EF4-FFF2-40B4-BE49-F238E27FC236}">
                <a16:creationId xmlns:a16="http://schemas.microsoft.com/office/drawing/2014/main" id="{9CAB3B1C-D783-464F-B951-6F802A18E624}"/>
              </a:ext>
            </a:extLst>
          </p:cNvPr>
          <p:cNvSpPr>
            <a:spLocks noGrp="1"/>
          </p:cNvSpPr>
          <p:nvPr>
            <p:ph type="dt" sz="half" idx="10"/>
          </p:nvPr>
        </p:nvSpPr>
        <p:spPr/>
        <p:txBody>
          <a:bodyPr/>
          <a:lstStyle>
            <a:lvl1pPr>
              <a:defRPr b="0" i="0">
                <a:latin typeface="Amazon Ember Display" panose="020F0603020204020204" pitchFamily="34" charset="0"/>
              </a:defRPr>
            </a:lvl1pPr>
          </a:lstStyle>
          <a:p>
            <a:fld id="{D1B7E0C6-ECE9-A742-B884-3C7A6F081232}" type="datetime1">
              <a:rPr lang="ja-JP" altLang="en-US" smtClean="0"/>
              <a:t>2025/10/10</a:t>
            </a:fld>
            <a:endParaRPr lang="en-US" dirty="0"/>
          </a:p>
        </p:txBody>
      </p:sp>
      <p:sp>
        <p:nvSpPr>
          <p:cNvPr id="6" name="Footer Placeholder 5">
            <a:extLst>
              <a:ext uri="{FF2B5EF4-FFF2-40B4-BE49-F238E27FC236}">
                <a16:creationId xmlns:a16="http://schemas.microsoft.com/office/drawing/2014/main" id="{ECB0C078-A6D5-4C61-A732-EC72F4B2E54F}"/>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タイトル 7">
            <a:extLst>
              <a:ext uri="{FF2B5EF4-FFF2-40B4-BE49-F238E27FC236}">
                <a16:creationId xmlns:a16="http://schemas.microsoft.com/office/drawing/2014/main" id="{020137BC-C3CC-34D7-9718-78ED2C0D0998}"/>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82962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b="0" i="0">
                <a:latin typeface="Amazon Ember Display" panose="020F0603020204020204" pitchFamily="34" charset="0"/>
              </a:defRPr>
            </a:lvl1pPr>
          </a:lstStyle>
          <a:p>
            <a:r>
              <a:rPr lang="en-US" dirty="0"/>
              <a:t>Click icon to add picture</a:t>
            </a:r>
          </a:p>
        </p:txBody>
      </p:sp>
    </p:spTree>
    <p:extLst>
      <p:ext uri="{BB962C8B-B14F-4D97-AF65-F5344CB8AC3E}">
        <p14:creationId xmlns:p14="http://schemas.microsoft.com/office/powerpoint/2010/main" val="106976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lvl1pPr>
              <a:defRPr b="0" i="0">
                <a:latin typeface="Amazon Ember Display" panose="020F0603020204020204" pitchFamily="34" charset="0"/>
              </a:defRPr>
            </a:lvl1pPr>
          </a:lstStyle>
          <a:p>
            <a:fld id="{5EFBB76F-D5A6-D643-8C93-367890E695CF}" type="datetime1">
              <a:rPr lang="ja-JP" altLang="en-US" smtClean="0"/>
              <a:t>2025/10/10</a:t>
            </a:fld>
            <a:endParaRPr lang="en-US" dirty="0"/>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6" name="タイトル 5">
            <a:extLst>
              <a:ext uri="{FF2B5EF4-FFF2-40B4-BE49-F238E27FC236}">
                <a16:creationId xmlns:a16="http://schemas.microsoft.com/office/drawing/2014/main" id="{5D2E6567-2180-12C6-EC23-91D3771ACB1A}"/>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9628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ntent with Bullets">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3285F99-D5A6-480F-A674-A76B9194560B}"/>
              </a:ext>
            </a:extLst>
          </p:cNvPr>
          <p:cNvSpPr>
            <a:spLocks noGrp="1"/>
          </p:cNvSpPr>
          <p:nvPr>
            <p:ph type="dt" sz="half" idx="10"/>
          </p:nvPr>
        </p:nvSpPr>
        <p:spPr/>
        <p:txBody>
          <a:bodyPr/>
          <a:lstStyle>
            <a:lvl1pPr>
              <a:defRPr b="0" i="0">
                <a:latin typeface="Amazon Ember Display" panose="020F0603020204020204" pitchFamily="34" charset="0"/>
              </a:defRPr>
            </a:lvl1pPr>
          </a:lstStyle>
          <a:p>
            <a:fld id="{D4288B96-C1E5-2142-BD46-FF811A1C1614}" type="datetime1">
              <a:rPr lang="ja-JP" altLang="en-US" smtClean="0"/>
              <a:t>2025/10/10</a:t>
            </a:fld>
            <a:endParaRPr lang="en-US" dirty="0"/>
          </a:p>
        </p:txBody>
      </p:sp>
      <p:sp>
        <p:nvSpPr>
          <p:cNvPr id="6" name="Footer Placeholder 5">
            <a:extLst>
              <a:ext uri="{FF2B5EF4-FFF2-40B4-BE49-F238E27FC236}">
                <a16:creationId xmlns:a16="http://schemas.microsoft.com/office/drawing/2014/main" id="{A46AC62E-3DD2-43DB-9AAA-009DDB88F8DD}"/>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9" name="タイトル 7">
            <a:extLst>
              <a:ext uri="{FF2B5EF4-FFF2-40B4-BE49-F238E27FC236}">
                <a16:creationId xmlns:a16="http://schemas.microsoft.com/office/drawing/2014/main" id="{E5E2C5D5-21F4-7332-03ED-0DDC54DDAB84}"/>
              </a:ext>
            </a:extLst>
          </p:cNvPr>
          <p:cNvSpPr>
            <a:spLocks noGrp="1"/>
          </p:cNvSpPr>
          <p:nvPr>
            <p:ph type="title"/>
          </p:nvPr>
        </p:nvSpPr>
        <p:spPr>
          <a:xfrm>
            <a:off x="407988" y="296409"/>
            <a:ext cx="11449050" cy="617991"/>
          </a:xfrm>
        </p:spPr>
        <p:txBody>
          <a:bodyPr/>
          <a:lstStyle/>
          <a:p>
            <a:r>
              <a:rPr kumimoji="1" lang="ja-JP" altLang="en-US"/>
              <a:t>マスター タイトルの書式設定</a:t>
            </a:r>
          </a:p>
        </p:txBody>
      </p:sp>
      <p:sp>
        <p:nvSpPr>
          <p:cNvPr id="10" name="コンテンツ プレースホルダー 10">
            <a:extLst>
              <a:ext uri="{FF2B5EF4-FFF2-40B4-BE49-F238E27FC236}">
                <a16:creationId xmlns:a16="http://schemas.microsoft.com/office/drawing/2014/main" id="{0BD1CD14-1DF4-BBF4-BE45-00EEF0847719}"/>
              </a:ext>
            </a:extLst>
          </p:cNvPr>
          <p:cNvSpPr>
            <a:spLocks noGrp="1"/>
          </p:cNvSpPr>
          <p:nvPr>
            <p:ph sz="quarter" idx="13"/>
          </p:nvPr>
        </p:nvSpPr>
        <p:spPr>
          <a:xfrm>
            <a:off x="407988" y="1376363"/>
            <a:ext cx="5248274" cy="2062103"/>
          </a:xfrm>
        </p:spPr>
        <p:txBody>
          <a:bodyPr/>
          <a:lstStyle>
            <a:lvl1pPr marL="342900" indent="-342900">
              <a:buFont typeface="Arial" panose="020B0604020202020204" pitchFamily="34" charset="0"/>
              <a:buChar char="•"/>
              <a:defRPr/>
            </a:lvl1pPr>
            <a:lvl2pPr marL="622350" indent="-342900">
              <a:buFont typeface="Arial" panose="020B0604020202020204" pitchFamily="34" charset="0"/>
              <a:buChar char="•"/>
              <a:defRPr/>
            </a:lvl2pPr>
            <a:lvl3pPr marL="965250" indent="-342900">
              <a:buFont typeface="Arial" panose="020B0604020202020204" pitchFamily="34" charset="0"/>
              <a:buChar char="•"/>
              <a:defRPr/>
            </a:lvl3pPr>
            <a:lvl4pPr marL="1081138" indent="-285750">
              <a:buFont typeface="Arial" panose="020B0604020202020204" pitchFamily="34" charset="0"/>
              <a:buChar char="•"/>
              <a:defRPr/>
            </a:lvl4pPr>
            <a:lvl5pPr marL="1252588" indent="-285750">
              <a:buFont typeface="Arial" panose="020B0604020202020204" pitchFamily="34" charset="0"/>
              <a:buChar char="•"/>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1" name="コンテンツ プレースホルダー 10">
            <a:extLst>
              <a:ext uri="{FF2B5EF4-FFF2-40B4-BE49-F238E27FC236}">
                <a16:creationId xmlns:a16="http://schemas.microsoft.com/office/drawing/2014/main" id="{7D3027A2-F83E-2168-AF7B-7BAE8DEAA53F}"/>
              </a:ext>
            </a:extLst>
          </p:cNvPr>
          <p:cNvSpPr>
            <a:spLocks noGrp="1"/>
          </p:cNvSpPr>
          <p:nvPr>
            <p:ph sz="quarter" idx="14"/>
          </p:nvPr>
        </p:nvSpPr>
        <p:spPr>
          <a:xfrm>
            <a:off x="6096000" y="1376363"/>
            <a:ext cx="5248274" cy="2062103"/>
          </a:xfrm>
        </p:spPr>
        <p:txBody>
          <a:bodyPr/>
          <a:lstStyle>
            <a:lvl1pPr marL="342900" indent="-342900">
              <a:buFont typeface="Arial" panose="020B0604020202020204" pitchFamily="34" charset="0"/>
              <a:buChar char="•"/>
              <a:defRPr/>
            </a:lvl1pPr>
            <a:lvl2pPr marL="622350" indent="-342900">
              <a:buFont typeface="Arial" panose="020B0604020202020204" pitchFamily="34" charset="0"/>
              <a:buChar char="•"/>
              <a:defRPr/>
            </a:lvl2pPr>
            <a:lvl3pPr marL="965250" indent="-342900">
              <a:buFont typeface="Arial" panose="020B0604020202020204" pitchFamily="34" charset="0"/>
              <a:buChar char="•"/>
              <a:defRPr/>
            </a:lvl3pPr>
            <a:lvl4pPr marL="1081138" indent="-285750">
              <a:buFont typeface="Arial" panose="020B0604020202020204" pitchFamily="34" charset="0"/>
              <a:buChar char="•"/>
              <a:defRPr/>
            </a:lvl4pPr>
            <a:lvl5pPr marL="1252588" indent="-285750">
              <a:buFont typeface="Arial" panose="020B0604020202020204" pitchFamily="34" charset="0"/>
              <a:buChar char="•"/>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61762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C">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265AB5E-77C0-1B4E-7AF6-71F7343718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53CAD519-9A88-CC6D-C64F-32781DE12863}"/>
              </a:ext>
            </a:extLst>
          </p:cNvPr>
          <p:cNvSpPr>
            <a:spLocks noGrp="1"/>
          </p:cNvSpPr>
          <p:nvPr>
            <p:ph type="subTitle" idx="1" hasCustomPrompt="1"/>
          </p:nvPr>
        </p:nvSpPr>
        <p:spPr>
          <a:xfrm>
            <a:off x="609598" y="4366830"/>
            <a:ext cx="6460998" cy="584775"/>
          </a:xfrm>
        </p:spPr>
        <p:txBody>
          <a:bodyPr wrap="square"/>
          <a:lstStyle>
            <a:lvl1pPr marL="0" indent="0" algn="l">
              <a:spcAft>
                <a:spcPts val="0"/>
              </a:spcAft>
              <a:buFont typeface="Arial" panose="020B0604020202020204" pitchFamily="34" charset="0"/>
              <a:buNone/>
              <a:defRPr sz="3200" b="1" i="0" cap="none" spc="0" baseline="0">
                <a:solidFill>
                  <a:schemeClr val="tx2"/>
                </a:solidFill>
                <a:latin typeface="Amazon Ember Display" panose="020F0603020204020204" pitchFamily="34" charset="0"/>
                <a:ea typeface="メイリオ"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5" name="Text Placeholder 9">
            <a:extLst>
              <a:ext uri="{FF2B5EF4-FFF2-40B4-BE49-F238E27FC236}">
                <a16:creationId xmlns:a16="http://schemas.microsoft.com/office/drawing/2014/main" id="{AECD1BDB-3933-70D1-D0B1-585F679690F4}"/>
              </a:ext>
            </a:extLst>
          </p:cNvPr>
          <p:cNvSpPr>
            <a:spLocks noGrp="1"/>
          </p:cNvSpPr>
          <p:nvPr>
            <p:ph type="body" sz="quarter" idx="11" hasCustomPrompt="1"/>
          </p:nvPr>
        </p:nvSpPr>
        <p:spPr>
          <a:xfrm>
            <a:off x="609598" y="5261981"/>
            <a:ext cx="3797302" cy="400110"/>
          </a:xfrm>
        </p:spPr>
        <p:txBody>
          <a:bodyPr wrap="square"/>
          <a:lstStyle>
            <a:lvl1pPr marL="0" indent="0">
              <a:spcAft>
                <a:spcPts val="0"/>
              </a:spcAft>
              <a:buNone/>
              <a:defRPr sz="2000" b="1" i="0" cap="none" spc="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name (pronouns)</a:t>
            </a:r>
          </a:p>
        </p:txBody>
      </p:sp>
      <p:sp>
        <p:nvSpPr>
          <p:cNvPr id="6" name="Text Placeholder 7">
            <a:extLst>
              <a:ext uri="{FF2B5EF4-FFF2-40B4-BE49-F238E27FC236}">
                <a16:creationId xmlns:a16="http://schemas.microsoft.com/office/drawing/2014/main" id="{49BD2DDE-9CEA-E55B-45AC-E81DC0520AEE}"/>
              </a:ext>
            </a:extLst>
          </p:cNvPr>
          <p:cNvSpPr>
            <a:spLocks noGrp="1"/>
          </p:cNvSpPr>
          <p:nvPr>
            <p:ph type="body" sz="quarter" idx="10" hasCustomPrompt="1"/>
          </p:nvPr>
        </p:nvSpPr>
        <p:spPr>
          <a:xfrm>
            <a:off x="609598" y="332014"/>
            <a:ext cx="6477002" cy="230832"/>
          </a:xfrm>
        </p:spPr>
        <p:txBody>
          <a:bodyPr wrap="square"/>
          <a:lstStyle>
            <a:lvl1pPr marL="0" indent="0">
              <a:spcAft>
                <a:spcPts val="0"/>
              </a:spcAft>
              <a:buNone/>
              <a:defRPr sz="1000" b="0" i="0" cap="all" spc="3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7" name="Text Placeholder 11">
            <a:extLst>
              <a:ext uri="{FF2B5EF4-FFF2-40B4-BE49-F238E27FC236}">
                <a16:creationId xmlns:a16="http://schemas.microsoft.com/office/drawing/2014/main" id="{6F4339BC-5512-257D-D251-96C726B3928B}"/>
              </a:ext>
            </a:extLst>
          </p:cNvPr>
          <p:cNvSpPr>
            <a:spLocks noGrp="1"/>
          </p:cNvSpPr>
          <p:nvPr>
            <p:ph type="body" sz="quarter" idx="12" hasCustomPrompt="1"/>
          </p:nvPr>
        </p:nvSpPr>
        <p:spPr>
          <a:xfrm>
            <a:off x="609598" y="5674769"/>
            <a:ext cx="3797302" cy="584775"/>
          </a:xfrm>
        </p:spPr>
        <p:txBody>
          <a:bodyPr wrap="square"/>
          <a:lstStyle>
            <a:lvl1pPr marL="0" indent="0">
              <a:spcAft>
                <a:spcPts val="300"/>
              </a:spcAft>
              <a:buNone/>
              <a:defRPr sz="1600" b="0" i="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2A8E9AEE-EE0A-4511-286D-B7E92DB33387}"/>
              </a:ext>
            </a:extLst>
          </p:cNvPr>
          <p:cNvSpPr txBox="1"/>
          <p:nvPr userDrawn="1"/>
        </p:nvSpPr>
        <p:spPr>
          <a:xfrm>
            <a:off x="504476"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9" name="Picture 8">
            <a:extLst>
              <a:ext uri="{FF2B5EF4-FFF2-40B4-BE49-F238E27FC236}">
                <a16:creationId xmlns:a16="http://schemas.microsoft.com/office/drawing/2014/main" id="{D69DB8BB-A96F-21D2-BD02-CDCB6C03824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22947"/>
            <a:ext cx="979714" cy="587352"/>
          </a:xfrm>
          <a:prstGeom prst="rect">
            <a:avLst/>
          </a:prstGeom>
        </p:spPr>
      </p:pic>
      <p:sp>
        <p:nvSpPr>
          <p:cNvPr id="2" name="Title 1">
            <a:extLst>
              <a:ext uri="{FF2B5EF4-FFF2-40B4-BE49-F238E27FC236}">
                <a16:creationId xmlns:a16="http://schemas.microsoft.com/office/drawing/2014/main" id="{4C69315F-6BED-09F1-C555-D62EBCC2C2CC}"/>
              </a:ext>
            </a:extLst>
          </p:cNvPr>
          <p:cNvSpPr>
            <a:spLocks noGrp="1"/>
          </p:cNvSpPr>
          <p:nvPr>
            <p:ph type="ctrTitle" hasCustomPrompt="1"/>
          </p:nvPr>
        </p:nvSpPr>
        <p:spPr>
          <a:xfrm>
            <a:off x="477246" y="3418321"/>
            <a:ext cx="6460999" cy="923330"/>
          </a:xfrm>
          <a:prstGeom prst="rect">
            <a:avLst/>
          </a:prstGeom>
        </p:spPr>
        <p:txBody>
          <a:bodyPr wrap="square" anchor="t" anchorCtr="0"/>
          <a:lstStyle>
            <a:lvl1pPr algn="l">
              <a:defRPr sz="6000" b="1" i="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Enter title</a:t>
            </a:r>
          </a:p>
        </p:txBody>
      </p:sp>
    </p:spTree>
    <p:extLst>
      <p:ext uri="{BB962C8B-B14F-4D97-AF65-F5344CB8AC3E}">
        <p14:creationId xmlns:p14="http://schemas.microsoft.com/office/powerpoint/2010/main" val="2375224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407988" y="914400"/>
            <a:ext cx="11449050" cy="341632"/>
          </a:xfrm>
        </p:spPr>
        <p:txBody>
          <a:bodyPr/>
          <a:lstStyle>
            <a:lvl1pPr marL="0" indent="0">
              <a:buNone/>
              <a:defRPr lang="en-US" sz="1800" b="0" i="0" kern="1200" cap="none" spc="0" baseline="0" dirty="0">
                <a:solidFill>
                  <a:schemeClr val="tx2"/>
                </a:solidFill>
                <a:latin typeface="Amazon Ember Display" panose="020F0603020204020204" pitchFamily="34" charset="0"/>
                <a:ea typeface="+mn-ea"/>
                <a:cs typeface="+mn-cs"/>
              </a:defRPr>
            </a:lvl1pPr>
          </a:lstStyle>
          <a:p>
            <a:pPr marL="0" lvl="0" indent="0" algn="l" defTabSz="914400" rtl="0" eaLnBrk="1" latinLnBrk="0" hangingPunct="1">
              <a:lnSpc>
                <a:spcPct val="90000"/>
              </a:lnSpc>
              <a:spcBef>
                <a:spcPts val="0"/>
              </a:spcBef>
              <a:spcAft>
                <a:spcPts val="1200"/>
              </a:spcAft>
              <a:buSzPct val="90000"/>
              <a:buFont typeface="Arial" panose="020B0604020202020204" pitchFamily="34" charset="0"/>
              <a:buNone/>
            </a:pPr>
            <a:r>
              <a:rPr lang="en-US" dirty="0"/>
              <a:t>Enter subtitle</a:t>
            </a:r>
          </a:p>
        </p:txBody>
      </p:sp>
      <p:sp>
        <p:nvSpPr>
          <p:cNvPr id="6" name="Date Placeholder 5">
            <a:extLst>
              <a:ext uri="{FF2B5EF4-FFF2-40B4-BE49-F238E27FC236}">
                <a16:creationId xmlns:a16="http://schemas.microsoft.com/office/drawing/2014/main" id="{B7882DCB-3FBB-4107-96D9-358054987DA9}"/>
              </a:ext>
            </a:extLst>
          </p:cNvPr>
          <p:cNvSpPr>
            <a:spLocks noGrp="1"/>
          </p:cNvSpPr>
          <p:nvPr>
            <p:ph type="dt" sz="half" idx="11"/>
          </p:nvPr>
        </p:nvSpPr>
        <p:spPr/>
        <p:txBody>
          <a:bodyPr/>
          <a:lstStyle>
            <a:lvl1pPr>
              <a:defRPr b="0" i="0">
                <a:latin typeface="Amazon Ember Display" panose="020F0603020204020204" pitchFamily="34" charset="0"/>
              </a:defRPr>
            </a:lvl1pPr>
          </a:lstStyle>
          <a:p>
            <a:fld id="{FB322C28-5DD2-9445-9C0F-B8137609E628}" type="datetime1">
              <a:rPr lang="ja-JP" altLang="en-US" smtClean="0"/>
              <a:t>2025/10/10</a:t>
            </a:fld>
            <a:endParaRPr lang="en-US" dirty="0"/>
          </a:p>
        </p:txBody>
      </p:sp>
      <p:sp>
        <p:nvSpPr>
          <p:cNvPr id="7" name="Footer Placeholder 6">
            <a:extLst>
              <a:ext uri="{FF2B5EF4-FFF2-40B4-BE49-F238E27FC236}">
                <a16:creationId xmlns:a16="http://schemas.microsoft.com/office/drawing/2014/main" id="{DE50B923-C7E4-4160-8DCE-6199F6C430EF}"/>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0" name="タイトル 7">
            <a:extLst>
              <a:ext uri="{FF2B5EF4-FFF2-40B4-BE49-F238E27FC236}">
                <a16:creationId xmlns:a16="http://schemas.microsoft.com/office/drawing/2014/main" id="{AED87B11-539E-661D-8A87-28D792E1B387}"/>
              </a:ext>
            </a:extLst>
          </p:cNvPr>
          <p:cNvSpPr>
            <a:spLocks noGrp="1"/>
          </p:cNvSpPr>
          <p:nvPr>
            <p:ph type="title"/>
          </p:nvPr>
        </p:nvSpPr>
        <p:spPr>
          <a:xfrm>
            <a:off x="407988" y="296409"/>
            <a:ext cx="11449050" cy="617991"/>
          </a:xfrm>
        </p:spPr>
        <p:txBody>
          <a:bodyPr/>
          <a:lstStyle/>
          <a:p>
            <a:r>
              <a:rPr kumimoji="1" lang="ja-JP" altLang="en-US"/>
              <a:t>マスター タイトルの書式設定</a:t>
            </a:r>
          </a:p>
        </p:txBody>
      </p:sp>
      <p:sp>
        <p:nvSpPr>
          <p:cNvPr id="11" name="コンテンツ プレースホルダー 10">
            <a:extLst>
              <a:ext uri="{FF2B5EF4-FFF2-40B4-BE49-F238E27FC236}">
                <a16:creationId xmlns:a16="http://schemas.microsoft.com/office/drawing/2014/main" id="{D69D4A6F-39F3-7865-F6E8-67CB2EEF93CF}"/>
              </a:ext>
            </a:extLst>
          </p:cNvPr>
          <p:cNvSpPr>
            <a:spLocks noGrp="1"/>
          </p:cNvSpPr>
          <p:nvPr>
            <p:ph sz="quarter" idx="14"/>
          </p:nvPr>
        </p:nvSpPr>
        <p:spPr>
          <a:xfrm>
            <a:off x="407988" y="1376363"/>
            <a:ext cx="524827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2" name="コンテンツ プレースホルダー 10">
            <a:extLst>
              <a:ext uri="{FF2B5EF4-FFF2-40B4-BE49-F238E27FC236}">
                <a16:creationId xmlns:a16="http://schemas.microsoft.com/office/drawing/2014/main" id="{FA970225-6D66-6855-DAC6-2374CCEBDB92}"/>
              </a:ext>
            </a:extLst>
          </p:cNvPr>
          <p:cNvSpPr>
            <a:spLocks noGrp="1"/>
          </p:cNvSpPr>
          <p:nvPr>
            <p:ph sz="quarter" idx="15"/>
          </p:nvPr>
        </p:nvSpPr>
        <p:spPr>
          <a:xfrm>
            <a:off x="6096000" y="1376363"/>
            <a:ext cx="524827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298549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userDrawn="1">
          <p15:clr>
            <a:srgbClr val="9FCC3B"/>
          </p15:clr>
        </p15:guide>
        <p15:guide id="3" orient="horz" pos="1128" userDrawn="1">
          <p15:clr>
            <a:srgbClr val="9FCC3B"/>
          </p15:clr>
        </p15:guide>
        <p15:guide id="4" orient="horz" pos="1344"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407988" y="914400"/>
            <a:ext cx="11449050" cy="341632"/>
          </a:xfrm>
        </p:spPr>
        <p:txBody>
          <a:bodyPr/>
          <a:lstStyle>
            <a:lvl1pPr marL="0" indent="0">
              <a:buNone/>
              <a:defRPr lang="en-US" sz="1800" b="0" i="0" kern="1200" cap="none" spc="0" baseline="0" dirty="0">
                <a:solidFill>
                  <a:schemeClr val="tx2"/>
                </a:solidFill>
                <a:latin typeface="Amazon Ember Display" panose="020F0603020204020204" pitchFamily="34" charset="0"/>
                <a:ea typeface="+mn-ea"/>
                <a:cs typeface="+mn-cs"/>
              </a:defRPr>
            </a:lvl1pPr>
          </a:lstStyle>
          <a:p>
            <a:pPr marL="0" lvl="0" indent="0" algn="l" defTabSz="914400" rtl="0" eaLnBrk="1" latinLnBrk="0" hangingPunct="1">
              <a:lnSpc>
                <a:spcPct val="90000"/>
              </a:lnSpc>
              <a:spcBef>
                <a:spcPts val="0"/>
              </a:spcBef>
              <a:spcAft>
                <a:spcPts val="1200"/>
              </a:spcAft>
              <a:buSzPct val="90000"/>
              <a:buFont typeface="Arial" panose="020B0604020202020204" pitchFamily="34" charset="0"/>
              <a:buNone/>
            </a:pPr>
            <a:r>
              <a:rPr lang="en-US" dirty="0"/>
              <a:t>Enter subtitle</a:t>
            </a:r>
          </a:p>
        </p:txBody>
      </p:sp>
      <p:sp>
        <p:nvSpPr>
          <p:cNvPr id="6" name="Date Placeholder 5">
            <a:extLst>
              <a:ext uri="{FF2B5EF4-FFF2-40B4-BE49-F238E27FC236}">
                <a16:creationId xmlns:a16="http://schemas.microsoft.com/office/drawing/2014/main" id="{CFEA9DE9-1720-43CB-BEB4-4A471EA86C1F}"/>
              </a:ext>
            </a:extLst>
          </p:cNvPr>
          <p:cNvSpPr>
            <a:spLocks noGrp="1"/>
          </p:cNvSpPr>
          <p:nvPr>
            <p:ph type="dt" sz="half" idx="11"/>
          </p:nvPr>
        </p:nvSpPr>
        <p:spPr/>
        <p:txBody>
          <a:bodyPr/>
          <a:lstStyle>
            <a:lvl1pPr>
              <a:defRPr b="0" i="0">
                <a:latin typeface="Amazon Ember Display" panose="020F0603020204020204" pitchFamily="34" charset="0"/>
              </a:defRPr>
            </a:lvl1pPr>
          </a:lstStyle>
          <a:p>
            <a:fld id="{F1F9B995-8D5A-B145-9520-10CFE5909078}" type="datetime1">
              <a:rPr lang="ja-JP" altLang="en-US" smtClean="0"/>
              <a:t>2025/10/10</a:t>
            </a:fld>
            <a:endParaRPr lang="en-US" dirty="0"/>
          </a:p>
        </p:txBody>
      </p:sp>
      <p:sp>
        <p:nvSpPr>
          <p:cNvPr id="7" name="Footer Placeholder 6">
            <a:extLst>
              <a:ext uri="{FF2B5EF4-FFF2-40B4-BE49-F238E27FC236}">
                <a16:creationId xmlns:a16="http://schemas.microsoft.com/office/drawing/2014/main" id="{C644196F-CE34-473D-A802-821F7968F214}"/>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9" name="コンテンツ プレースホルダー 10">
            <a:extLst>
              <a:ext uri="{FF2B5EF4-FFF2-40B4-BE49-F238E27FC236}">
                <a16:creationId xmlns:a16="http://schemas.microsoft.com/office/drawing/2014/main" id="{4D3EAF7A-398E-C7A3-FC1A-CCD62C30D10B}"/>
              </a:ext>
            </a:extLst>
          </p:cNvPr>
          <p:cNvSpPr>
            <a:spLocks noGrp="1"/>
          </p:cNvSpPr>
          <p:nvPr>
            <p:ph sz="quarter" idx="14"/>
          </p:nvPr>
        </p:nvSpPr>
        <p:spPr>
          <a:xfrm>
            <a:off x="407988" y="1376363"/>
            <a:ext cx="5248274" cy="2062103"/>
          </a:xfrm>
        </p:spPr>
        <p:txBody>
          <a:bodyPr/>
          <a:lstStyle>
            <a:lvl1pPr marL="342900" indent="-342900">
              <a:buFont typeface="Arial" panose="020B0604020202020204" pitchFamily="34" charset="0"/>
              <a:buChar char="•"/>
              <a:defRPr/>
            </a:lvl1pPr>
            <a:lvl2pPr marL="622350" indent="-342900">
              <a:buFont typeface="Arial" panose="020B0604020202020204" pitchFamily="34" charset="0"/>
              <a:buChar char="•"/>
              <a:defRPr/>
            </a:lvl2pPr>
            <a:lvl3pPr marL="965250" indent="-342900">
              <a:buFont typeface="Arial" panose="020B0604020202020204" pitchFamily="34" charset="0"/>
              <a:buChar char="•"/>
              <a:defRPr/>
            </a:lvl3pPr>
            <a:lvl4pPr marL="1081138" indent="-285750">
              <a:buFont typeface="Arial" panose="020B0604020202020204" pitchFamily="34" charset="0"/>
              <a:buChar char="•"/>
              <a:defRPr/>
            </a:lvl4pPr>
            <a:lvl5pPr marL="1252588" indent="-285750">
              <a:buFont typeface="Arial" panose="020B0604020202020204" pitchFamily="34" charset="0"/>
              <a:buChar char="•"/>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0" name="コンテンツ プレースホルダー 10">
            <a:extLst>
              <a:ext uri="{FF2B5EF4-FFF2-40B4-BE49-F238E27FC236}">
                <a16:creationId xmlns:a16="http://schemas.microsoft.com/office/drawing/2014/main" id="{00BC5043-E863-8E97-20DD-0AF23B7CD841}"/>
              </a:ext>
            </a:extLst>
          </p:cNvPr>
          <p:cNvSpPr>
            <a:spLocks noGrp="1"/>
          </p:cNvSpPr>
          <p:nvPr>
            <p:ph sz="quarter" idx="15"/>
          </p:nvPr>
        </p:nvSpPr>
        <p:spPr>
          <a:xfrm>
            <a:off x="6096000" y="1376363"/>
            <a:ext cx="5248274" cy="2062103"/>
          </a:xfrm>
        </p:spPr>
        <p:txBody>
          <a:bodyPr/>
          <a:lstStyle>
            <a:lvl1pPr marL="342900" indent="-342900">
              <a:buFont typeface="Arial" panose="020B0604020202020204" pitchFamily="34" charset="0"/>
              <a:buChar char="•"/>
              <a:defRPr/>
            </a:lvl1pPr>
            <a:lvl2pPr marL="622350" indent="-342900">
              <a:buFont typeface="Arial" panose="020B0604020202020204" pitchFamily="34" charset="0"/>
              <a:buChar char="•"/>
              <a:defRPr/>
            </a:lvl2pPr>
            <a:lvl3pPr marL="965250" indent="-342900">
              <a:buFont typeface="Arial" panose="020B0604020202020204" pitchFamily="34" charset="0"/>
              <a:buChar char="•"/>
              <a:defRPr/>
            </a:lvl3pPr>
            <a:lvl4pPr marL="1081138" indent="-285750">
              <a:buFont typeface="Arial" panose="020B0604020202020204" pitchFamily="34" charset="0"/>
              <a:buChar char="•"/>
              <a:defRPr/>
            </a:lvl4pPr>
            <a:lvl5pPr marL="1252588" indent="-285750">
              <a:buFont typeface="Arial" panose="020B0604020202020204" pitchFamily="34" charset="0"/>
              <a:buChar char="•"/>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1" name="タイトル 10">
            <a:extLst>
              <a:ext uri="{FF2B5EF4-FFF2-40B4-BE49-F238E27FC236}">
                <a16:creationId xmlns:a16="http://schemas.microsoft.com/office/drawing/2014/main" id="{3DBE3D95-8B59-C324-E284-139978841A27}"/>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92114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userDrawn="1">
          <p15:clr>
            <a:srgbClr val="9FCC3B"/>
          </p15:clr>
        </p15:guide>
        <p15:guide id="3" orient="horz" pos="1128" userDrawn="1">
          <p15:clr>
            <a:srgbClr val="9FCC3B"/>
          </p15:clr>
        </p15:guide>
        <p15:guide id="4" orient="horz" pos="1344"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Header Option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D26354-B9D3-DA3A-9E84-842EA468AB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a:prstGeom prst="rect">
            <a:avLst/>
          </a:prstGeom>
        </p:spPr>
        <p:txBody>
          <a:bodyPr anchor="ctr" anchorCtr="0"/>
          <a:lstStyle>
            <a:lvl1pPr>
              <a:defRPr sz="4800" b="1" i="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lvl1pPr>
              <a:defRPr b="0" i="0">
                <a:latin typeface="Amazon Ember Display" panose="020F0603020204020204" pitchFamily="34" charset="0"/>
              </a:defRPr>
            </a:lvl1pPr>
          </a:lstStyle>
          <a:p>
            <a:fld id="{B00AF9A5-DF76-8A4E-87D0-03F746416163}" type="datetime1">
              <a:rPr lang="ja-JP" altLang="en-US" smtClean="0"/>
              <a:t>2025/10/10</a:t>
            </a:fld>
            <a:endParaRPr lang="en-US" dirty="0"/>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sp>
        <p:nvSpPr>
          <p:cNvPr id="5" name="TextBox 4">
            <a:extLst>
              <a:ext uri="{FF2B5EF4-FFF2-40B4-BE49-F238E27FC236}">
                <a16:creationId xmlns:a16="http://schemas.microsoft.com/office/drawing/2014/main" id="{1BD8B1BE-F62C-9842-9FF0-A53695D03916}"/>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9" name="Picture 8">
            <a:extLst>
              <a:ext uri="{FF2B5EF4-FFF2-40B4-BE49-F238E27FC236}">
                <a16:creationId xmlns:a16="http://schemas.microsoft.com/office/drawing/2014/main" id="{57D7B46F-CBF3-F8B3-401A-040A31AF595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3153960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Option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D43F54-D03F-0326-2168-E4B64C3257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a:prstGeom prst="rect">
            <a:avLst/>
          </a:prstGeom>
        </p:spPr>
        <p:txBody>
          <a:bodyPr anchor="ctr" anchorCtr="0"/>
          <a:lstStyle>
            <a:lvl1pPr>
              <a:defRPr sz="4800" b="1" i="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lvl1pPr>
              <a:defRPr b="0" i="0">
                <a:latin typeface="Amazon Ember Display" panose="020F0603020204020204" pitchFamily="34" charset="0"/>
              </a:defRPr>
            </a:lvl1pPr>
          </a:lstStyle>
          <a:p>
            <a:fld id="{C3D6F9BB-BBCC-9542-BB40-D25597B39C6E}" type="datetime1">
              <a:rPr lang="ja-JP" altLang="en-US" smtClean="0"/>
              <a:t>2025/10/10</a:t>
            </a:fld>
            <a:endParaRPr lang="en-US" dirty="0"/>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b="0" i="0">
                <a:solidFill>
                  <a:schemeClr val="tx1"/>
                </a:solidFill>
                <a:latin typeface="Amazon Ember Display" panose="020F0603020204020204" pitchFamily="34" charset="0"/>
              </a:defRPr>
            </a:lvl1pPr>
          </a:lstStyle>
          <a:p>
            <a:fld id="{EB4B8DE2-A4E8-46E4-8BBF-D75455EFF32C}" type="slidenum">
              <a:rPr lang="en-US" smtClean="0"/>
              <a:pPr/>
              <a:t>‹#›</a:t>
            </a:fld>
            <a:endParaRPr lang="en-US" dirty="0"/>
          </a:p>
        </p:txBody>
      </p:sp>
      <p:sp>
        <p:nvSpPr>
          <p:cNvPr id="12" name="TextBox 11">
            <a:extLst>
              <a:ext uri="{FF2B5EF4-FFF2-40B4-BE49-F238E27FC236}">
                <a16:creationId xmlns:a16="http://schemas.microsoft.com/office/drawing/2014/main" id="{68CECC62-1D56-92A3-418D-0EC34FDA9B78}"/>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13" name="Picture 12">
            <a:extLst>
              <a:ext uri="{FF2B5EF4-FFF2-40B4-BE49-F238E27FC236}">
                <a16:creationId xmlns:a16="http://schemas.microsoft.com/office/drawing/2014/main" id="{64951714-F565-6DF2-258E-6733254008D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398074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Header Option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11771A-14EB-27CD-4981-540766F89D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a:prstGeom prst="rect">
            <a:avLst/>
          </a:prstGeom>
        </p:spPr>
        <p:txBody>
          <a:bodyPr anchor="ctr" anchorCtr="0"/>
          <a:lstStyle>
            <a:lvl1pPr>
              <a:defRPr sz="4800" b="1" i="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lvl1pPr>
              <a:defRPr b="0" i="0">
                <a:latin typeface="Amazon Ember Display" panose="020F0603020204020204" pitchFamily="34" charset="0"/>
              </a:defRPr>
            </a:lvl1pPr>
          </a:lstStyle>
          <a:p>
            <a:fld id="{279EAB33-797D-9947-8D5A-EC790D53B997}" type="datetime1">
              <a:rPr lang="ja-JP" altLang="en-US" smtClean="0"/>
              <a:t>2025/10/10</a:t>
            </a:fld>
            <a:endParaRPr lang="en-US" dirty="0"/>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b="0" i="0">
                <a:solidFill>
                  <a:schemeClr val="tx1"/>
                </a:solidFill>
                <a:latin typeface="Amazon Ember Display" panose="020F0603020204020204" pitchFamily="34" charset="0"/>
              </a:defRPr>
            </a:lvl1pPr>
          </a:lstStyle>
          <a:p>
            <a:fld id="{EB4B8DE2-A4E8-46E4-8BBF-D75455EFF32C}" type="slidenum">
              <a:rPr lang="en-US" smtClean="0"/>
              <a:pPr/>
              <a:t>‹#›</a:t>
            </a:fld>
            <a:endParaRPr lang="en-US" dirty="0"/>
          </a:p>
        </p:txBody>
      </p:sp>
      <p:sp>
        <p:nvSpPr>
          <p:cNvPr id="5" name="TextBox 4">
            <a:extLst>
              <a:ext uri="{FF2B5EF4-FFF2-40B4-BE49-F238E27FC236}">
                <a16:creationId xmlns:a16="http://schemas.microsoft.com/office/drawing/2014/main" id="{6F6FE5FF-6177-0943-300C-32D19148D86C}"/>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9" name="Picture 8">
            <a:extLst>
              <a:ext uri="{FF2B5EF4-FFF2-40B4-BE49-F238E27FC236}">
                <a16:creationId xmlns:a16="http://schemas.microsoft.com/office/drawing/2014/main" id="{385BE82B-F0D4-AF27-F993-CB2CA95285D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259997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407988" y="1376363"/>
            <a:ext cx="11449050" cy="1646605"/>
          </a:xfrm>
        </p:spPr>
        <p:txBody>
          <a:bodyPr/>
          <a:lstStyle>
            <a:lvl1pPr marL="0" indent="0">
              <a:spcAft>
                <a:spcPts val="600"/>
              </a:spcAft>
              <a:buNone/>
              <a:defRPr sz="1800" b="0" i="0">
                <a:latin typeface="Amazon Ember Mono" panose="020B0509020204020204" pitchFamily="49" charset="0"/>
              </a:defRPr>
            </a:lvl1pPr>
            <a:lvl2pPr marL="228600" indent="0">
              <a:spcAft>
                <a:spcPts val="600"/>
              </a:spcAft>
              <a:buNone/>
              <a:defRPr sz="1800" b="0" i="0">
                <a:latin typeface="Amazon Ember Mono" panose="020B0509020204020204" pitchFamily="49" charset="0"/>
              </a:defRPr>
            </a:lvl2pPr>
            <a:lvl3pPr marL="457200" indent="0">
              <a:spcAft>
                <a:spcPts val="600"/>
              </a:spcAft>
              <a:buNone/>
              <a:defRPr sz="1800" b="0" i="0">
                <a:latin typeface="Amazon Ember Mono" panose="020B0509020204020204" pitchFamily="49" charset="0"/>
              </a:defRPr>
            </a:lvl3pPr>
            <a:lvl4pPr marL="685800" indent="0">
              <a:spcAft>
                <a:spcPts val="600"/>
              </a:spcAft>
              <a:buNone/>
              <a:defRPr sz="1800" b="0" i="0">
                <a:latin typeface="Amazon Ember Mono" panose="020B0509020204020204" pitchFamily="49" charset="0"/>
              </a:defRPr>
            </a:lvl4pPr>
            <a:lvl5pPr marL="914400" indent="0">
              <a:spcAft>
                <a:spcPts val="600"/>
              </a:spcAft>
              <a:buNone/>
              <a:defRPr sz="1800" b="0" i="0">
                <a:latin typeface="Amazon Ember Mono" panose="020B05090202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A09EAB3-8007-4FDC-BADB-BADCE0CE1871}"/>
              </a:ext>
            </a:extLst>
          </p:cNvPr>
          <p:cNvSpPr>
            <a:spLocks noGrp="1"/>
          </p:cNvSpPr>
          <p:nvPr>
            <p:ph type="dt" sz="half" idx="10"/>
          </p:nvPr>
        </p:nvSpPr>
        <p:spPr/>
        <p:txBody>
          <a:bodyPr/>
          <a:lstStyle>
            <a:lvl1pPr>
              <a:defRPr b="0" i="0">
                <a:latin typeface="Amazon Ember Display" panose="020F0603020204020204" pitchFamily="34" charset="0"/>
              </a:defRPr>
            </a:lvl1pPr>
          </a:lstStyle>
          <a:p>
            <a:fld id="{4EF11F3A-836A-004A-A38A-4DA19B25B9B0}" type="datetime1">
              <a:rPr lang="ja-JP" altLang="en-US" smtClean="0"/>
              <a:t>2025/10/10</a:t>
            </a:fld>
            <a:endParaRPr lang="en-US" dirty="0"/>
          </a:p>
        </p:txBody>
      </p:sp>
      <p:sp>
        <p:nvSpPr>
          <p:cNvPr id="5" name="Footer Placeholder 4">
            <a:extLst>
              <a:ext uri="{FF2B5EF4-FFF2-40B4-BE49-F238E27FC236}">
                <a16:creationId xmlns:a16="http://schemas.microsoft.com/office/drawing/2014/main" id="{A5375AEC-53B6-4043-9677-30AD83B02F42}"/>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7" name="タイトル 6">
            <a:extLst>
              <a:ext uri="{FF2B5EF4-FFF2-40B4-BE49-F238E27FC236}">
                <a16:creationId xmlns:a16="http://schemas.microsoft.com/office/drawing/2014/main" id="{A8AB43C3-9C78-BC51-A12C-F9D99A56111A}"/>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913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de - 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407988" y="1376363"/>
            <a:ext cx="5248274" cy="1646605"/>
          </a:xfrm>
        </p:spPr>
        <p:txBody>
          <a:bodyPr/>
          <a:lstStyle>
            <a:lvl1pPr marL="0" indent="0">
              <a:spcAft>
                <a:spcPts val="600"/>
              </a:spcAft>
              <a:buNone/>
              <a:defRPr sz="1800" b="0" i="0">
                <a:latin typeface="Amazon Ember Mono" panose="020B0509020204020204" pitchFamily="49" charset="0"/>
              </a:defRPr>
            </a:lvl1pPr>
            <a:lvl2pPr marL="228600" indent="0">
              <a:spcAft>
                <a:spcPts val="600"/>
              </a:spcAft>
              <a:buNone/>
              <a:defRPr sz="1800" b="0" i="0">
                <a:latin typeface="Amazon Ember Mono" panose="020B0509020204020204" pitchFamily="49" charset="0"/>
              </a:defRPr>
            </a:lvl2pPr>
            <a:lvl3pPr marL="457200" indent="0">
              <a:spcAft>
                <a:spcPts val="600"/>
              </a:spcAft>
              <a:buNone/>
              <a:defRPr sz="1800" b="0" i="0">
                <a:latin typeface="Amazon Ember Mono" panose="020B0509020204020204" pitchFamily="49" charset="0"/>
              </a:defRPr>
            </a:lvl3pPr>
            <a:lvl4pPr marL="685800" indent="0">
              <a:spcAft>
                <a:spcPts val="600"/>
              </a:spcAft>
              <a:buNone/>
              <a:defRPr sz="1800" b="0" i="0">
                <a:latin typeface="Amazon Ember Mono" panose="020B0509020204020204" pitchFamily="49" charset="0"/>
              </a:defRPr>
            </a:lvl4pPr>
            <a:lvl5pPr marL="914400" indent="0">
              <a:spcAft>
                <a:spcPts val="600"/>
              </a:spcAft>
              <a:buNone/>
              <a:defRPr sz="1800" b="0" i="0">
                <a:latin typeface="Amazon Ember Mono" panose="020B05090202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096000" y="1376362"/>
            <a:ext cx="5248276" cy="1646605"/>
          </a:xfrm>
        </p:spPr>
        <p:txBody>
          <a:bodyPr/>
          <a:lstStyle>
            <a:lvl1pPr marL="0" indent="0">
              <a:spcAft>
                <a:spcPts val="600"/>
              </a:spcAft>
              <a:buNone/>
              <a:defRPr sz="1800" b="0" i="0">
                <a:latin typeface="Amazon Ember Mono" panose="020B0509020204020204" pitchFamily="49" charset="0"/>
              </a:defRPr>
            </a:lvl1pPr>
            <a:lvl2pPr marL="228600" indent="0">
              <a:spcAft>
                <a:spcPts val="600"/>
              </a:spcAft>
              <a:buNone/>
              <a:defRPr sz="1800" b="0" i="0">
                <a:latin typeface="Amazon Ember Mono" panose="020B0509020204020204" pitchFamily="49" charset="0"/>
              </a:defRPr>
            </a:lvl2pPr>
            <a:lvl3pPr marL="457200" indent="0">
              <a:spcAft>
                <a:spcPts val="600"/>
              </a:spcAft>
              <a:buNone/>
              <a:defRPr sz="1800" b="0" i="0">
                <a:latin typeface="Amazon Ember Mono" panose="020B0509020204020204" pitchFamily="49" charset="0"/>
              </a:defRPr>
            </a:lvl3pPr>
            <a:lvl4pPr marL="685800" indent="0">
              <a:spcAft>
                <a:spcPts val="600"/>
              </a:spcAft>
              <a:buNone/>
              <a:defRPr sz="1800" b="0" i="0">
                <a:latin typeface="Amazon Ember Mono" panose="020B0509020204020204" pitchFamily="49" charset="0"/>
              </a:defRPr>
            </a:lvl4pPr>
            <a:lvl5pPr marL="914400" indent="0">
              <a:spcAft>
                <a:spcPts val="600"/>
              </a:spcAft>
              <a:buNone/>
              <a:defRPr sz="1800" b="0" i="0">
                <a:latin typeface="Amazon Ember Mono" panose="020B05090202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D810155-AFE0-49FD-8E9F-C55D662327A4}"/>
              </a:ext>
            </a:extLst>
          </p:cNvPr>
          <p:cNvSpPr>
            <a:spLocks noGrp="1"/>
          </p:cNvSpPr>
          <p:nvPr>
            <p:ph type="dt" sz="half" idx="10"/>
          </p:nvPr>
        </p:nvSpPr>
        <p:spPr/>
        <p:txBody>
          <a:bodyPr/>
          <a:lstStyle>
            <a:lvl1pPr>
              <a:defRPr b="0" i="0">
                <a:latin typeface="Amazon Ember Display" panose="020F0603020204020204" pitchFamily="34" charset="0"/>
              </a:defRPr>
            </a:lvl1pPr>
          </a:lstStyle>
          <a:p>
            <a:fld id="{99882B0B-5410-6742-AC19-F5AAB1BBDF13}" type="datetime1">
              <a:rPr lang="ja-JP" altLang="en-US" smtClean="0"/>
              <a:t>2025/10/10</a:t>
            </a:fld>
            <a:endParaRPr lang="en-US" dirty="0"/>
          </a:p>
        </p:txBody>
      </p:sp>
      <p:sp>
        <p:nvSpPr>
          <p:cNvPr id="6" name="Footer Placeholder 5">
            <a:extLst>
              <a:ext uri="{FF2B5EF4-FFF2-40B4-BE49-F238E27FC236}">
                <a16:creationId xmlns:a16="http://schemas.microsoft.com/office/drawing/2014/main" id="{C99A757A-A572-48F6-B0E7-EBDAFBA598C6}"/>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タイトル 7">
            <a:extLst>
              <a:ext uri="{FF2B5EF4-FFF2-40B4-BE49-F238E27FC236}">
                <a16:creationId xmlns:a16="http://schemas.microsoft.com/office/drawing/2014/main" id="{44A6C69B-224E-6C35-983F-F891AE83E408}"/>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278531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750238"/>
          </a:xfrm>
          <a:prstGeom prst="rect">
            <a:avLst/>
          </a:prstGeom>
        </p:spPr>
        <p:txBody>
          <a:bodyPr/>
          <a:lstStyle>
            <a:lvl1pPr>
              <a:defRPr sz="28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subtitle</a:t>
            </a:r>
          </a:p>
        </p:txBody>
      </p:sp>
      <p:sp>
        <p:nvSpPr>
          <p:cNvPr id="3" name="Date Placeholder 2">
            <a:extLst>
              <a:ext uri="{FF2B5EF4-FFF2-40B4-BE49-F238E27FC236}">
                <a16:creationId xmlns:a16="http://schemas.microsoft.com/office/drawing/2014/main" id="{35841FE7-5B7D-4299-B262-F8E574B50BA0}"/>
              </a:ext>
            </a:extLst>
          </p:cNvPr>
          <p:cNvSpPr>
            <a:spLocks noGrp="1"/>
          </p:cNvSpPr>
          <p:nvPr>
            <p:ph type="dt" sz="half" idx="10"/>
          </p:nvPr>
        </p:nvSpPr>
        <p:spPr/>
        <p:txBody>
          <a:bodyPr/>
          <a:lstStyle>
            <a:lvl1pPr>
              <a:defRPr b="0" i="0">
                <a:latin typeface="Amazon Ember Display" panose="020F0603020204020204" pitchFamily="34" charset="0"/>
              </a:defRPr>
            </a:lvl1pPr>
          </a:lstStyle>
          <a:p>
            <a:fld id="{4A08FABC-1315-914A-BA7E-EF57B6AFA7FD}" type="datetime1">
              <a:rPr lang="ja-JP" altLang="en-US" smtClean="0"/>
              <a:t>2025/10/10</a:t>
            </a:fld>
            <a:endParaRPr lang="en-US" dirty="0"/>
          </a:p>
        </p:txBody>
      </p:sp>
      <p:sp>
        <p:nvSpPr>
          <p:cNvPr id="4" name="Footer Placeholder 3">
            <a:extLst>
              <a:ext uri="{FF2B5EF4-FFF2-40B4-BE49-F238E27FC236}">
                <a16:creationId xmlns:a16="http://schemas.microsoft.com/office/drawing/2014/main" id="{728617C0-A817-49E3-9857-07752AB40137}"/>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28875"/>
            <a:ext cx="6867525" cy="955666"/>
          </a:xfrm>
          <a:prstGeom prst="rect">
            <a:avLst/>
          </a:prstGeom>
          <a:noFill/>
        </p:spPr>
        <p:txBody>
          <a:bodyPr wrap="square" lIns="0" rtlCol="0">
            <a:noAutofit/>
          </a:bodyPr>
          <a:lstStyle/>
          <a:p>
            <a:r>
              <a:rPr lang="en-US" sz="4800" b="0" i="0" dirty="0">
                <a:solidFill>
                  <a:schemeClr val="tx2"/>
                </a:solidFill>
                <a:latin typeface="Amazon Ember Display" panose="020F0603020204020204" pitchFamily="34" charset="0"/>
              </a:rPr>
              <a:t>Q&amp;A</a:t>
            </a:r>
          </a:p>
        </p:txBody>
      </p:sp>
    </p:spTree>
    <p:extLst>
      <p:ext uri="{BB962C8B-B14F-4D97-AF65-F5344CB8AC3E}">
        <p14:creationId xmlns:p14="http://schemas.microsoft.com/office/powerpoint/2010/main" val="2766758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a:prstGeom prst="rect">
            <a:avLst/>
          </a:prstGeom>
        </p:spPr>
        <p:txBody>
          <a:bodyPr anchor="ctr" anchorCtr="0"/>
          <a:lstStyle>
            <a:lvl1pPr>
              <a:defRPr sz="4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Video or demo divider: Enter “Video” or “Demo” here</a:t>
            </a:r>
          </a:p>
        </p:txBody>
      </p:sp>
    </p:spTree>
    <p:extLst>
      <p:ext uri="{BB962C8B-B14F-4D97-AF65-F5344CB8AC3E}">
        <p14:creationId xmlns:p14="http://schemas.microsoft.com/office/powerpoint/2010/main" val="328746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b="0" i="0">
                <a:latin typeface="Amazon Ember Display" panose="020F0603020204020204" pitchFamily="34" charset="0"/>
              </a:defRPr>
            </a:lvl1pPr>
          </a:lstStyle>
          <a:p>
            <a:r>
              <a:rPr lang="en-US" dirty="0"/>
              <a:t>Click icon to add media</a:t>
            </a:r>
          </a:p>
        </p:txBody>
      </p:sp>
    </p:spTree>
    <p:extLst>
      <p:ext uri="{BB962C8B-B14F-4D97-AF65-F5344CB8AC3E}">
        <p14:creationId xmlns:p14="http://schemas.microsoft.com/office/powerpoint/2010/main" val="352729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A">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3E1A9C0-25D4-6213-F6DE-1B604250E5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60F04AFD-CEAF-D96A-9FBC-950044545866}"/>
              </a:ext>
            </a:extLst>
          </p:cNvPr>
          <p:cNvSpPr>
            <a:spLocks noGrp="1"/>
          </p:cNvSpPr>
          <p:nvPr>
            <p:ph type="subTitle" idx="1" hasCustomPrompt="1"/>
          </p:nvPr>
        </p:nvSpPr>
        <p:spPr>
          <a:xfrm>
            <a:off x="609598" y="1918337"/>
            <a:ext cx="6460998" cy="584775"/>
          </a:xfrm>
        </p:spPr>
        <p:txBody>
          <a:bodyPr wrap="square"/>
          <a:lstStyle>
            <a:lvl1pPr marL="0" indent="0" algn="l">
              <a:spcAft>
                <a:spcPts val="0"/>
              </a:spcAft>
              <a:buFont typeface="Arial" panose="020B0604020202020204" pitchFamily="34" charset="0"/>
              <a:buNone/>
              <a:defRPr sz="3200" b="1" i="0" cap="none" spc="0" baseline="0">
                <a:solidFill>
                  <a:schemeClr val="tx2"/>
                </a:solidFill>
                <a:latin typeface="Amazon Ember Display" panose="020F0603020204020204" pitchFamily="34" charset="0"/>
                <a:ea typeface="メイリオ"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5" name="Text Placeholder 9">
            <a:extLst>
              <a:ext uri="{FF2B5EF4-FFF2-40B4-BE49-F238E27FC236}">
                <a16:creationId xmlns:a16="http://schemas.microsoft.com/office/drawing/2014/main" id="{0187CBED-F3F8-A0AE-DBEA-EEEA1D2E7660}"/>
              </a:ext>
            </a:extLst>
          </p:cNvPr>
          <p:cNvSpPr>
            <a:spLocks noGrp="1"/>
          </p:cNvSpPr>
          <p:nvPr>
            <p:ph type="body" sz="quarter" idx="11" hasCustomPrompt="1"/>
          </p:nvPr>
        </p:nvSpPr>
        <p:spPr>
          <a:xfrm>
            <a:off x="609598" y="5261981"/>
            <a:ext cx="3797302" cy="400110"/>
          </a:xfrm>
        </p:spPr>
        <p:txBody>
          <a:bodyPr wrap="square"/>
          <a:lstStyle>
            <a:lvl1pPr marL="0" indent="0">
              <a:spcAft>
                <a:spcPts val="0"/>
              </a:spcAft>
              <a:buNone/>
              <a:defRPr sz="2000" b="1" i="0" cap="none" spc="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name (pronouns)</a:t>
            </a:r>
          </a:p>
        </p:txBody>
      </p:sp>
      <p:sp>
        <p:nvSpPr>
          <p:cNvPr id="21" name="Rounded Rectangle 20">
            <a:extLst>
              <a:ext uri="{FF2B5EF4-FFF2-40B4-BE49-F238E27FC236}">
                <a16:creationId xmlns:a16="http://schemas.microsoft.com/office/drawing/2014/main" id="{55857500-2C8E-9211-5B61-DC83BC3450CB}"/>
              </a:ext>
            </a:extLst>
          </p:cNvPr>
          <p:cNvSpPr/>
          <p:nvPr userDrawn="1"/>
        </p:nvSpPr>
        <p:spPr>
          <a:xfrm>
            <a:off x="609598" y="304800"/>
            <a:ext cx="2993681" cy="288951"/>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0" i="0" dirty="0" err="1">
              <a:solidFill>
                <a:schemeClr val="tx1"/>
              </a:solidFill>
              <a:latin typeface="Amazon Ember Display" panose="020F0603020204020204" pitchFamily="34" charset="0"/>
            </a:endParaRPr>
          </a:p>
        </p:txBody>
      </p:sp>
      <p:sp>
        <p:nvSpPr>
          <p:cNvPr id="6" name="Text Placeholder 7">
            <a:extLst>
              <a:ext uri="{FF2B5EF4-FFF2-40B4-BE49-F238E27FC236}">
                <a16:creationId xmlns:a16="http://schemas.microsoft.com/office/drawing/2014/main" id="{17F887A3-28C2-6DE9-5807-21C410AB73B1}"/>
              </a:ext>
            </a:extLst>
          </p:cNvPr>
          <p:cNvSpPr>
            <a:spLocks noGrp="1"/>
          </p:cNvSpPr>
          <p:nvPr>
            <p:ph type="body" sz="quarter" idx="10" hasCustomPrompt="1"/>
          </p:nvPr>
        </p:nvSpPr>
        <p:spPr>
          <a:xfrm>
            <a:off x="672969" y="332014"/>
            <a:ext cx="6477002" cy="230832"/>
          </a:xfrm>
        </p:spPr>
        <p:txBody>
          <a:bodyPr wrap="square"/>
          <a:lstStyle>
            <a:lvl1pPr marL="0" indent="0">
              <a:spcAft>
                <a:spcPts val="0"/>
              </a:spcAft>
              <a:buNone/>
              <a:defRPr sz="1000" b="0" i="0" cap="all" spc="2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7" name="Text Placeholder 11">
            <a:extLst>
              <a:ext uri="{FF2B5EF4-FFF2-40B4-BE49-F238E27FC236}">
                <a16:creationId xmlns:a16="http://schemas.microsoft.com/office/drawing/2014/main" id="{BBFEBE6D-8293-FD48-7C86-4989B458ECE3}"/>
              </a:ext>
            </a:extLst>
          </p:cNvPr>
          <p:cNvSpPr>
            <a:spLocks noGrp="1"/>
          </p:cNvSpPr>
          <p:nvPr>
            <p:ph type="body" sz="quarter" idx="12" hasCustomPrompt="1"/>
          </p:nvPr>
        </p:nvSpPr>
        <p:spPr>
          <a:xfrm>
            <a:off x="609598" y="5674769"/>
            <a:ext cx="3797302" cy="584775"/>
          </a:xfrm>
        </p:spPr>
        <p:txBody>
          <a:bodyPr wrap="square"/>
          <a:lstStyle>
            <a:lvl1pPr marL="0" indent="0">
              <a:spcAft>
                <a:spcPts val="300"/>
              </a:spcAft>
              <a:buNone/>
              <a:defRPr sz="1600" b="0" i="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0F412FE6-3787-9446-924A-F202645A1CFC}"/>
              </a:ext>
            </a:extLst>
          </p:cNvPr>
          <p:cNvSpPr txBox="1"/>
          <p:nvPr userDrawn="1"/>
        </p:nvSpPr>
        <p:spPr>
          <a:xfrm>
            <a:off x="504476"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9" name="Picture 8">
            <a:extLst>
              <a:ext uri="{FF2B5EF4-FFF2-40B4-BE49-F238E27FC236}">
                <a16:creationId xmlns:a16="http://schemas.microsoft.com/office/drawing/2014/main" id="{B6B38457-CE92-7B1F-6614-6136E9F8F9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27228" y="5740417"/>
            <a:ext cx="783771" cy="469881"/>
          </a:xfrm>
          <a:prstGeom prst="rect">
            <a:avLst/>
          </a:prstGeom>
        </p:spPr>
      </p:pic>
      <p:sp>
        <p:nvSpPr>
          <p:cNvPr id="22" name="TextBox 21">
            <a:extLst>
              <a:ext uri="{FF2B5EF4-FFF2-40B4-BE49-F238E27FC236}">
                <a16:creationId xmlns:a16="http://schemas.microsoft.com/office/drawing/2014/main" id="{19ABE821-C29F-8323-0B26-4C07043DC762}"/>
              </a:ext>
            </a:extLst>
          </p:cNvPr>
          <p:cNvSpPr txBox="1"/>
          <p:nvPr userDrawn="1"/>
        </p:nvSpPr>
        <p:spPr>
          <a:xfrm>
            <a:off x="-135802" y="2471596"/>
            <a:ext cx="65" cy="369332"/>
          </a:xfrm>
          <a:prstGeom prst="rect">
            <a:avLst/>
          </a:prstGeom>
          <a:noFill/>
        </p:spPr>
        <p:txBody>
          <a:bodyPr wrap="none" lIns="0" rIns="0" rtlCol="0">
            <a:spAutoFit/>
          </a:bodyPr>
          <a:lstStyle/>
          <a:p>
            <a:pPr algn="l"/>
            <a:endParaRPr lang="en-US" b="0" i="0" dirty="0" err="1">
              <a:latin typeface="Amazon Ember Display" panose="020F0603020204020204" pitchFamily="34" charset="0"/>
            </a:endParaRPr>
          </a:p>
        </p:txBody>
      </p:sp>
      <p:sp>
        <p:nvSpPr>
          <p:cNvPr id="23" name="Title 1">
            <a:extLst>
              <a:ext uri="{FF2B5EF4-FFF2-40B4-BE49-F238E27FC236}">
                <a16:creationId xmlns:a16="http://schemas.microsoft.com/office/drawing/2014/main" id="{10165371-E8F4-C898-9295-C3E433A3EF22}"/>
              </a:ext>
            </a:extLst>
          </p:cNvPr>
          <p:cNvSpPr>
            <a:spLocks noGrp="1"/>
          </p:cNvSpPr>
          <p:nvPr>
            <p:ph type="ctrTitle" hasCustomPrompt="1"/>
          </p:nvPr>
        </p:nvSpPr>
        <p:spPr>
          <a:xfrm>
            <a:off x="489278" y="928262"/>
            <a:ext cx="6460999" cy="923330"/>
          </a:xfrm>
          <a:prstGeom prst="rect">
            <a:avLst/>
          </a:prstGeom>
        </p:spPr>
        <p:txBody>
          <a:bodyPr wrap="square" anchor="t" anchorCtr="0"/>
          <a:lstStyle>
            <a:lvl1pPr algn="l">
              <a:defRPr sz="6000" b="1" i="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Enter title</a:t>
            </a:r>
          </a:p>
        </p:txBody>
      </p:sp>
    </p:spTree>
    <p:extLst>
      <p:ext uri="{BB962C8B-B14F-4D97-AF65-F5344CB8AC3E}">
        <p14:creationId xmlns:p14="http://schemas.microsoft.com/office/powerpoint/2010/main" val="3374332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407988" y="1400569"/>
            <a:ext cx="5372101" cy="313932"/>
          </a:xfrm>
        </p:spPr>
        <p:txBody>
          <a:bodyPr/>
          <a:lstStyle>
            <a:lvl1pPr marL="0" indent="0">
              <a:buNone/>
              <a:defRPr sz="1600" b="0" i="0">
                <a:latin typeface="Amazon Ember Display" panose="020F06030202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5" name="タイトル 4">
            <a:extLst>
              <a:ext uri="{FF2B5EF4-FFF2-40B4-BE49-F238E27FC236}">
                <a16:creationId xmlns:a16="http://schemas.microsoft.com/office/drawing/2014/main" id="{F968D0AB-9FF9-12E3-BB21-0A374A030C82}"/>
              </a:ext>
            </a:extLst>
          </p:cNvPr>
          <p:cNvSpPr>
            <a:spLocks noGrp="1"/>
          </p:cNvSpPr>
          <p:nvPr>
            <p:ph type="title"/>
          </p:nvPr>
        </p:nvSpPr>
        <p:spPr/>
        <p:txBody>
          <a:bodyPr/>
          <a:lstStyle/>
          <a:p>
            <a:r>
              <a:rPr kumimoji="1" lang="ja-JP" altLang="en-US"/>
              <a:t>マスター タイトルの書式設定</a:t>
            </a:r>
          </a:p>
        </p:txBody>
      </p:sp>
      <p:sp>
        <p:nvSpPr>
          <p:cNvPr id="6" name="コンテンツ プレースホルダー 10">
            <a:extLst>
              <a:ext uri="{FF2B5EF4-FFF2-40B4-BE49-F238E27FC236}">
                <a16:creationId xmlns:a16="http://schemas.microsoft.com/office/drawing/2014/main" id="{E49841DD-7E94-26B6-8D11-132733EE64AD}"/>
              </a:ext>
            </a:extLst>
          </p:cNvPr>
          <p:cNvSpPr>
            <a:spLocks noGrp="1"/>
          </p:cNvSpPr>
          <p:nvPr>
            <p:ph sz="quarter" idx="15"/>
          </p:nvPr>
        </p:nvSpPr>
        <p:spPr>
          <a:xfrm>
            <a:off x="6210300" y="1376363"/>
            <a:ext cx="5248274" cy="2062103"/>
          </a:xfrm>
        </p:spPr>
        <p:txBody>
          <a:bodyPr/>
          <a:lstStyle>
            <a:lvl1pPr marL="342900" indent="-342900">
              <a:buFont typeface="Arial" panose="020B0604020202020204" pitchFamily="34" charset="0"/>
              <a:buChar char="•"/>
              <a:defRPr/>
            </a:lvl1pPr>
            <a:lvl2pPr marL="622350" indent="-342900">
              <a:buFont typeface="Arial" panose="020B0604020202020204" pitchFamily="34" charset="0"/>
              <a:buChar char="•"/>
              <a:defRPr/>
            </a:lvl2pPr>
            <a:lvl3pPr marL="965250" indent="-342900">
              <a:buFont typeface="Arial" panose="020B0604020202020204" pitchFamily="34" charset="0"/>
              <a:buChar char="•"/>
              <a:defRPr/>
            </a:lvl3pPr>
            <a:lvl4pPr marL="1081138" indent="-285750">
              <a:buFont typeface="Arial" panose="020B0604020202020204" pitchFamily="34" charset="0"/>
              <a:buChar char="•"/>
              <a:defRPr/>
            </a:lvl4pPr>
            <a:lvl5pPr marL="1252588" indent="-285750">
              <a:buFont typeface="Arial" panose="020B0604020202020204" pitchFamily="34" charset="0"/>
              <a:buChar char="•"/>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385405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Option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3FEA24-4BB1-51F6-D1A3-1CDE18E45E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0" i="0" dirty="0">
                <a:solidFill>
                  <a:schemeClr val="tx2"/>
                </a:solidFill>
                <a:latin typeface="Amazon Ember Display" panose="020F0603020204020204" pitchFamily="34" charset="0"/>
              </a:rPr>
              <a:t>Thank you!</a:t>
            </a:r>
          </a:p>
        </p:txBody>
      </p:sp>
      <p:pic>
        <p:nvPicPr>
          <p:cNvPr id="5" name="Picture 4">
            <a:extLst>
              <a:ext uri="{FF2B5EF4-FFF2-40B4-BE49-F238E27FC236}">
                <a16:creationId xmlns:a16="http://schemas.microsoft.com/office/drawing/2014/main" id="{C0B9A91F-2413-643E-00B4-F93DC225552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22947"/>
            <a:ext cx="979714" cy="587352"/>
          </a:xfrm>
          <a:prstGeom prst="rect">
            <a:avLst/>
          </a:prstGeom>
        </p:spPr>
      </p:pic>
      <p:sp>
        <p:nvSpPr>
          <p:cNvPr id="3" name="TextBox 2">
            <a:extLst>
              <a:ext uri="{FF2B5EF4-FFF2-40B4-BE49-F238E27FC236}">
                <a16:creationId xmlns:a16="http://schemas.microsoft.com/office/drawing/2014/main" id="{0902F78A-89C5-9A95-F0BE-08B93E2052E0}"/>
              </a:ext>
            </a:extLst>
          </p:cNvPr>
          <p:cNvSpPr txBox="1"/>
          <p:nvPr userDrawn="1"/>
        </p:nvSpPr>
        <p:spPr>
          <a:xfrm>
            <a:off x="527766" y="6025634"/>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spTree>
    <p:extLst>
      <p:ext uri="{BB962C8B-B14F-4D97-AF65-F5344CB8AC3E}">
        <p14:creationId xmlns:p14="http://schemas.microsoft.com/office/powerpoint/2010/main" val="159671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Tree>
    <p:extLst>
      <p:ext uri="{BB962C8B-B14F-4D97-AF65-F5344CB8AC3E}">
        <p14:creationId xmlns:p14="http://schemas.microsoft.com/office/powerpoint/2010/main" val="159904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9B2D-B36B-40AC-9254-12739BCD5930}"/>
              </a:ext>
            </a:extLst>
          </p:cNvPr>
          <p:cNvSpPr>
            <a:spLocks noGrp="1"/>
          </p:cNvSpPr>
          <p:nvPr>
            <p:ph type="title" hasCustomPrompt="1"/>
          </p:nvPr>
        </p:nvSpPr>
        <p:spPr>
          <a:xfrm>
            <a:off x="425038" y="342900"/>
            <a:ext cx="11424062" cy="647176"/>
          </a:xfrm>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8" y="1371600"/>
            <a:ext cx="11424062" cy="2167124"/>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EAA30ABD-FBBD-AB5D-064D-815543AB571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86862301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B">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2F7587B-9987-686E-FBA3-C703A03595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 Placeholder 9">
            <a:extLst>
              <a:ext uri="{FF2B5EF4-FFF2-40B4-BE49-F238E27FC236}">
                <a16:creationId xmlns:a16="http://schemas.microsoft.com/office/drawing/2014/main" id="{E80812B7-8A92-F272-875E-0D757C691E8E}"/>
              </a:ext>
            </a:extLst>
          </p:cNvPr>
          <p:cNvSpPr>
            <a:spLocks noGrp="1"/>
          </p:cNvSpPr>
          <p:nvPr>
            <p:ph type="body" sz="quarter" idx="11" hasCustomPrompt="1"/>
          </p:nvPr>
        </p:nvSpPr>
        <p:spPr>
          <a:xfrm>
            <a:off x="609598" y="5261981"/>
            <a:ext cx="3797302" cy="400110"/>
          </a:xfrm>
        </p:spPr>
        <p:txBody>
          <a:bodyPr wrap="square"/>
          <a:lstStyle>
            <a:lvl1pPr marL="0" indent="0">
              <a:spcAft>
                <a:spcPts val="0"/>
              </a:spcAft>
              <a:buNone/>
              <a:defRPr sz="2000" b="1" i="0" cap="none" spc="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name (pronouns)</a:t>
            </a:r>
          </a:p>
        </p:txBody>
      </p:sp>
      <p:sp>
        <p:nvSpPr>
          <p:cNvPr id="7" name="Text Placeholder 11">
            <a:extLst>
              <a:ext uri="{FF2B5EF4-FFF2-40B4-BE49-F238E27FC236}">
                <a16:creationId xmlns:a16="http://schemas.microsoft.com/office/drawing/2014/main" id="{9404D9CE-381D-295C-A64E-88C5D0C0A61D}"/>
              </a:ext>
            </a:extLst>
          </p:cNvPr>
          <p:cNvSpPr>
            <a:spLocks noGrp="1"/>
          </p:cNvSpPr>
          <p:nvPr>
            <p:ph type="body" sz="quarter" idx="12" hasCustomPrompt="1"/>
          </p:nvPr>
        </p:nvSpPr>
        <p:spPr>
          <a:xfrm>
            <a:off x="609598" y="5674769"/>
            <a:ext cx="3797302" cy="584775"/>
          </a:xfrm>
        </p:spPr>
        <p:txBody>
          <a:bodyPr wrap="square"/>
          <a:lstStyle>
            <a:lvl1pPr marL="0" indent="0">
              <a:spcAft>
                <a:spcPts val="300"/>
              </a:spcAft>
              <a:buNone/>
              <a:defRPr sz="1600" b="0" i="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ECF72D21-07F0-8A31-A886-8180F34B788F}"/>
              </a:ext>
            </a:extLst>
          </p:cNvPr>
          <p:cNvSpPr txBox="1"/>
          <p:nvPr userDrawn="1"/>
        </p:nvSpPr>
        <p:spPr>
          <a:xfrm>
            <a:off x="504476"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20" name="Picture 19">
            <a:extLst>
              <a:ext uri="{FF2B5EF4-FFF2-40B4-BE49-F238E27FC236}">
                <a16:creationId xmlns:a16="http://schemas.microsoft.com/office/drawing/2014/main" id="{9AF3C931-F34B-7961-BC75-B4572B02FF7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27228" y="5740417"/>
            <a:ext cx="783771" cy="469881"/>
          </a:xfrm>
          <a:prstGeom prst="rect">
            <a:avLst/>
          </a:prstGeom>
        </p:spPr>
      </p:pic>
      <p:sp>
        <p:nvSpPr>
          <p:cNvPr id="24" name="Rounded Rectangle 23">
            <a:extLst>
              <a:ext uri="{FF2B5EF4-FFF2-40B4-BE49-F238E27FC236}">
                <a16:creationId xmlns:a16="http://schemas.microsoft.com/office/drawing/2014/main" id="{22F49425-7DA0-E6A1-AFFB-06CE3587D57C}"/>
              </a:ext>
            </a:extLst>
          </p:cNvPr>
          <p:cNvSpPr/>
          <p:nvPr userDrawn="1"/>
        </p:nvSpPr>
        <p:spPr>
          <a:xfrm>
            <a:off x="609598" y="304800"/>
            <a:ext cx="2993681" cy="288951"/>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0" i="0" dirty="0" err="1">
              <a:solidFill>
                <a:schemeClr val="tx1"/>
              </a:solidFill>
              <a:latin typeface="Amazon Ember Display" panose="020F0603020204020204" pitchFamily="34" charset="0"/>
            </a:endParaRPr>
          </a:p>
        </p:txBody>
      </p:sp>
      <p:sp>
        <p:nvSpPr>
          <p:cNvPr id="25" name="Text Placeholder 7">
            <a:extLst>
              <a:ext uri="{FF2B5EF4-FFF2-40B4-BE49-F238E27FC236}">
                <a16:creationId xmlns:a16="http://schemas.microsoft.com/office/drawing/2014/main" id="{C8E54E3F-3CBC-43DF-D0B7-3007697064A8}"/>
              </a:ext>
            </a:extLst>
          </p:cNvPr>
          <p:cNvSpPr>
            <a:spLocks noGrp="1"/>
          </p:cNvSpPr>
          <p:nvPr>
            <p:ph type="body" sz="quarter" idx="10" hasCustomPrompt="1"/>
          </p:nvPr>
        </p:nvSpPr>
        <p:spPr>
          <a:xfrm>
            <a:off x="672969" y="332014"/>
            <a:ext cx="6477002" cy="230832"/>
          </a:xfrm>
        </p:spPr>
        <p:txBody>
          <a:bodyPr wrap="square"/>
          <a:lstStyle>
            <a:lvl1pPr marL="0" indent="0">
              <a:spcAft>
                <a:spcPts val="0"/>
              </a:spcAft>
              <a:buNone/>
              <a:defRPr sz="1000" b="0" i="0" cap="all" spc="2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26" name="Subtitle 2">
            <a:extLst>
              <a:ext uri="{FF2B5EF4-FFF2-40B4-BE49-F238E27FC236}">
                <a16:creationId xmlns:a16="http://schemas.microsoft.com/office/drawing/2014/main" id="{7EDB5F6C-924F-E4E4-8B18-2197BA4C3F5E}"/>
              </a:ext>
            </a:extLst>
          </p:cNvPr>
          <p:cNvSpPr>
            <a:spLocks noGrp="1"/>
          </p:cNvSpPr>
          <p:nvPr>
            <p:ph type="subTitle" idx="1" hasCustomPrompt="1"/>
          </p:nvPr>
        </p:nvSpPr>
        <p:spPr>
          <a:xfrm>
            <a:off x="609598" y="1918337"/>
            <a:ext cx="6460998" cy="584775"/>
          </a:xfrm>
        </p:spPr>
        <p:txBody>
          <a:bodyPr wrap="square"/>
          <a:lstStyle>
            <a:lvl1pPr marL="0" indent="0" algn="l">
              <a:spcAft>
                <a:spcPts val="0"/>
              </a:spcAft>
              <a:buFont typeface="Arial" panose="020B0604020202020204" pitchFamily="34" charset="0"/>
              <a:buNone/>
              <a:defRPr sz="3200" b="1" i="0" cap="none" spc="0" baseline="0">
                <a:solidFill>
                  <a:schemeClr val="tx2"/>
                </a:solidFill>
                <a:latin typeface="Amazon Ember Display" panose="020F0603020204020204" pitchFamily="34" charset="0"/>
                <a:ea typeface="メイリオ"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itle 1">
            <a:extLst>
              <a:ext uri="{FF2B5EF4-FFF2-40B4-BE49-F238E27FC236}">
                <a16:creationId xmlns:a16="http://schemas.microsoft.com/office/drawing/2014/main" id="{26F28616-0D97-9CAF-203B-33E2A2B5C1D1}"/>
              </a:ext>
            </a:extLst>
          </p:cNvPr>
          <p:cNvSpPr>
            <a:spLocks noGrp="1"/>
          </p:cNvSpPr>
          <p:nvPr>
            <p:ph type="ctrTitle" hasCustomPrompt="1"/>
          </p:nvPr>
        </p:nvSpPr>
        <p:spPr>
          <a:xfrm>
            <a:off x="489278" y="928262"/>
            <a:ext cx="6460999" cy="923330"/>
          </a:xfrm>
          <a:prstGeom prst="rect">
            <a:avLst/>
          </a:prstGeom>
        </p:spPr>
        <p:txBody>
          <a:bodyPr wrap="square" anchor="t" anchorCtr="0"/>
          <a:lstStyle>
            <a:lvl1pPr algn="l">
              <a:defRPr sz="6000" b="1" i="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Enter title</a:t>
            </a:r>
          </a:p>
        </p:txBody>
      </p:sp>
    </p:spTree>
    <p:extLst>
      <p:ext uri="{BB962C8B-B14F-4D97-AF65-F5344CB8AC3E}">
        <p14:creationId xmlns:p14="http://schemas.microsoft.com/office/powerpoint/2010/main" val="2198376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2B">
    <p:spTree>
      <p:nvGrpSpPr>
        <p:cNvPr id="1" name=""/>
        <p:cNvGrpSpPr/>
        <p:nvPr/>
      </p:nvGrpSpPr>
      <p:grpSpPr>
        <a:xfrm>
          <a:off x="0" y="0"/>
          <a:ext cx="0" cy="0"/>
          <a:chOff x="0" y="0"/>
          <a:chExt cx="0" cy="0"/>
        </a:xfrm>
      </p:grpSpPr>
      <p:sp>
        <p:nvSpPr>
          <p:cNvPr id="25" name="Text Placeholder 7">
            <a:extLst>
              <a:ext uri="{FF2B5EF4-FFF2-40B4-BE49-F238E27FC236}">
                <a16:creationId xmlns:a16="http://schemas.microsoft.com/office/drawing/2014/main" id="{C8E54E3F-3CBC-43DF-D0B7-3007697064A8}"/>
              </a:ext>
            </a:extLst>
          </p:cNvPr>
          <p:cNvSpPr>
            <a:spLocks noGrp="1"/>
          </p:cNvSpPr>
          <p:nvPr>
            <p:ph type="body" sz="quarter" idx="10" hasCustomPrompt="1"/>
          </p:nvPr>
        </p:nvSpPr>
        <p:spPr>
          <a:xfrm>
            <a:off x="672969" y="332014"/>
            <a:ext cx="6477002" cy="230832"/>
          </a:xfrm>
        </p:spPr>
        <p:txBody>
          <a:bodyPr wrap="square"/>
          <a:lstStyle>
            <a:lvl1pPr marL="0" indent="0">
              <a:spcAft>
                <a:spcPts val="0"/>
              </a:spcAft>
              <a:buNone/>
              <a:defRPr sz="1000" b="0" i="0" cap="all" spc="200" baseline="0">
                <a:solidFill>
                  <a:schemeClr val="tx2"/>
                </a:solidFill>
                <a:latin typeface="Amazon Ember Mono" panose="020B05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2" name="Picture 1">
            <a:extLst>
              <a:ext uri="{FF2B5EF4-FFF2-40B4-BE49-F238E27FC236}">
                <a16:creationId xmlns:a16="http://schemas.microsoft.com/office/drawing/2014/main" id="{BE5BDDB8-98EE-F01A-753C-07B65A3249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 Placeholder 9">
            <a:extLst>
              <a:ext uri="{FF2B5EF4-FFF2-40B4-BE49-F238E27FC236}">
                <a16:creationId xmlns:a16="http://schemas.microsoft.com/office/drawing/2014/main" id="{E80812B7-8A92-F272-875E-0D757C691E8E}"/>
              </a:ext>
            </a:extLst>
          </p:cNvPr>
          <p:cNvSpPr>
            <a:spLocks noGrp="1"/>
          </p:cNvSpPr>
          <p:nvPr>
            <p:ph type="body" sz="quarter" idx="11" hasCustomPrompt="1"/>
          </p:nvPr>
        </p:nvSpPr>
        <p:spPr>
          <a:xfrm>
            <a:off x="609598" y="5261981"/>
            <a:ext cx="3797302" cy="400110"/>
          </a:xfrm>
        </p:spPr>
        <p:txBody>
          <a:bodyPr wrap="square"/>
          <a:lstStyle>
            <a:lvl1pPr marL="0" indent="0">
              <a:spcAft>
                <a:spcPts val="0"/>
              </a:spcAft>
              <a:buNone/>
              <a:defRPr sz="2000" b="1" i="0" cap="none" spc="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name (pronouns)</a:t>
            </a:r>
          </a:p>
        </p:txBody>
      </p:sp>
      <p:sp>
        <p:nvSpPr>
          <p:cNvPr id="7" name="Text Placeholder 11">
            <a:extLst>
              <a:ext uri="{FF2B5EF4-FFF2-40B4-BE49-F238E27FC236}">
                <a16:creationId xmlns:a16="http://schemas.microsoft.com/office/drawing/2014/main" id="{9404D9CE-381D-295C-A64E-88C5D0C0A61D}"/>
              </a:ext>
            </a:extLst>
          </p:cNvPr>
          <p:cNvSpPr>
            <a:spLocks noGrp="1"/>
          </p:cNvSpPr>
          <p:nvPr>
            <p:ph type="body" sz="quarter" idx="12" hasCustomPrompt="1"/>
          </p:nvPr>
        </p:nvSpPr>
        <p:spPr>
          <a:xfrm>
            <a:off x="609598" y="5674769"/>
            <a:ext cx="3797302" cy="584775"/>
          </a:xfrm>
        </p:spPr>
        <p:txBody>
          <a:bodyPr wrap="square"/>
          <a:lstStyle>
            <a:lvl1pPr marL="0" indent="0">
              <a:spcAft>
                <a:spcPts val="300"/>
              </a:spcAft>
              <a:buNone/>
              <a:defRPr sz="1600" b="0" i="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ECF72D21-07F0-8A31-A886-8180F34B788F}"/>
              </a:ext>
            </a:extLst>
          </p:cNvPr>
          <p:cNvSpPr txBox="1"/>
          <p:nvPr userDrawn="1"/>
        </p:nvSpPr>
        <p:spPr>
          <a:xfrm>
            <a:off x="504476"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20" name="Picture 19">
            <a:extLst>
              <a:ext uri="{FF2B5EF4-FFF2-40B4-BE49-F238E27FC236}">
                <a16:creationId xmlns:a16="http://schemas.microsoft.com/office/drawing/2014/main" id="{9AF3C931-F34B-7961-BC75-B4572B02FF7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27228" y="5740417"/>
            <a:ext cx="783771" cy="469881"/>
          </a:xfrm>
          <a:prstGeom prst="rect">
            <a:avLst/>
          </a:prstGeom>
        </p:spPr>
      </p:pic>
      <p:sp>
        <p:nvSpPr>
          <p:cNvPr id="24" name="Rounded Rectangle 23">
            <a:extLst>
              <a:ext uri="{FF2B5EF4-FFF2-40B4-BE49-F238E27FC236}">
                <a16:creationId xmlns:a16="http://schemas.microsoft.com/office/drawing/2014/main" id="{22F49425-7DA0-E6A1-AFFB-06CE3587D57C}"/>
              </a:ext>
            </a:extLst>
          </p:cNvPr>
          <p:cNvSpPr/>
          <p:nvPr userDrawn="1"/>
        </p:nvSpPr>
        <p:spPr>
          <a:xfrm>
            <a:off x="609598" y="304800"/>
            <a:ext cx="2993681" cy="288951"/>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0" i="0" dirty="0" err="1">
              <a:solidFill>
                <a:schemeClr val="tx1"/>
              </a:solidFill>
              <a:latin typeface="Amazon Ember Display" panose="020F0603020204020204" pitchFamily="34" charset="0"/>
            </a:endParaRPr>
          </a:p>
        </p:txBody>
      </p:sp>
      <p:sp>
        <p:nvSpPr>
          <p:cNvPr id="26" name="Subtitle 2">
            <a:extLst>
              <a:ext uri="{FF2B5EF4-FFF2-40B4-BE49-F238E27FC236}">
                <a16:creationId xmlns:a16="http://schemas.microsoft.com/office/drawing/2014/main" id="{7EDB5F6C-924F-E4E4-8B18-2197BA4C3F5E}"/>
              </a:ext>
            </a:extLst>
          </p:cNvPr>
          <p:cNvSpPr>
            <a:spLocks noGrp="1"/>
          </p:cNvSpPr>
          <p:nvPr>
            <p:ph type="subTitle" idx="1" hasCustomPrompt="1"/>
          </p:nvPr>
        </p:nvSpPr>
        <p:spPr>
          <a:xfrm>
            <a:off x="609598" y="1918337"/>
            <a:ext cx="6460998" cy="584775"/>
          </a:xfrm>
        </p:spPr>
        <p:txBody>
          <a:bodyPr wrap="square"/>
          <a:lstStyle>
            <a:lvl1pPr marL="0" indent="0" algn="l">
              <a:spcAft>
                <a:spcPts val="0"/>
              </a:spcAft>
              <a:buFont typeface="Arial" panose="020B0604020202020204" pitchFamily="34" charset="0"/>
              <a:buNone/>
              <a:defRPr sz="3200" b="1" i="0" cap="none" spc="0" baseline="0">
                <a:solidFill>
                  <a:schemeClr val="tx2"/>
                </a:solidFill>
                <a:latin typeface="Amazon Ember Display" panose="020F0603020204020204" pitchFamily="34" charset="0"/>
                <a:ea typeface="メイリオ"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3" name="Text Placeholder 7">
            <a:extLst>
              <a:ext uri="{FF2B5EF4-FFF2-40B4-BE49-F238E27FC236}">
                <a16:creationId xmlns:a16="http://schemas.microsoft.com/office/drawing/2014/main" id="{111574D8-2193-6E96-F970-CA48F920463D}"/>
              </a:ext>
            </a:extLst>
          </p:cNvPr>
          <p:cNvSpPr>
            <a:spLocks noGrp="1"/>
          </p:cNvSpPr>
          <p:nvPr>
            <p:ph type="body" sz="quarter" idx="13" hasCustomPrompt="1"/>
          </p:nvPr>
        </p:nvSpPr>
        <p:spPr>
          <a:xfrm>
            <a:off x="672969" y="332014"/>
            <a:ext cx="6477002" cy="230832"/>
          </a:xfrm>
        </p:spPr>
        <p:txBody>
          <a:bodyPr wrap="square"/>
          <a:lstStyle>
            <a:lvl1pPr marL="0" indent="0">
              <a:spcAft>
                <a:spcPts val="0"/>
              </a:spcAft>
              <a:buNone/>
              <a:defRPr sz="1000" b="0" i="0" cap="all" spc="2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4" name="Title 1">
            <a:extLst>
              <a:ext uri="{FF2B5EF4-FFF2-40B4-BE49-F238E27FC236}">
                <a16:creationId xmlns:a16="http://schemas.microsoft.com/office/drawing/2014/main" id="{CF67C28C-2194-7DE3-C4ED-8EF747692F60}"/>
              </a:ext>
            </a:extLst>
          </p:cNvPr>
          <p:cNvSpPr>
            <a:spLocks noGrp="1"/>
          </p:cNvSpPr>
          <p:nvPr>
            <p:ph type="ctrTitle" hasCustomPrompt="1"/>
          </p:nvPr>
        </p:nvSpPr>
        <p:spPr>
          <a:xfrm>
            <a:off x="489278" y="928262"/>
            <a:ext cx="6460999" cy="923330"/>
          </a:xfrm>
          <a:prstGeom prst="rect">
            <a:avLst/>
          </a:prstGeom>
        </p:spPr>
        <p:txBody>
          <a:bodyPr wrap="square" anchor="t" anchorCtr="0"/>
          <a:lstStyle>
            <a:lvl1pPr algn="l">
              <a:defRPr sz="6000" b="1" i="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Enter title</a:t>
            </a:r>
          </a:p>
        </p:txBody>
      </p:sp>
    </p:spTree>
    <p:extLst>
      <p:ext uri="{BB962C8B-B14F-4D97-AF65-F5344CB8AC3E}">
        <p14:creationId xmlns:p14="http://schemas.microsoft.com/office/powerpoint/2010/main" val="929522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lid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67F1B3F-5EAF-BF4D-EAC3-027F3AE85E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lvl1pPr>
              <a:defRPr b="0" i="0">
                <a:latin typeface="Amazon Ember Display" panose="020F0603020204020204" pitchFamily="34" charset="0"/>
              </a:defRPr>
            </a:lvl1pPr>
          </a:lstStyle>
          <a:p>
            <a:fld id="{E1613F95-1A80-214D-A7E5-AD11944D62D4}" type="datetime1">
              <a:rPr lang="ja-JP" altLang="en-US" smtClean="0"/>
              <a:t>2025/10/10</a:t>
            </a:fld>
            <a:endParaRPr lang="en-US" dirty="0"/>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6" name="Text Placeholder 6">
            <a:extLst>
              <a:ext uri="{FF2B5EF4-FFF2-40B4-BE49-F238E27FC236}">
                <a16:creationId xmlns:a16="http://schemas.microsoft.com/office/drawing/2014/main" id="{484DFBC0-B325-572C-5CE1-6C080F6CDC6D}"/>
              </a:ext>
            </a:extLst>
          </p:cNvPr>
          <p:cNvSpPr>
            <a:spLocks noGrp="1"/>
          </p:cNvSpPr>
          <p:nvPr>
            <p:ph type="body" sz="quarter" idx="10" hasCustomPrompt="1"/>
          </p:nvPr>
        </p:nvSpPr>
        <p:spPr>
          <a:xfrm>
            <a:off x="609600" y="1376363"/>
            <a:ext cx="11247438" cy="3293209"/>
          </a:xfrm>
        </p:spPr>
        <p:txBody>
          <a:bodyPr/>
          <a:lstStyle>
            <a:lvl1pPr marL="0" indent="0">
              <a:spcAft>
                <a:spcPts val="3000"/>
              </a:spcAft>
              <a:buNone/>
              <a:defRPr sz="2400" b="0" i="0">
                <a:latin typeface="Amazon Ember Display" panose="020F0603020204020204" pitchFamily="34" charset="0"/>
              </a:defRPr>
            </a:lvl1pPr>
            <a:lvl2pPr marL="0" indent="0">
              <a:spcAft>
                <a:spcPts val="3000"/>
              </a:spcAft>
              <a:buNone/>
              <a:defRPr sz="2400" b="0" i="0">
                <a:latin typeface="Amazon Ember Display" panose="020F0603020204020204" pitchFamily="34" charset="0"/>
              </a:defRPr>
            </a:lvl2pPr>
            <a:lvl3pPr marL="0" indent="0">
              <a:spcAft>
                <a:spcPts val="3000"/>
              </a:spcAft>
              <a:buNone/>
              <a:defRPr sz="2400" b="0" i="0">
                <a:latin typeface="Amazon Ember Display" panose="020F0603020204020204" pitchFamily="34" charset="0"/>
              </a:defRPr>
            </a:lvl3pPr>
            <a:lvl4pPr marL="0" indent="0">
              <a:spcAft>
                <a:spcPts val="3000"/>
              </a:spcAft>
              <a:buNone/>
              <a:defRPr sz="2400" b="0" i="0">
                <a:latin typeface="Amazon Ember Display" panose="020F0603020204020204" pitchFamily="34" charset="0"/>
              </a:defRPr>
            </a:lvl4pPr>
            <a:lvl5pPr marL="0" indent="0">
              <a:spcAft>
                <a:spcPts val="3000"/>
              </a:spcAft>
              <a:buNone/>
              <a:defRPr sz="2400" b="0" i="0">
                <a:latin typeface="Amazon Ember Display" panose="020F0603020204020204" pitchFamily="34" charset="0"/>
              </a:defRPr>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タイトル 10">
            <a:extLst>
              <a:ext uri="{FF2B5EF4-FFF2-40B4-BE49-F238E27FC236}">
                <a16:creationId xmlns:a16="http://schemas.microsoft.com/office/drawing/2014/main" id="{84196489-CD8A-281B-1EDE-9DD63DE47243}"/>
              </a:ext>
            </a:extLst>
          </p:cNvPr>
          <p:cNvSpPr>
            <a:spLocks noGrp="1"/>
          </p:cNvSpPr>
          <p:nvPr>
            <p:ph type="title"/>
          </p:nvPr>
        </p:nvSpPr>
        <p:spPr/>
        <p:txBody>
          <a:bodyPr/>
          <a:lstStyle/>
          <a:p>
            <a:r>
              <a:rPr kumimoji="1" lang="ja-JP" altLang="en-US"/>
              <a:t>マスター タイトルの書式設定</a:t>
            </a:r>
          </a:p>
        </p:txBody>
      </p:sp>
      <p:sp>
        <p:nvSpPr>
          <p:cNvPr id="2" name="TextBox 12">
            <a:extLst>
              <a:ext uri="{FF2B5EF4-FFF2-40B4-BE49-F238E27FC236}">
                <a16:creationId xmlns:a16="http://schemas.microsoft.com/office/drawing/2014/main" id="{155B7953-3D13-4E76-B6AA-EADFEA76BE2A}"/>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7" name="Picture 7">
            <a:extLst>
              <a:ext uri="{FF2B5EF4-FFF2-40B4-BE49-F238E27FC236}">
                <a16:creationId xmlns:a16="http://schemas.microsoft.com/office/drawing/2014/main" id="{4D8B37D1-DB44-94AC-D20A-7504C091B06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7061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Slid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D9356ED-54C0-AD03-2028-FEFC88C137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376363"/>
            <a:ext cx="11247438" cy="3293209"/>
          </a:xfrm>
        </p:spPr>
        <p:txBody>
          <a:bodyPr/>
          <a:lstStyle>
            <a:lvl1pPr marL="0" indent="0">
              <a:spcAft>
                <a:spcPts val="3000"/>
              </a:spcAft>
              <a:buNone/>
              <a:defRPr sz="2400" b="0" i="0">
                <a:latin typeface="Amazon Ember Display" panose="020F0603020204020204" pitchFamily="34" charset="0"/>
              </a:defRPr>
            </a:lvl1pPr>
            <a:lvl2pPr marL="0" indent="0">
              <a:spcAft>
                <a:spcPts val="3000"/>
              </a:spcAft>
              <a:buNone/>
              <a:defRPr sz="2400" b="0" i="0">
                <a:latin typeface="Amazon Ember Display" panose="020F0603020204020204" pitchFamily="34" charset="0"/>
              </a:defRPr>
            </a:lvl2pPr>
            <a:lvl3pPr marL="0" indent="0">
              <a:spcAft>
                <a:spcPts val="3000"/>
              </a:spcAft>
              <a:buNone/>
              <a:defRPr sz="2400" b="0" i="0">
                <a:latin typeface="Amazon Ember Display" panose="020F0603020204020204" pitchFamily="34" charset="0"/>
              </a:defRPr>
            </a:lvl3pPr>
            <a:lvl4pPr marL="0" indent="0">
              <a:spcAft>
                <a:spcPts val="3000"/>
              </a:spcAft>
              <a:buNone/>
              <a:defRPr sz="2400" b="0" i="0">
                <a:latin typeface="Amazon Ember Display" panose="020F0603020204020204" pitchFamily="34" charset="0"/>
              </a:defRPr>
            </a:lvl4pPr>
            <a:lvl5pPr marL="0" indent="0">
              <a:spcAft>
                <a:spcPts val="3000"/>
              </a:spcAft>
              <a:buNone/>
              <a:defRPr sz="2400" b="0" i="0">
                <a:latin typeface="Amazon Ember Display" panose="020F0603020204020204" pitchFamily="34" charset="0"/>
              </a:defRPr>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lvl1pPr>
              <a:defRPr b="0" i="0">
                <a:latin typeface="Amazon Ember Display" panose="020F0603020204020204" pitchFamily="34" charset="0"/>
              </a:defRPr>
            </a:lvl1pPr>
          </a:lstStyle>
          <a:p>
            <a:fld id="{0DF1397A-188B-E44C-8056-19F1377F0177}" type="datetime1">
              <a:rPr lang="ja-JP" altLang="en-US" smtClean="0"/>
              <a:t>2025/10/10</a:t>
            </a:fld>
            <a:endParaRPr lang="en-US" dirty="0"/>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タイトル 7">
            <a:extLst>
              <a:ext uri="{FF2B5EF4-FFF2-40B4-BE49-F238E27FC236}">
                <a16:creationId xmlns:a16="http://schemas.microsoft.com/office/drawing/2014/main" id="{C0EBA330-A9BA-D5D8-37AC-B5CABD7B7FFE}"/>
              </a:ext>
            </a:extLst>
          </p:cNvPr>
          <p:cNvSpPr>
            <a:spLocks noGrp="1"/>
          </p:cNvSpPr>
          <p:nvPr>
            <p:ph type="title"/>
          </p:nvPr>
        </p:nvSpPr>
        <p:spPr/>
        <p:txBody>
          <a:bodyPr/>
          <a:lstStyle/>
          <a:p>
            <a:r>
              <a:rPr kumimoji="1" lang="ja-JP" altLang="en-US"/>
              <a:t>マスター タイトルの書式設定</a:t>
            </a:r>
          </a:p>
        </p:txBody>
      </p:sp>
      <p:sp>
        <p:nvSpPr>
          <p:cNvPr id="2" name="TextBox 12">
            <a:extLst>
              <a:ext uri="{FF2B5EF4-FFF2-40B4-BE49-F238E27FC236}">
                <a16:creationId xmlns:a16="http://schemas.microsoft.com/office/drawing/2014/main" id="{7CEE6E54-3D0F-78E5-9860-69B73337B8BF}"/>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6" name="Picture 7">
            <a:extLst>
              <a:ext uri="{FF2B5EF4-FFF2-40B4-BE49-F238E27FC236}">
                <a16:creationId xmlns:a16="http://schemas.microsoft.com/office/drawing/2014/main" id="{FB5520A7-B5F3-E043-402C-C6C6417C33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107079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Slid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B267722-074B-A21B-E711-8760B52945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lvl1pPr>
              <a:defRPr b="0" i="0">
                <a:latin typeface="Amazon Ember Display" panose="020F0603020204020204" pitchFamily="34" charset="0"/>
              </a:defRPr>
            </a:lvl1pPr>
          </a:lstStyle>
          <a:p>
            <a:fld id="{FA2C8ABB-0507-9F46-BC97-23700EAD8347}" type="datetime1">
              <a:rPr lang="ja-JP" altLang="en-US" smtClean="0"/>
              <a:t>2025/10/10</a:t>
            </a:fld>
            <a:endParaRPr lang="en-US" dirty="0"/>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6" name="Text Placeholder 6">
            <a:extLst>
              <a:ext uri="{FF2B5EF4-FFF2-40B4-BE49-F238E27FC236}">
                <a16:creationId xmlns:a16="http://schemas.microsoft.com/office/drawing/2014/main" id="{9FC45F5C-9AFC-F8A2-A854-1526E2038314}"/>
              </a:ext>
            </a:extLst>
          </p:cNvPr>
          <p:cNvSpPr>
            <a:spLocks noGrp="1"/>
          </p:cNvSpPr>
          <p:nvPr>
            <p:ph type="body" sz="quarter" idx="10" hasCustomPrompt="1"/>
          </p:nvPr>
        </p:nvSpPr>
        <p:spPr>
          <a:xfrm>
            <a:off x="609600" y="1376363"/>
            <a:ext cx="11247438" cy="3293209"/>
          </a:xfrm>
        </p:spPr>
        <p:txBody>
          <a:bodyPr/>
          <a:lstStyle>
            <a:lvl1pPr marL="0" indent="0">
              <a:spcAft>
                <a:spcPts val="3000"/>
              </a:spcAft>
              <a:buNone/>
              <a:defRPr sz="2400" b="0" i="0">
                <a:latin typeface="Amazon Ember Display" panose="020F0603020204020204" pitchFamily="34" charset="0"/>
              </a:defRPr>
            </a:lvl1pPr>
            <a:lvl2pPr marL="0" indent="0">
              <a:spcAft>
                <a:spcPts val="3000"/>
              </a:spcAft>
              <a:buNone/>
              <a:defRPr sz="2400" b="0" i="0">
                <a:latin typeface="Amazon Ember Display" panose="020F0603020204020204" pitchFamily="34" charset="0"/>
              </a:defRPr>
            </a:lvl2pPr>
            <a:lvl3pPr marL="0" indent="0">
              <a:spcAft>
                <a:spcPts val="3000"/>
              </a:spcAft>
              <a:buNone/>
              <a:defRPr sz="2400" b="0" i="0">
                <a:latin typeface="Amazon Ember Display" panose="020F0603020204020204" pitchFamily="34" charset="0"/>
              </a:defRPr>
            </a:lvl3pPr>
            <a:lvl4pPr marL="0" indent="0">
              <a:spcAft>
                <a:spcPts val="3000"/>
              </a:spcAft>
              <a:buNone/>
              <a:defRPr sz="2400" b="0" i="0">
                <a:latin typeface="Amazon Ember Display" panose="020F0603020204020204" pitchFamily="34" charset="0"/>
              </a:defRPr>
            </a:lvl4pPr>
            <a:lvl5pPr marL="0" indent="0">
              <a:spcAft>
                <a:spcPts val="3000"/>
              </a:spcAft>
              <a:buNone/>
              <a:defRPr sz="2400" b="0" i="0">
                <a:latin typeface="Amazon Ember Display" panose="020F0603020204020204" pitchFamily="34" charset="0"/>
              </a:defRPr>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タイトル 6">
            <a:extLst>
              <a:ext uri="{FF2B5EF4-FFF2-40B4-BE49-F238E27FC236}">
                <a16:creationId xmlns:a16="http://schemas.microsoft.com/office/drawing/2014/main" id="{4A46B114-7DC1-3BD6-D7DD-5F5581F9C749}"/>
              </a:ext>
            </a:extLst>
          </p:cNvPr>
          <p:cNvSpPr>
            <a:spLocks noGrp="1"/>
          </p:cNvSpPr>
          <p:nvPr>
            <p:ph type="title"/>
          </p:nvPr>
        </p:nvSpPr>
        <p:spPr/>
        <p:txBody>
          <a:bodyPr/>
          <a:lstStyle/>
          <a:p>
            <a:r>
              <a:rPr kumimoji="1" lang="ja-JP" altLang="en-US"/>
              <a:t>マスター タイトルの書式設定</a:t>
            </a:r>
          </a:p>
        </p:txBody>
      </p:sp>
      <p:sp>
        <p:nvSpPr>
          <p:cNvPr id="2" name="TextBox 12">
            <a:extLst>
              <a:ext uri="{FF2B5EF4-FFF2-40B4-BE49-F238E27FC236}">
                <a16:creationId xmlns:a16="http://schemas.microsoft.com/office/drawing/2014/main" id="{94A1FC8D-EBC8-93AF-7653-CF2935912F77}"/>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8" name="Picture 7">
            <a:extLst>
              <a:ext uri="{FF2B5EF4-FFF2-40B4-BE49-F238E27FC236}">
                <a16:creationId xmlns:a16="http://schemas.microsoft.com/office/drawing/2014/main" id="{9DE306E4-A541-9621-99D8-DF0F72019EC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1893051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407987" y="1376363"/>
            <a:ext cx="11449049" cy="2000548"/>
          </a:xfrm>
          <a:prstGeom prst="rect">
            <a:avLst/>
          </a:prstGeom>
        </p:spPr>
        <p:txBody>
          <a:bodyPr vert="horz" wrap="square" lIns="0" tIns="45720" rIns="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Display" panose="020F0603020204020204" pitchFamily="34" charset="0"/>
              </a:defRPr>
            </a:lvl1pPr>
          </a:lstStyle>
          <a:p>
            <a:fld id="{5E990763-DD24-2844-97C4-5F39F580D678}" type="datetime1">
              <a:rPr lang="ja-JP" altLang="en-US" smtClean="0"/>
              <a:t>2025/10/10</a:t>
            </a:fld>
            <a:endParaRPr lang="en-US" dirty="0"/>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b="0" i="0">
                <a:solidFill>
                  <a:schemeClr val="tx1">
                    <a:tint val="75000"/>
                  </a:schemeClr>
                </a:solidFill>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9113838" y="6210300"/>
            <a:ext cx="2743200" cy="365125"/>
          </a:xfrm>
          <a:prstGeom prst="rect">
            <a:avLst/>
          </a:prstGeom>
        </p:spPr>
        <p:txBody>
          <a:bodyPr vert="horz" lIns="91440" tIns="45720" rIns="91440" bIns="45720" rtlCol="0" anchor="ctr"/>
          <a:lstStyle>
            <a:lvl1pPr algn="r">
              <a:defRPr sz="900"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sp>
        <p:nvSpPr>
          <p:cNvPr id="20" name="Title Placeholder 19">
            <a:extLst>
              <a:ext uri="{FF2B5EF4-FFF2-40B4-BE49-F238E27FC236}">
                <a16:creationId xmlns:a16="http://schemas.microsoft.com/office/drawing/2014/main" id="{4797D856-648E-41D7-7250-C248B908D216}"/>
              </a:ext>
            </a:extLst>
          </p:cNvPr>
          <p:cNvSpPr>
            <a:spLocks noGrp="1"/>
          </p:cNvSpPr>
          <p:nvPr>
            <p:ph type="title"/>
          </p:nvPr>
        </p:nvSpPr>
        <p:spPr>
          <a:xfrm>
            <a:off x="407988" y="296409"/>
            <a:ext cx="11449050" cy="617991"/>
          </a:xfrm>
          <a:prstGeom prst="rect">
            <a:avLst/>
          </a:prstGeom>
        </p:spPr>
        <p:txBody>
          <a:bodyPr vert="horz" lIns="91440" tIns="45720" rIns="91440" bIns="45720" rtlCol="0" anchor="t">
            <a:noAutofit/>
          </a:bodyPr>
          <a:lstStyle/>
          <a:p>
            <a:r>
              <a:rPr lang="en-US" dirty="0"/>
              <a:t>Click to edit Master title style</a:t>
            </a:r>
          </a:p>
        </p:txBody>
      </p:sp>
      <p:sp>
        <p:nvSpPr>
          <p:cNvPr id="13" name="TextBox 12">
            <a:extLst>
              <a:ext uri="{FF2B5EF4-FFF2-40B4-BE49-F238E27FC236}">
                <a16:creationId xmlns:a16="http://schemas.microsoft.com/office/drawing/2014/main" id="{123D8171-6606-4DC3-AA28-D2EE5F0EC812}"/>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8" name="Picture 7">
            <a:extLst>
              <a:ext uri="{FF2B5EF4-FFF2-40B4-BE49-F238E27FC236}">
                <a16:creationId xmlns:a16="http://schemas.microsoft.com/office/drawing/2014/main" id="{467F50F9-4909-422B-A8DD-8362E9484737}"/>
              </a:ext>
            </a:extLst>
          </p:cNvPr>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471148940"/>
      </p:ext>
    </p:extLst>
  </p:cSld>
  <p:clrMap bg1="lt1" tx1="dk1" bg2="lt2" tx2="dk2" accent1="accent1" accent2="accent2" accent3="accent3" accent4="accent4" accent5="accent5" accent6="accent6" hlink="hlink" folHlink="folHlink"/>
  <p:sldLayoutIdLst>
    <p:sldLayoutId id="2147483649" r:id="rId1"/>
    <p:sldLayoutId id="2147483710" r:id="rId2"/>
    <p:sldLayoutId id="2147483711" r:id="rId3"/>
    <p:sldLayoutId id="2147483713" r:id="rId4"/>
    <p:sldLayoutId id="2147483712" r:id="rId5"/>
    <p:sldLayoutId id="2147483731" r:id="rId6"/>
    <p:sldLayoutId id="2147483661" r:id="rId7"/>
    <p:sldLayoutId id="2147483723" r:id="rId8"/>
    <p:sldLayoutId id="2147483722" r:id="rId9"/>
    <p:sldLayoutId id="2147483654" r:id="rId10"/>
    <p:sldLayoutId id="2147483725" r:id="rId11"/>
    <p:sldLayoutId id="2147483662" r:id="rId12"/>
    <p:sldLayoutId id="2147483724" r:id="rId13"/>
    <p:sldLayoutId id="2147483663" r:id="rId14"/>
    <p:sldLayoutId id="2147483655" r:id="rId15"/>
    <p:sldLayoutId id="2147483650" r:id="rId16"/>
    <p:sldLayoutId id="2147483664" r:id="rId17"/>
    <p:sldLayoutId id="2147483666" r:id="rId18"/>
    <p:sldLayoutId id="2147483667" r:id="rId19"/>
    <p:sldLayoutId id="2147483665" r:id="rId20"/>
    <p:sldLayoutId id="2147483730" r:id="rId21"/>
    <p:sldLayoutId id="2147483653" r:id="rId22"/>
    <p:sldLayoutId id="2147483689" r:id="rId23"/>
    <p:sldLayoutId id="2147483691" r:id="rId24"/>
    <p:sldLayoutId id="2147483690" r:id="rId25"/>
    <p:sldLayoutId id="2147483657" r:id="rId26"/>
    <p:sldLayoutId id="2147483692" r:id="rId27"/>
    <p:sldLayoutId id="2147483693" r:id="rId28"/>
    <p:sldLayoutId id="2147483652" r:id="rId29"/>
    <p:sldLayoutId id="2147483669" r:id="rId30"/>
    <p:sldLayoutId id="2147483670" r:id="rId31"/>
    <p:sldLayoutId id="2147483717" r:id="rId32"/>
    <p:sldLayoutId id="2147483651" r:id="rId33"/>
    <p:sldLayoutId id="2147483716" r:id="rId34"/>
    <p:sldLayoutId id="2147483671" r:id="rId35"/>
    <p:sldLayoutId id="2147483672" r:id="rId36"/>
    <p:sldLayoutId id="2147483695" r:id="rId37"/>
    <p:sldLayoutId id="2147483674" r:id="rId38"/>
    <p:sldLayoutId id="2147483675" r:id="rId39"/>
    <p:sldLayoutId id="2147483656" r:id="rId40"/>
    <p:sldLayoutId id="2147483676" r:id="rId41"/>
    <p:sldLayoutId id="2147483678" r:id="rId42"/>
    <p:sldLayoutId id="2147483785" r:id="rId4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000" b="1" i="0" kern="120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p:titleStyle>
    <p:bodyStyle>
      <a:lvl1pPr marL="349200" indent="-349200" algn="l" defTabSz="914400" rtl="0" eaLnBrk="1" latinLnBrk="0" hangingPunct="1">
        <a:lnSpc>
          <a:spcPct val="100000"/>
        </a:lnSpc>
        <a:spcBef>
          <a:spcPts val="0"/>
        </a:spcBef>
        <a:spcAft>
          <a:spcPts val="600"/>
        </a:spcAft>
        <a:buSzPct val="90000"/>
        <a:buFont typeface="Arial" panose="020B0604020202020204" pitchFamily="34" charset="0"/>
        <a:buChar char="•"/>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628650" indent="-349200" algn="l" defTabSz="914400" rtl="0" eaLnBrk="1" latinLnBrk="0" hangingPunct="1">
        <a:lnSpc>
          <a:spcPct val="100000"/>
        </a:lnSpc>
        <a:spcBef>
          <a:spcPts val="0"/>
        </a:spcBef>
        <a:spcAft>
          <a:spcPts val="600"/>
        </a:spcAft>
        <a:buSzPct val="90000"/>
        <a:buFont typeface="システムフォント（レギュラー）"/>
        <a:buChar char="-"/>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971550" indent="-349200" algn="l" defTabSz="914400" rtl="0" eaLnBrk="1" latinLnBrk="0" hangingPunct="1">
        <a:lnSpc>
          <a:spcPct val="100000"/>
        </a:lnSpc>
        <a:spcBef>
          <a:spcPts val="0"/>
        </a:spcBef>
        <a:spcAft>
          <a:spcPts val="600"/>
        </a:spcAft>
        <a:buFont typeface="システムフォント（レギュラー）"/>
        <a:buChar char="&gt;"/>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1144588" indent="-349200" algn="l" defTabSz="914400" rtl="0" eaLnBrk="1" latinLnBrk="0" hangingPunct="1">
        <a:lnSpc>
          <a:spcPct val="100000"/>
        </a:lnSpc>
        <a:spcBef>
          <a:spcPts val="0"/>
        </a:spcBef>
        <a:spcAft>
          <a:spcPts val="600"/>
        </a:spcAft>
        <a:buFont typeface="Arial" panose="020B0604020202020204" pitchFamily="34" charset="0"/>
        <a:buChar char="•"/>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1316038" indent="-349200" algn="l" defTabSz="914400" rtl="0" eaLnBrk="1" latinLnBrk="0" hangingPunct="1">
        <a:lnSpc>
          <a:spcPct val="100000"/>
        </a:lnSpc>
        <a:spcBef>
          <a:spcPts val="0"/>
        </a:spcBef>
        <a:spcAft>
          <a:spcPts val="600"/>
        </a:spcAft>
        <a:buFont typeface="Arial" panose="020B0604020202020204" pitchFamily="34" charset="0"/>
        <a:buChar char="•"/>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7" userDrawn="1">
          <p15:clr>
            <a:srgbClr val="F26B43"/>
          </p15:clr>
        </p15:guide>
        <p15:guide id="2" pos="7469" userDrawn="1">
          <p15:clr>
            <a:srgbClr val="F26B43"/>
          </p15:clr>
        </p15:guide>
        <p15:guide id="3" orient="horz" pos="187" userDrawn="1">
          <p15:clr>
            <a:srgbClr val="F26B43"/>
          </p15:clr>
        </p15:guide>
        <p15:guide id="4" orient="horz" pos="3906" userDrawn="1">
          <p15:clr>
            <a:srgbClr val="F26B43"/>
          </p15:clr>
        </p15:guide>
        <p15:guide id="5" orient="horz" pos="867" userDrawn="1">
          <p15:clr>
            <a:srgbClr val="F26B43"/>
          </p15:clr>
        </p15:guide>
        <p15:guide id="6" orient="horz" pos="57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43.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16.xml"/><Relationship Id="rId5" Type="http://schemas.openxmlformats.org/officeDocument/2006/relationships/image" Target="../media/image32.sv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16.xml"/><Relationship Id="rId5" Type="http://schemas.openxmlformats.org/officeDocument/2006/relationships/image" Target="../media/image32.sv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23.sv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29.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image" Target="../media/image29.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1.xml"/><Relationship Id="rId4" Type="http://schemas.openxmlformats.org/officeDocument/2006/relationships/image" Target="../media/image36.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23.sv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23.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22.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23.svg"/><Relationship Id="rId9"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23.sv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23.svg"/></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blog.crisp.se/2016/01/25/henrikkniberg/making-sense-of-mvp" TargetMode="Externa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16.xml"/><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openxmlformats.org/officeDocument/2006/relationships/image" Target="../media/image23.svg"/></Relationships>
</file>

<file path=ppt/slides/_rels/slide5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1.xml"/><Relationship Id="rId4" Type="http://schemas.openxmlformats.org/officeDocument/2006/relationships/image" Target="../media/image36.svg"/></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6.xml"/><Relationship Id="rId4" Type="http://schemas.openxmlformats.org/officeDocument/2006/relationships/image" Target="../media/image23.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16.xml"/><Relationship Id="rId4" Type="http://schemas.openxmlformats.org/officeDocument/2006/relationships/image" Target="../media/image54.png"/></Relationships>
</file>

<file path=ppt/slides/_rels/slide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6.xml"/><Relationship Id="rId4" Type="http://schemas.openxmlformats.org/officeDocument/2006/relationships/image" Target="../media/image23.svg"/></Relationships>
</file>

<file path=ppt/slides/_rels/slide6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16.xml"/><Relationship Id="rId4" Type="http://schemas.openxmlformats.org/officeDocument/2006/relationships/image" Target="../media/image5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21.xml"/><Relationship Id="rId5" Type="http://schemas.openxmlformats.org/officeDocument/2006/relationships/image" Target="../media/image59.png"/><Relationship Id="rId4" Type="http://schemas.openxmlformats.org/officeDocument/2006/relationships/image" Target="../media/image58.svg"/></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23.svg"/></Relationships>
</file>

<file path=ppt/slides/_rels/slide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ws-samples/aws-ml-enablement-workshop/tree/main/yourwork" TargetMode="External"/><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3E3D8-C272-20FE-AE4A-491B02B81FB7}"/>
            </a:ext>
          </a:extLst>
        </p:cNvPr>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3437341A-05BE-436B-841D-D46B5245C822}"/>
              </a:ext>
            </a:extLst>
          </p:cNvPr>
          <p:cNvSpPr>
            <a:spLocks noGrp="1"/>
          </p:cNvSpPr>
          <p:nvPr>
            <p:ph type="body" sz="quarter" idx="12"/>
          </p:nvPr>
        </p:nvSpPr>
        <p:spPr/>
        <p:txBody>
          <a:bodyPr/>
          <a:lstStyle/>
          <a:p>
            <a:endParaRPr lang="ja-JP" altLang="en-US" dirty="0"/>
          </a:p>
        </p:txBody>
      </p:sp>
      <p:sp>
        <p:nvSpPr>
          <p:cNvPr id="14" name="タイトル 13">
            <a:extLst>
              <a:ext uri="{FF2B5EF4-FFF2-40B4-BE49-F238E27FC236}">
                <a16:creationId xmlns:a16="http://schemas.microsoft.com/office/drawing/2014/main" id="{5DF9D38B-EE29-4DBC-67DF-82754580FB02}"/>
              </a:ext>
            </a:extLst>
          </p:cNvPr>
          <p:cNvSpPr>
            <a:spLocks noGrp="1"/>
          </p:cNvSpPr>
          <p:nvPr>
            <p:ph type="ctrTitle"/>
          </p:nvPr>
        </p:nvSpPr>
        <p:spPr>
          <a:xfrm>
            <a:off x="489278" y="3078760"/>
            <a:ext cx="9351008" cy="1829142"/>
          </a:xfrm>
        </p:spPr>
        <p:txBody>
          <a:bodyPr/>
          <a:lstStyle/>
          <a:p>
            <a:r>
              <a:rPr lang="en-US" altLang="ja-JP" sz="4400" dirty="0"/>
              <a:t>ML Enablement Workshop</a:t>
            </a:r>
            <a:br>
              <a:rPr lang="en-US" altLang="ja-JP" sz="4400" dirty="0"/>
            </a:br>
            <a:r>
              <a:rPr lang="ja-JP" altLang="en-US" sz="2800" b="0" dirty="0"/>
              <a:t>実践編</a:t>
            </a:r>
            <a:r>
              <a:rPr lang="en-US" altLang="ja-JP" sz="2800" b="0" dirty="0"/>
              <a:t> </a:t>
            </a:r>
            <a:r>
              <a:rPr lang="en-US" altLang="ja-JP" sz="2800" b="0"/>
              <a:t>: Working </a:t>
            </a:r>
            <a:r>
              <a:rPr lang="en-US" altLang="ja-JP" sz="2800" b="0" dirty="0"/>
              <a:t>Backwards Walk Through </a:t>
            </a:r>
            <a:r>
              <a:rPr lang="en-US" altLang="ja-JP" sz="2800" b="0" u="sng" dirty="0"/>
              <a:t>with GenAI</a:t>
            </a:r>
            <a:endParaRPr lang="en-US" altLang="ja-JP" sz="2800" b="0" dirty="0"/>
          </a:p>
        </p:txBody>
      </p:sp>
      <p:sp>
        <p:nvSpPr>
          <p:cNvPr id="5" name="テキスト プレースホルダー 4">
            <a:extLst>
              <a:ext uri="{FF2B5EF4-FFF2-40B4-BE49-F238E27FC236}">
                <a16:creationId xmlns:a16="http://schemas.microsoft.com/office/drawing/2014/main" id="{E43209DD-1DE3-47FA-B11C-A64B7976D504}"/>
              </a:ext>
            </a:extLst>
          </p:cNvPr>
          <p:cNvSpPr>
            <a:spLocks noGrp="1"/>
          </p:cNvSpPr>
          <p:nvPr>
            <p:ph type="body" sz="quarter" idx="11"/>
          </p:nvPr>
        </p:nvSpPr>
        <p:spPr/>
        <p:txBody>
          <a:bodyPr/>
          <a:lstStyle/>
          <a:p>
            <a:endParaRPr lang="ja-JP" altLang="en-US"/>
          </a:p>
        </p:txBody>
      </p:sp>
      <p:sp>
        <p:nvSpPr>
          <p:cNvPr id="4" name="テキスト プレースホルダー 3">
            <a:extLst>
              <a:ext uri="{FF2B5EF4-FFF2-40B4-BE49-F238E27FC236}">
                <a16:creationId xmlns:a16="http://schemas.microsoft.com/office/drawing/2014/main" id="{204DB8CD-B10B-A667-854F-E4C4C51D0353}"/>
              </a:ext>
            </a:extLst>
          </p:cNvPr>
          <p:cNvSpPr>
            <a:spLocks noGrp="1"/>
          </p:cNvSpPr>
          <p:nvPr>
            <p:ph type="body" sz="quarter" idx="10"/>
          </p:nvPr>
        </p:nvSpPr>
        <p:spPr>
          <a:xfrm>
            <a:off x="672969" y="332014"/>
            <a:ext cx="6477002" cy="246221"/>
          </a:xfrm>
        </p:spPr>
        <p:txBody>
          <a:bodyPr/>
          <a:lstStyle/>
          <a:p>
            <a:r>
              <a:rPr lang="en-US" altLang="ja-JP" dirty="0"/>
              <a:t>Day1</a:t>
            </a:r>
            <a:endParaRPr lang="ja-JP" altLang="en-US" dirty="0"/>
          </a:p>
        </p:txBody>
      </p:sp>
    </p:spTree>
    <p:extLst>
      <p:ext uri="{BB962C8B-B14F-4D97-AF65-F5344CB8AC3E}">
        <p14:creationId xmlns:p14="http://schemas.microsoft.com/office/powerpoint/2010/main" val="720639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FE3499C-5632-47CF-3889-BA451E516277}"/>
              </a:ext>
            </a:extLst>
          </p:cNvPr>
          <p:cNvSpPr>
            <a:spLocks noGrp="1"/>
          </p:cNvSpPr>
          <p:nvPr>
            <p:ph type="sldNum" sz="quarter" idx="13"/>
          </p:nvPr>
        </p:nvSpPr>
        <p:spPr/>
        <p:txBody>
          <a:bodyPr/>
          <a:lstStyle/>
          <a:p>
            <a:fld id="{EB4B8DE2-A4E8-46E4-8BBF-D75455EFF32C}" type="slidenum">
              <a:rPr lang="en-US" smtClean="0"/>
              <a:pPr/>
              <a:t>10</a:t>
            </a:fld>
            <a:endParaRPr lang="en-US" dirty="0"/>
          </a:p>
        </p:txBody>
      </p:sp>
      <p:sp>
        <p:nvSpPr>
          <p:cNvPr id="5" name="タイトル 4">
            <a:extLst>
              <a:ext uri="{FF2B5EF4-FFF2-40B4-BE49-F238E27FC236}">
                <a16:creationId xmlns:a16="http://schemas.microsoft.com/office/drawing/2014/main" id="{C7EEB9C5-7BB0-BF40-E1A9-488FC2BD4A0F}"/>
              </a:ext>
            </a:extLst>
          </p:cNvPr>
          <p:cNvSpPr>
            <a:spLocks noGrp="1"/>
          </p:cNvSpPr>
          <p:nvPr>
            <p:ph type="title"/>
          </p:nvPr>
        </p:nvSpPr>
        <p:spPr/>
        <p:txBody>
          <a:bodyPr/>
          <a:lstStyle/>
          <a:p>
            <a:r>
              <a:rPr lang="en-US" altLang="ja-JP" dirty="0"/>
              <a:t>Day1 : </a:t>
            </a:r>
            <a:r>
              <a:rPr lang="ja-JP" altLang="en-US" dirty="0"/>
              <a:t>実践編</a:t>
            </a:r>
          </a:p>
        </p:txBody>
      </p:sp>
      <p:sp>
        <p:nvSpPr>
          <p:cNvPr id="6" name="コンテンツ プレースホルダー 5">
            <a:extLst>
              <a:ext uri="{FF2B5EF4-FFF2-40B4-BE49-F238E27FC236}">
                <a16:creationId xmlns:a16="http://schemas.microsoft.com/office/drawing/2014/main" id="{95180C20-FA8F-9D35-8D0C-7E2E7B85CBBC}"/>
              </a:ext>
            </a:extLst>
          </p:cNvPr>
          <p:cNvSpPr>
            <a:spLocks noGrp="1"/>
          </p:cNvSpPr>
          <p:nvPr>
            <p:ph sz="quarter" idx="14"/>
          </p:nvPr>
        </p:nvSpPr>
        <p:spPr>
          <a:xfrm>
            <a:off x="407988" y="1376363"/>
            <a:ext cx="5688012" cy="3139321"/>
          </a:xfrm>
        </p:spPr>
        <p:txBody>
          <a:bodyPr/>
          <a:lstStyle/>
          <a:p>
            <a:pPr marL="457200" indent="-457200">
              <a:buAutoNum type="arabicPeriod"/>
            </a:pPr>
            <a:r>
              <a:rPr lang="en-US" altLang="ja-JP" dirty="0"/>
              <a:t>Listen : </a:t>
            </a:r>
            <a:r>
              <a:rPr lang="ja-JP" altLang="en-US" dirty="0"/>
              <a:t>顧客は誰か </a:t>
            </a:r>
            <a:r>
              <a:rPr lang="en-US" altLang="ja-JP" dirty="0"/>
              <a:t>? </a:t>
            </a:r>
          </a:p>
          <a:p>
            <a:pPr marL="457200" indent="-457200">
              <a:buAutoNum type="arabicPeriod"/>
            </a:pPr>
            <a:r>
              <a:rPr lang="en-US" altLang="ja-JP" dirty="0"/>
              <a:t>Define : </a:t>
            </a:r>
            <a:r>
              <a:rPr lang="ja-JP" altLang="en-US" dirty="0"/>
              <a:t>課題と機会は何か </a:t>
            </a:r>
            <a:r>
              <a:rPr lang="en-US" altLang="ja-JP" dirty="0"/>
              <a:t>? </a:t>
            </a:r>
          </a:p>
          <a:p>
            <a:pPr marL="457200" indent="-457200">
              <a:buAutoNum type="arabicPeriod"/>
            </a:pPr>
            <a:r>
              <a:rPr lang="en-US" altLang="ja-JP" dirty="0"/>
              <a:t>Invent : </a:t>
            </a:r>
            <a:r>
              <a:rPr lang="ja-JP" altLang="en-US" dirty="0"/>
              <a:t>解決策は何か </a:t>
            </a:r>
            <a:r>
              <a:rPr lang="en-US" altLang="ja-JP" dirty="0"/>
              <a:t>?</a:t>
            </a:r>
          </a:p>
          <a:p>
            <a:pPr marL="457200" indent="-457200">
              <a:buAutoNum type="arabicPeriod"/>
            </a:pPr>
            <a:r>
              <a:rPr lang="en-US" altLang="ja-JP" dirty="0">
                <a:solidFill>
                  <a:srgbClr val="111724"/>
                </a:solidFill>
              </a:rPr>
              <a:t>Refine : </a:t>
            </a:r>
            <a:r>
              <a:rPr lang="ja-JP" altLang="en-US" dirty="0">
                <a:solidFill>
                  <a:srgbClr val="111724"/>
                </a:solidFill>
              </a:rPr>
              <a:t>最終的な顧客の体験は</a:t>
            </a:r>
            <a:r>
              <a:rPr lang="en-US" altLang="ja-JP" dirty="0">
                <a:solidFill>
                  <a:srgbClr val="111724"/>
                </a:solidFill>
              </a:rPr>
              <a:t>?</a:t>
            </a:r>
          </a:p>
          <a:p>
            <a:pPr marL="457200" indent="-457200">
              <a:buAutoNum type="arabicPeriod"/>
            </a:pPr>
            <a:r>
              <a:rPr lang="en-US" altLang="ja-JP" dirty="0"/>
              <a:t>Test/Iterate : </a:t>
            </a:r>
            <a:r>
              <a:rPr lang="ja-JP" altLang="en-US" dirty="0"/>
              <a:t>成功を計測する指標は</a:t>
            </a:r>
            <a:r>
              <a:rPr lang="en-US" altLang="ja-JP" dirty="0"/>
              <a:t>?</a:t>
            </a:r>
          </a:p>
          <a:p>
            <a:endParaRPr lang="en-US" altLang="ja-JP" dirty="0"/>
          </a:p>
          <a:p>
            <a:endParaRPr lang="en-US" altLang="ja-JP" dirty="0"/>
          </a:p>
        </p:txBody>
      </p:sp>
    </p:spTree>
    <p:extLst>
      <p:ext uri="{BB962C8B-B14F-4D97-AF65-F5344CB8AC3E}">
        <p14:creationId xmlns:p14="http://schemas.microsoft.com/office/powerpoint/2010/main" val="2968874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9D6DFD-48FE-A301-E6C4-4F63243FC3CA}"/>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81EDDE7-0E9B-222D-B321-884733E2282F}"/>
              </a:ext>
            </a:extLst>
          </p:cNvPr>
          <p:cNvSpPr>
            <a:spLocks noGrp="1"/>
          </p:cNvSpPr>
          <p:nvPr>
            <p:ph type="sldNum" sz="quarter" idx="13"/>
          </p:nvPr>
        </p:nvSpPr>
        <p:spPr/>
        <p:txBody>
          <a:bodyPr/>
          <a:lstStyle/>
          <a:p>
            <a:fld id="{EB4B8DE2-A4E8-46E4-8BBF-D75455EFF32C}" type="slidenum">
              <a:rPr lang="en-US" smtClean="0"/>
              <a:pPr/>
              <a:t>11</a:t>
            </a:fld>
            <a:endParaRPr lang="en-US" dirty="0"/>
          </a:p>
        </p:txBody>
      </p:sp>
      <p:sp>
        <p:nvSpPr>
          <p:cNvPr id="5" name="タイトル 4">
            <a:extLst>
              <a:ext uri="{FF2B5EF4-FFF2-40B4-BE49-F238E27FC236}">
                <a16:creationId xmlns:a16="http://schemas.microsoft.com/office/drawing/2014/main" id="{67A8247E-A9C5-F693-77EA-D1D03A06C04F}"/>
              </a:ext>
            </a:extLst>
          </p:cNvPr>
          <p:cNvSpPr>
            <a:spLocks noGrp="1"/>
          </p:cNvSpPr>
          <p:nvPr>
            <p:ph type="title"/>
          </p:nvPr>
        </p:nvSpPr>
        <p:spPr/>
        <p:txBody>
          <a:bodyPr/>
          <a:lstStyle/>
          <a:p>
            <a:r>
              <a:rPr lang="en-US" altLang="ja-JP" dirty="0"/>
              <a:t>Day1 : </a:t>
            </a:r>
            <a:r>
              <a:rPr lang="ja-JP" altLang="en-US" dirty="0"/>
              <a:t>実践編</a:t>
            </a:r>
          </a:p>
        </p:txBody>
      </p:sp>
      <p:sp>
        <p:nvSpPr>
          <p:cNvPr id="6" name="コンテンツ プレースホルダー 5">
            <a:extLst>
              <a:ext uri="{FF2B5EF4-FFF2-40B4-BE49-F238E27FC236}">
                <a16:creationId xmlns:a16="http://schemas.microsoft.com/office/drawing/2014/main" id="{64E5B9EF-1BB9-A8B6-9A55-C5DEA50FCF16}"/>
              </a:ext>
            </a:extLst>
          </p:cNvPr>
          <p:cNvSpPr>
            <a:spLocks noGrp="1"/>
          </p:cNvSpPr>
          <p:nvPr>
            <p:ph sz="quarter" idx="14"/>
          </p:nvPr>
        </p:nvSpPr>
        <p:spPr>
          <a:xfrm>
            <a:off x="407988" y="1376363"/>
            <a:ext cx="5688012" cy="3139321"/>
          </a:xfrm>
        </p:spPr>
        <p:txBody>
          <a:bodyPr/>
          <a:lstStyle/>
          <a:p>
            <a:pPr marL="457200" indent="-457200">
              <a:buAutoNum type="arabicPeriod"/>
            </a:pPr>
            <a:r>
              <a:rPr lang="en-US" altLang="ja-JP" b="1" dirty="0">
                <a:solidFill>
                  <a:schemeClr val="accent5"/>
                </a:solidFill>
              </a:rPr>
              <a:t>Listen : </a:t>
            </a:r>
            <a:r>
              <a:rPr lang="ja-JP" altLang="en-US" b="1" dirty="0">
                <a:solidFill>
                  <a:schemeClr val="accent5"/>
                </a:solidFill>
              </a:rPr>
              <a:t>顧客は誰か </a:t>
            </a:r>
            <a:r>
              <a:rPr lang="en-US" altLang="ja-JP" b="1" dirty="0">
                <a:solidFill>
                  <a:schemeClr val="accent5"/>
                </a:solidFill>
              </a:rPr>
              <a:t>? </a:t>
            </a:r>
          </a:p>
          <a:p>
            <a:pPr marL="457200" indent="-457200">
              <a:buAutoNum type="arabicPeriod"/>
            </a:pPr>
            <a:r>
              <a:rPr lang="en-US" altLang="ja-JP" dirty="0"/>
              <a:t>Define : </a:t>
            </a:r>
            <a:r>
              <a:rPr lang="ja-JP" altLang="en-US" dirty="0"/>
              <a:t>課題と機会は何か </a:t>
            </a:r>
            <a:r>
              <a:rPr lang="en-US" altLang="ja-JP" dirty="0"/>
              <a:t>? </a:t>
            </a:r>
          </a:p>
          <a:p>
            <a:pPr marL="457200" indent="-457200">
              <a:buAutoNum type="arabicPeriod"/>
            </a:pPr>
            <a:r>
              <a:rPr lang="en-US" altLang="ja-JP" dirty="0"/>
              <a:t>Invent : </a:t>
            </a:r>
            <a:r>
              <a:rPr lang="ja-JP" altLang="en-US" dirty="0"/>
              <a:t>解決策は何か </a:t>
            </a:r>
            <a:r>
              <a:rPr lang="en-US" altLang="ja-JP" dirty="0"/>
              <a:t>?</a:t>
            </a:r>
          </a:p>
          <a:p>
            <a:pPr marL="457200" indent="-457200">
              <a:buAutoNum type="arabicPeriod"/>
            </a:pPr>
            <a:r>
              <a:rPr lang="en-US" altLang="ja-JP" dirty="0">
                <a:solidFill>
                  <a:srgbClr val="111724"/>
                </a:solidFill>
              </a:rPr>
              <a:t>Refine : </a:t>
            </a:r>
            <a:r>
              <a:rPr lang="ja-JP" altLang="en-US" dirty="0">
                <a:solidFill>
                  <a:srgbClr val="111724"/>
                </a:solidFill>
              </a:rPr>
              <a:t>最終的な顧客の体験は</a:t>
            </a:r>
            <a:r>
              <a:rPr lang="en-US" altLang="ja-JP" dirty="0">
                <a:solidFill>
                  <a:srgbClr val="111724"/>
                </a:solidFill>
              </a:rPr>
              <a:t>?</a:t>
            </a:r>
          </a:p>
          <a:p>
            <a:pPr marL="457200" indent="-457200">
              <a:buAutoNum type="arabicPeriod"/>
            </a:pPr>
            <a:r>
              <a:rPr lang="en-US" altLang="ja-JP" dirty="0"/>
              <a:t>Test/Iterate : </a:t>
            </a:r>
            <a:r>
              <a:rPr lang="ja-JP" altLang="en-US" dirty="0"/>
              <a:t>成功を計測する指標は</a:t>
            </a:r>
            <a:r>
              <a:rPr lang="en-US" altLang="ja-JP" dirty="0"/>
              <a:t>?</a:t>
            </a:r>
          </a:p>
          <a:p>
            <a:endParaRPr lang="en-US" altLang="ja-JP" dirty="0"/>
          </a:p>
          <a:p>
            <a:endParaRPr lang="en-US" altLang="ja-JP" dirty="0"/>
          </a:p>
        </p:txBody>
      </p:sp>
    </p:spTree>
    <p:extLst>
      <p:ext uri="{BB962C8B-B14F-4D97-AF65-F5344CB8AC3E}">
        <p14:creationId xmlns:p14="http://schemas.microsoft.com/office/powerpoint/2010/main" val="3050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05507134-6780-4C54-BDC4-A83F494E262A}"/>
              </a:ext>
            </a:extLst>
          </p:cNvPr>
          <p:cNvGrpSpPr/>
          <p:nvPr/>
        </p:nvGrpSpPr>
        <p:grpSpPr>
          <a:xfrm>
            <a:off x="0" y="0"/>
            <a:ext cx="12192001" cy="6857999"/>
            <a:chOff x="0" y="0"/>
            <a:chExt cx="14630400" cy="8229600"/>
          </a:xfrm>
        </p:grpSpPr>
        <p:pic>
          <p:nvPicPr>
            <p:cNvPr id="3" name="図 2">
              <a:extLst>
                <a:ext uri="{FF2B5EF4-FFF2-40B4-BE49-F238E27FC236}">
                  <a16:creationId xmlns:a16="http://schemas.microsoft.com/office/drawing/2014/main" id="{4533B96B-3CC0-45CF-9D0F-B90FC60BEAF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14630400" cy="8229600"/>
            </a:xfrm>
            <a:prstGeom prst="rect">
              <a:avLst/>
            </a:prstGeom>
          </p:spPr>
        </p:pic>
        <p:sp>
          <p:nvSpPr>
            <p:cNvPr id="5" name="Rectangle 28">
              <a:extLst>
                <a:ext uri="{FF2B5EF4-FFF2-40B4-BE49-F238E27FC236}">
                  <a16:creationId xmlns:a16="http://schemas.microsoft.com/office/drawing/2014/main" id="{84566D4C-265B-4177-94AF-772E6303DE9D}"/>
                </a:ext>
              </a:extLst>
            </p:cNvPr>
            <p:cNvSpPr/>
            <p:nvPr/>
          </p:nvSpPr>
          <p:spPr>
            <a:xfrm rot="5400000">
              <a:off x="2326719" y="-140380"/>
              <a:ext cx="1182100" cy="5835538"/>
            </a:xfrm>
            <a:prstGeom prst="rect">
              <a:avLst/>
            </a:prstGeom>
            <a:gradFill flip="none" rotWithShape="1">
              <a:gsLst>
                <a:gs pos="0">
                  <a:schemeClr val="bg2"/>
                </a:gs>
                <a:gs pos="41000">
                  <a:srgbClr val="003181"/>
                </a:gs>
                <a:gs pos="100000">
                  <a:srgbClr val="2074D5"/>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rtlCol="0" anchor="ctr"/>
            <a:lstStyle/>
            <a:p>
              <a:pPr algn="ctr" defTabSz="1097280"/>
              <a:endParaRPr lang="ja" altLang="en-US" sz="1920" dirty="0">
                <a:solidFill>
                  <a:srgbClr val="000000"/>
                </a:solidFill>
                <a:latin typeface="Amazon Ember"/>
              </a:endParaRPr>
            </a:p>
          </p:txBody>
        </p:sp>
        <p:sp>
          <p:nvSpPr>
            <p:cNvPr id="6" name="Title 6">
              <a:extLst>
                <a:ext uri="{FF2B5EF4-FFF2-40B4-BE49-F238E27FC236}">
                  <a16:creationId xmlns:a16="http://schemas.microsoft.com/office/drawing/2014/main" id="{C62E10AF-F740-42C8-9A6B-38C288D02631}"/>
                </a:ext>
              </a:extLst>
            </p:cNvPr>
            <p:cNvSpPr txBox="1">
              <a:spLocks/>
            </p:cNvSpPr>
            <p:nvPr/>
          </p:nvSpPr>
          <p:spPr>
            <a:xfrm>
              <a:off x="731521" y="4114801"/>
              <a:ext cx="6769064" cy="1211408"/>
            </a:xfrm>
            <a:prstGeom prst="rect">
              <a:avLst/>
            </a:prstGeom>
          </p:spPr>
          <p:txBody>
            <a:bodyPr vert="horz" wrap="square" lIns="0" tIns="54864" rIns="0" bIns="54864" rtlCol="0" anchor="t" anchorCtr="0">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1097280"/>
              <a:r>
                <a:rPr lang="ja-JP" altLang="en-US" dirty="0">
                  <a:solidFill>
                    <a:prstClr val="white"/>
                  </a:solidFill>
                  <a:latin typeface="メイリオ" panose="020B0604030504040204" pitchFamily="50" charset="-128"/>
                  <a:ea typeface="メイリオ" panose="020B0604030504040204" pitchFamily="50" charset="-128"/>
                </a:rPr>
                <a:t>地球上で最もお客様を</a:t>
              </a:r>
              <a:endParaRPr lang="en-US" altLang="ja-JP" dirty="0">
                <a:solidFill>
                  <a:prstClr val="white"/>
                </a:solidFill>
                <a:latin typeface="メイリオ" panose="020B0604030504040204" pitchFamily="50" charset="-128"/>
                <a:ea typeface="メイリオ" panose="020B0604030504040204" pitchFamily="50" charset="-128"/>
              </a:endParaRPr>
            </a:p>
            <a:p>
              <a:pPr defTabSz="1097280"/>
              <a:r>
                <a:rPr lang="ja-JP" altLang="en-US" dirty="0">
                  <a:solidFill>
                    <a:prstClr val="white"/>
                  </a:solidFill>
                  <a:latin typeface="メイリオ" panose="020B0604030504040204" pitchFamily="50" charset="-128"/>
                  <a:ea typeface="メイリオ" panose="020B0604030504040204" pitchFamily="50" charset="-128"/>
                </a:rPr>
                <a:t>大切にする企業であること</a:t>
              </a:r>
            </a:p>
          </p:txBody>
        </p:sp>
      </p:grpSp>
      <p:sp>
        <p:nvSpPr>
          <p:cNvPr id="7" name="Title 6">
            <a:extLst>
              <a:ext uri="{FF2B5EF4-FFF2-40B4-BE49-F238E27FC236}">
                <a16:creationId xmlns:a16="http://schemas.microsoft.com/office/drawing/2014/main" id="{4A69AECE-0B0C-4864-A2F9-24E4D4984F97}"/>
              </a:ext>
            </a:extLst>
          </p:cNvPr>
          <p:cNvSpPr txBox="1">
            <a:spLocks/>
          </p:cNvSpPr>
          <p:nvPr/>
        </p:nvSpPr>
        <p:spPr>
          <a:xfrm>
            <a:off x="685235" y="2059645"/>
            <a:ext cx="6100588" cy="509691"/>
          </a:xfrm>
          <a:prstGeom prst="rect">
            <a:avLst/>
          </a:prstGeom>
        </p:spPr>
        <p:txBody>
          <a:bodyPr vert="horz" wrap="square" lIns="0" tIns="54864" rIns="0" bIns="54864" rtlCol="0" anchor="t" anchorCtr="0">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1097280"/>
            <a:r>
              <a:rPr lang="en-US" altLang="ja" sz="2880" b="1" dirty="0">
                <a:solidFill>
                  <a:prstClr val="white"/>
                </a:solidFill>
                <a:latin typeface="Amazon Ember Heavy"/>
              </a:rPr>
              <a:t>Amazon’s Mission:</a:t>
            </a:r>
            <a:endParaRPr lang="ja" altLang="en-US" sz="2880" b="1" dirty="0">
              <a:solidFill>
                <a:prstClr val="white"/>
              </a:solidFill>
              <a:latin typeface="Amazon Ember Heavy"/>
            </a:endParaRPr>
          </a:p>
        </p:txBody>
      </p:sp>
    </p:spTree>
    <p:extLst>
      <p:ext uri="{BB962C8B-B14F-4D97-AF65-F5344CB8AC3E}">
        <p14:creationId xmlns:p14="http://schemas.microsoft.com/office/powerpoint/2010/main" val="636416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37BF333-FE74-4DC0-910A-53376FEDDAE7}"/>
              </a:ext>
            </a:extLst>
          </p:cNvPr>
          <p:cNvSpPr>
            <a:spLocks noGrp="1"/>
          </p:cNvSpPr>
          <p:nvPr>
            <p:ph type="title"/>
          </p:nvPr>
        </p:nvSpPr>
        <p:spPr/>
        <p:txBody>
          <a:bodyPr vert="horz"/>
          <a:lstStyle/>
          <a:p>
            <a:r>
              <a:rPr lang="en-US" dirty="0"/>
              <a:t>Amazon</a:t>
            </a:r>
            <a:r>
              <a:rPr lang="ja-JP" altLang="en-US" dirty="0"/>
              <a:t> での生成 </a:t>
            </a:r>
            <a:r>
              <a:rPr lang="en-US" altLang="ja-JP" dirty="0"/>
              <a:t>AI </a:t>
            </a:r>
            <a:r>
              <a:rPr lang="ja-JP" altLang="en-US" dirty="0"/>
              <a:t>活用</a:t>
            </a:r>
            <a:endParaRPr lang="en-US" dirty="0"/>
          </a:p>
        </p:txBody>
      </p:sp>
      <p:sp>
        <p:nvSpPr>
          <p:cNvPr id="26" name="テキスト ボックス 25">
            <a:extLst>
              <a:ext uri="{FF2B5EF4-FFF2-40B4-BE49-F238E27FC236}">
                <a16:creationId xmlns:a16="http://schemas.microsoft.com/office/drawing/2014/main" id="{68073F5D-FAD4-6EBC-42F0-9C53F421A352}"/>
              </a:ext>
            </a:extLst>
          </p:cNvPr>
          <p:cNvSpPr txBox="1"/>
          <p:nvPr/>
        </p:nvSpPr>
        <p:spPr>
          <a:xfrm>
            <a:off x="4075122" y="3671920"/>
            <a:ext cx="3791747" cy="646331"/>
          </a:xfrm>
          <a:prstGeom prst="rect">
            <a:avLst/>
          </a:prstGeom>
          <a:noFill/>
        </p:spPr>
        <p:txBody>
          <a:bodyPr wrap="square" lIns="0" r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1" i="0" u="none" strike="noStrike" kern="0" cap="none" spc="0" normalizeH="0" baseline="0" noProof="0" dirty="0">
                <a:ln>
                  <a:noFill/>
                </a:ln>
                <a:solidFill>
                  <a:srgbClr val="111724"/>
                </a:solidFill>
                <a:effectLst/>
                <a:uLnTx/>
                <a:uFillTx/>
              </a:rPr>
              <a:t>Alexa+ </a:t>
            </a:r>
            <a:r>
              <a:rPr kumimoji="1" lang="ja-JP" altLang="en-US" sz="1800" b="1" i="0" u="none" strike="noStrike" kern="0" cap="none" spc="0" normalizeH="0" baseline="0" noProof="0" dirty="0">
                <a:ln>
                  <a:noFill/>
                </a:ln>
                <a:solidFill>
                  <a:srgbClr val="111724"/>
                </a:solidFill>
                <a:effectLst/>
                <a:uLnTx/>
                <a:uFillTx/>
                <a:latin typeface="メイリオ" panose="020B0604030504040204" pitchFamily="50" charset="-128"/>
              </a:rPr>
              <a:t>で自然な対話と</a:t>
            </a:r>
            <a:endParaRPr kumimoji="1" lang="en-US" altLang="ja-JP" sz="1800" b="1" i="0" u="none" strike="noStrike" kern="0" cap="none" spc="0" normalizeH="0" baseline="0" noProof="0" dirty="0">
              <a:ln>
                <a:noFill/>
              </a:ln>
              <a:solidFill>
                <a:srgbClr val="111724"/>
              </a:solidFill>
              <a:effectLst/>
              <a:uLnTx/>
              <a:uFillTx/>
              <a:latin typeface="メイリオ"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800" b="1" i="0" u="none" strike="noStrike" kern="0" cap="none" spc="0" normalizeH="0" baseline="0" noProof="0" dirty="0">
                <a:ln>
                  <a:noFill/>
                </a:ln>
                <a:solidFill>
                  <a:srgbClr val="111724"/>
                </a:solidFill>
                <a:effectLst/>
                <a:uLnTx/>
                <a:uFillTx/>
                <a:latin typeface="メイリオ" panose="020B0604030504040204" pitchFamily="50" charset="-128"/>
              </a:rPr>
              <a:t>ショッピングの実現</a:t>
            </a:r>
          </a:p>
        </p:txBody>
      </p:sp>
      <p:sp>
        <p:nvSpPr>
          <p:cNvPr id="27" name="テキスト ボックス 26">
            <a:extLst>
              <a:ext uri="{FF2B5EF4-FFF2-40B4-BE49-F238E27FC236}">
                <a16:creationId xmlns:a16="http://schemas.microsoft.com/office/drawing/2014/main" id="{EB658FBF-1CCC-BEE1-F667-99DF0B159A21}"/>
              </a:ext>
            </a:extLst>
          </p:cNvPr>
          <p:cNvSpPr txBox="1"/>
          <p:nvPr/>
        </p:nvSpPr>
        <p:spPr>
          <a:xfrm>
            <a:off x="327427" y="981959"/>
            <a:ext cx="3791747" cy="646331"/>
          </a:xfrm>
          <a:prstGeom prst="rect">
            <a:avLst/>
          </a:prstGeom>
          <a:noFill/>
        </p:spPr>
        <p:txBody>
          <a:bodyPr wrap="square" lIns="0" r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800" b="1" i="0" u="none" strike="noStrike" kern="0" cap="none" spc="0" normalizeH="0" baseline="0" noProof="0" dirty="0">
                <a:ln>
                  <a:noFill/>
                </a:ln>
                <a:solidFill>
                  <a:srgbClr val="111724"/>
                </a:solidFill>
                <a:effectLst/>
                <a:uLnTx/>
                <a:uFillTx/>
                <a:latin typeface="メイリオ" panose="020B0604030504040204" pitchFamily="50" charset="-128"/>
              </a:rPr>
              <a:t>商品説明文の作成を補助する</a:t>
            </a:r>
            <a:endParaRPr kumimoji="1" lang="en-US" altLang="ja-JP" sz="1800" b="1" i="0" u="none" strike="noStrike" kern="0" cap="none" spc="0" normalizeH="0" baseline="0" noProof="0" dirty="0">
              <a:ln>
                <a:noFill/>
              </a:ln>
              <a:solidFill>
                <a:srgbClr val="111724"/>
              </a:solidFill>
              <a:effectLst/>
              <a:uLnTx/>
              <a:uFillTx/>
              <a:latin typeface="メイリオ"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1" i="0" u="none" strike="noStrike" kern="0" cap="none" spc="0" normalizeH="0" baseline="0" noProof="0" dirty="0">
                <a:ln>
                  <a:noFill/>
                </a:ln>
                <a:solidFill>
                  <a:srgbClr val="111724"/>
                </a:solidFill>
                <a:effectLst/>
                <a:uLnTx/>
                <a:uFillTx/>
              </a:rPr>
              <a:t>Enhance My Listing</a:t>
            </a:r>
            <a:endParaRPr kumimoji="1" lang="ja-JP" altLang="en-US" sz="1800" b="1" i="0" u="none" strike="noStrike" kern="0" cap="none" spc="0" normalizeH="0" baseline="0" noProof="0" dirty="0">
              <a:ln>
                <a:noFill/>
              </a:ln>
              <a:solidFill>
                <a:srgbClr val="111724"/>
              </a:solidFill>
              <a:effectLst/>
              <a:uLnTx/>
              <a:uFillTx/>
            </a:endParaRPr>
          </a:p>
        </p:txBody>
      </p:sp>
      <p:pic>
        <p:nvPicPr>
          <p:cNvPr id="28" name="Picture 6" descr="A photo of a laptop device that displays a user being able to place a product in front of many background options for an ad.">
            <a:extLst>
              <a:ext uri="{FF2B5EF4-FFF2-40B4-BE49-F238E27FC236}">
                <a16:creationId xmlns:a16="http://schemas.microsoft.com/office/drawing/2014/main" id="{BA0350F1-093E-C952-F44F-0057A57D81E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282941" y="1714516"/>
            <a:ext cx="3376110" cy="1897136"/>
          </a:xfrm>
          <a:prstGeom prst="rect">
            <a:avLst/>
          </a:prstGeom>
          <a:noFill/>
          <a:extLst>
            <a:ext uri="{909E8E84-426E-40DD-AFC4-6F175D3DCCD1}">
              <a14:hiddenFill xmlns:a14="http://schemas.microsoft.com/office/drawing/2010/main">
                <a:solidFill>
                  <a:srgbClr val="FFFFFF"/>
                </a:solidFill>
              </a14:hiddenFill>
            </a:ext>
          </a:extLst>
        </p:spPr>
      </p:pic>
      <p:sp>
        <p:nvSpPr>
          <p:cNvPr id="29" name="テキスト ボックス 28">
            <a:extLst>
              <a:ext uri="{FF2B5EF4-FFF2-40B4-BE49-F238E27FC236}">
                <a16:creationId xmlns:a16="http://schemas.microsoft.com/office/drawing/2014/main" id="{C519F185-D306-16A7-BE42-B248B9588599}"/>
              </a:ext>
            </a:extLst>
          </p:cNvPr>
          <p:cNvSpPr txBox="1"/>
          <p:nvPr/>
        </p:nvSpPr>
        <p:spPr>
          <a:xfrm>
            <a:off x="4075122" y="981959"/>
            <a:ext cx="3791747" cy="646331"/>
          </a:xfrm>
          <a:prstGeom prst="rect">
            <a:avLst/>
          </a:prstGeom>
          <a:noFill/>
        </p:spPr>
        <p:txBody>
          <a:bodyPr wrap="square" lIns="0" r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1" i="0" u="none" strike="noStrike" kern="0" cap="none" spc="0" normalizeH="0" baseline="0" noProof="0" dirty="0">
                <a:ln>
                  <a:noFill/>
                </a:ln>
                <a:solidFill>
                  <a:srgbClr val="111724"/>
                </a:solidFill>
                <a:effectLst/>
                <a:uLnTx/>
                <a:uFillTx/>
              </a:rPr>
              <a:t>Amazon Ads </a:t>
            </a:r>
            <a:r>
              <a:rPr kumimoji="1" lang="ja-JP" altLang="en-US" sz="1800" b="1" i="0" u="none" strike="noStrike" kern="0" cap="none" spc="0" normalizeH="0" baseline="0" noProof="0" dirty="0">
                <a:ln>
                  <a:noFill/>
                </a:ln>
                <a:solidFill>
                  <a:srgbClr val="111724"/>
                </a:solidFill>
                <a:effectLst/>
                <a:uLnTx/>
                <a:uFillTx/>
                <a:latin typeface="メイリオ" panose="020B0604030504040204" pitchFamily="50" charset="-128"/>
              </a:rPr>
              <a:t>での</a:t>
            </a:r>
            <a:endParaRPr kumimoji="1" lang="en-US" altLang="ja-JP" sz="1800" b="1" i="0" u="none" strike="noStrike" kern="0" cap="none" spc="0" normalizeH="0" baseline="0" noProof="0" dirty="0">
              <a:ln>
                <a:noFill/>
              </a:ln>
              <a:solidFill>
                <a:srgbClr val="111724"/>
              </a:solidFill>
              <a:effectLst/>
              <a:uLnTx/>
              <a:uFillTx/>
              <a:latin typeface="メイリオ"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800" b="1" i="0" u="none" strike="noStrike" kern="0" cap="none" spc="0" normalizeH="0" baseline="0" noProof="0" dirty="0">
                <a:ln>
                  <a:noFill/>
                </a:ln>
                <a:solidFill>
                  <a:srgbClr val="111724"/>
                </a:solidFill>
                <a:effectLst/>
                <a:uLnTx/>
                <a:uFillTx/>
                <a:latin typeface="メイリオ" panose="020B0604030504040204" pitchFamily="50" charset="-128"/>
              </a:rPr>
              <a:t>商品背景画像生成</a:t>
            </a:r>
          </a:p>
        </p:txBody>
      </p:sp>
      <p:pic>
        <p:nvPicPr>
          <p:cNvPr id="30" name="Picture 10" descr="A smart phone with an Amazon product review on the screen.">
            <a:extLst>
              <a:ext uri="{FF2B5EF4-FFF2-40B4-BE49-F238E27FC236}">
                <a16:creationId xmlns:a16="http://schemas.microsoft.com/office/drawing/2014/main" id="{13C54C8D-92BE-B468-EC52-4EF9F73BA3D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196262" y="1714516"/>
            <a:ext cx="3376111" cy="1897137"/>
          </a:xfrm>
          <a:prstGeom prst="rect">
            <a:avLst/>
          </a:prstGeom>
          <a:noFill/>
          <a:extLst>
            <a:ext uri="{909E8E84-426E-40DD-AFC4-6F175D3DCCD1}">
              <a14:hiddenFill xmlns:a14="http://schemas.microsoft.com/office/drawing/2010/main">
                <a:solidFill>
                  <a:srgbClr val="FFFFFF"/>
                </a:solidFill>
              </a14:hiddenFill>
            </a:ext>
          </a:extLst>
        </p:spPr>
      </p:pic>
      <p:sp>
        <p:nvSpPr>
          <p:cNvPr id="31" name="テキスト ボックス 30">
            <a:extLst>
              <a:ext uri="{FF2B5EF4-FFF2-40B4-BE49-F238E27FC236}">
                <a16:creationId xmlns:a16="http://schemas.microsoft.com/office/drawing/2014/main" id="{CAAD3370-5D82-C24D-C56B-2E76C3D9448E}"/>
              </a:ext>
            </a:extLst>
          </p:cNvPr>
          <p:cNvSpPr txBox="1"/>
          <p:nvPr/>
        </p:nvSpPr>
        <p:spPr>
          <a:xfrm>
            <a:off x="7988443" y="981959"/>
            <a:ext cx="3791747" cy="646331"/>
          </a:xfrm>
          <a:prstGeom prst="rect">
            <a:avLst/>
          </a:prstGeom>
          <a:noFill/>
        </p:spPr>
        <p:txBody>
          <a:bodyPr wrap="square" lIns="0" rIns="0" rtlCol="0">
            <a:spAutoFit/>
          </a:bodyPr>
          <a:lstStyle/>
          <a:p>
            <a:pPr algn="ctr"/>
            <a:r>
              <a:rPr kumimoji="1" lang="ja-JP" altLang="en-US" b="1" dirty="0">
                <a:solidFill>
                  <a:srgbClr val="111724"/>
                </a:solidFill>
                <a:latin typeface="メイリオ" panose="020B0604030504040204" pitchFamily="50" charset="-128"/>
              </a:rPr>
              <a:t>カスタマーレビューの</a:t>
            </a:r>
            <a:endParaRPr kumimoji="1" lang="en-US" altLang="ja-JP" b="1" dirty="0">
              <a:solidFill>
                <a:srgbClr val="111724"/>
              </a:solidFill>
              <a:latin typeface="メイリオ" panose="020B0604030504040204" pitchFamily="50" charset="-128"/>
            </a:endParaRPr>
          </a:p>
          <a:p>
            <a:pPr algn="ctr"/>
            <a:r>
              <a:rPr kumimoji="1" lang="ja-JP" altLang="en-US" b="1" dirty="0">
                <a:solidFill>
                  <a:srgbClr val="111724"/>
                </a:solidFill>
                <a:latin typeface="メイリオ" panose="020B0604030504040204" pitchFamily="50" charset="-128"/>
              </a:rPr>
              <a:t>ハイライト要約</a:t>
            </a:r>
          </a:p>
        </p:txBody>
      </p:sp>
      <p:pic>
        <p:nvPicPr>
          <p:cNvPr id="32" name="Picture 12" descr="image of pair of hands one is holding a bottle of lisinopril prescribed through amazon pharmacy">
            <a:extLst>
              <a:ext uri="{FF2B5EF4-FFF2-40B4-BE49-F238E27FC236}">
                <a16:creationId xmlns:a16="http://schemas.microsoft.com/office/drawing/2014/main" id="{A73FA7DB-D4EB-0CEC-5C0F-B92B241253A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77436" y="4279155"/>
            <a:ext cx="3333919" cy="1873427"/>
          </a:xfrm>
          <a:prstGeom prst="rect">
            <a:avLst/>
          </a:prstGeom>
          <a:noFill/>
          <a:extLst>
            <a:ext uri="{909E8E84-426E-40DD-AFC4-6F175D3DCCD1}">
              <a14:hiddenFill xmlns:a14="http://schemas.microsoft.com/office/drawing/2010/main">
                <a:solidFill>
                  <a:srgbClr val="FFFFFF"/>
                </a:solidFill>
              </a14:hiddenFill>
            </a:ext>
          </a:extLst>
        </p:spPr>
      </p:pic>
      <p:sp>
        <p:nvSpPr>
          <p:cNvPr id="33" name="テキスト ボックス 32">
            <a:extLst>
              <a:ext uri="{FF2B5EF4-FFF2-40B4-BE49-F238E27FC236}">
                <a16:creationId xmlns:a16="http://schemas.microsoft.com/office/drawing/2014/main" id="{D1E847E9-8327-12B6-3141-F4B9D8F29F47}"/>
              </a:ext>
            </a:extLst>
          </p:cNvPr>
          <p:cNvSpPr txBox="1"/>
          <p:nvPr/>
        </p:nvSpPr>
        <p:spPr>
          <a:xfrm>
            <a:off x="327427" y="3671920"/>
            <a:ext cx="3791747" cy="646331"/>
          </a:xfrm>
          <a:prstGeom prst="rect">
            <a:avLst/>
          </a:prstGeom>
          <a:noFill/>
        </p:spPr>
        <p:txBody>
          <a:bodyPr wrap="square" lIns="0" rIns="0" rtlCol="0">
            <a:spAutoFit/>
          </a:bodyPr>
          <a:lstStyle/>
          <a:p>
            <a:pPr algn="ctr"/>
            <a:r>
              <a:rPr kumimoji="1" lang="ja-JP" altLang="en-US" b="1" dirty="0">
                <a:solidFill>
                  <a:srgbClr val="111724"/>
                </a:solidFill>
                <a:latin typeface="メイリオ" panose="020B0604030504040204" pitchFamily="50" charset="-128"/>
              </a:rPr>
              <a:t>処方箋記載内容の</a:t>
            </a:r>
            <a:endParaRPr kumimoji="1" lang="en-US" altLang="ja-JP" b="1" dirty="0">
              <a:solidFill>
                <a:srgbClr val="111724"/>
              </a:solidFill>
              <a:latin typeface="メイリオ" panose="020B0604030504040204" pitchFamily="50" charset="-128"/>
            </a:endParaRPr>
          </a:p>
          <a:p>
            <a:pPr algn="ctr"/>
            <a:r>
              <a:rPr kumimoji="1" lang="ja-JP" altLang="en-US" b="1" dirty="0">
                <a:solidFill>
                  <a:srgbClr val="111724"/>
                </a:solidFill>
                <a:latin typeface="メイリオ" panose="020B0604030504040204" pitchFamily="50" charset="-128"/>
              </a:rPr>
              <a:t>集約と構造化</a:t>
            </a:r>
          </a:p>
        </p:txBody>
      </p:sp>
      <p:pic>
        <p:nvPicPr>
          <p:cNvPr id="34" name="図 33">
            <a:extLst>
              <a:ext uri="{FF2B5EF4-FFF2-40B4-BE49-F238E27FC236}">
                <a16:creationId xmlns:a16="http://schemas.microsoft.com/office/drawing/2014/main" id="{D28738B0-F546-4D89-8E99-39316E07E566}"/>
              </a:ext>
            </a:extLst>
          </p:cNvPr>
          <p:cNvPicPr>
            <a:picLocks noChangeAspect="1"/>
          </p:cNvPicPr>
          <p:nvPr/>
        </p:nvPicPr>
        <p:blipFill>
          <a:blip r:embed="rId6"/>
          <a:stretch>
            <a:fillRect/>
          </a:stretch>
        </p:blipFill>
        <p:spPr>
          <a:xfrm>
            <a:off x="4282941" y="4279155"/>
            <a:ext cx="3380712" cy="1873427"/>
          </a:xfrm>
          <a:prstGeom prst="rect">
            <a:avLst/>
          </a:prstGeom>
        </p:spPr>
      </p:pic>
      <p:pic>
        <p:nvPicPr>
          <p:cNvPr id="35" name="Picture 2" descr="Amazon Seller Central interface showcasing AI-powered product detail enhancement">
            <a:extLst>
              <a:ext uri="{FF2B5EF4-FFF2-40B4-BE49-F238E27FC236}">
                <a16:creationId xmlns:a16="http://schemas.microsoft.com/office/drawing/2014/main" id="{1901047E-20F9-38C9-3A1F-217FD00F239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7436" y="1714516"/>
            <a:ext cx="3326633" cy="1871231"/>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a:extLst>
              <a:ext uri="{FF2B5EF4-FFF2-40B4-BE49-F238E27FC236}">
                <a16:creationId xmlns:a16="http://schemas.microsoft.com/office/drawing/2014/main" id="{085C0240-20BD-FFE3-D18D-9F3E1004E8FD}"/>
              </a:ext>
            </a:extLst>
          </p:cNvPr>
          <p:cNvSpPr txBox="1"/>
          <p:nvPr/>
        </p:nvSpPr>
        <p:spPr>
          <a:xfrm>
            <a:off x="7984032" y="3671920"/>
            <a:ext cx="3791747" cy="646331"/>
          </a:xfrm>
          <a:prstGeom prst="rect">
            <a:avLst/>
          </a:prstGeom>
          <a:noFill/>
        </p:spPr>
        <p:txBody>
          <a:bodyPr wrap="square" lIns="0" r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1" i="0" u="none" strike="noStrike" kern="0" cap="none" spc="0" normalizeH="0" baseline="0" noProof="0" dirty="0">
                <a:ln>
                  <a:noFill/>
                </a:ln>
                <a:solidFill>
                  <a:srgbClr val="111724"/>
                </a:solidFill>
                <a:effectLst/>
                <a:uLnTx/>
                <a:uFillTx/>
              </a:rPr>
              <a:t>AI Agent </a:t>
            </a:r>
            <a:r>
              <a:rPr kumimoji="1" lang="ja-JP" altLang="en-US" sz="1800" b="1" i="0" u="none" strike="noStrike" kern="0" cap="none" spc="0" normalizeH="0" baseline="0" noProof="0" dirty="0">
                <a:ln>
                  <a:noFill/>
                </a:ln>
                <a:solidFill>
                  <a:srgbClr val="111724"/>
                </a:solidFill>
                <a:effectLst/>
                <a:uLnTx/>
                <a:uFillTx/>
                <a:latin typeface="メイリオ" panose="020B0604030504040204" pitchFamily="50" charset="-128"/>
              </a:rPr>
              <a:t>を用いた</a:t>
            </a:r>
            <a:endParaRPr kumimoji="1" lang="en-US" altLang="ja-JP" sz="1800" b="1" i="0" u="none" strike="noStrike" kern="0" cap="none" spc="0" normalizeH="0" baseline="0" noProof="0" dirty="0">
              <a:ln>
                <a:noFill/>
              </a:ln>
              <a:solidFill>
                <a:srgbClr val="111724"/>
              </a:solidFill>
              <a:effectLst/>
              <a:uLnTx/>
              <a:uFillTx/>
              <a:latin typeface="メイリオ"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800" b="1" i="0" u="none" strike="noStrike" kern="0" cap="none" spc="0" normalizeH="0" baseline="0" noProof="0" dirty="0">
                <a:ln>
                  <a:noFill/>
                </a:ln>
                <a:solidFill>
                  <a:srgbClr val="111724"/>
                </a:solidFill>
                <a:effectLst/>
                <a:uLnTx/>
                <a:uFillTx/>
                <a:latin typeface="メイリオ" panose="020B0604030504040204" pitchFamily="50" charset="-128"/>
              </a:rPr>
              <a:t>代理購買</a:t>
            </a:r>
            <a:r>
              <a:rPr kumimoji="1" lang="ja-JP" altLang="en-US" sz="1800" b="1" i="0" u="none" strike="noStrike" kern="0" cap="none" spc="0" normalizeH="0" baseline="0" noProof="0" dirty="0">
                <a:ln>
                  <a:noFill/>
                </a:ln>
                <a:solidFill>
                  <a:srgbClr val="111724"/>
                </a:solidFill>
                <a:effectLst/>
                <a:uLnTx/>
                <a:uFillTx/>
              </a:rPr>
              <a:t> </a:t>
            </a:r>
            <a:r>
              <a:rPr kumimoji="1" lang="en-US" altLang="ja-JP" sz="1800" b="1" i="0" u="none" strike="noStrike" kern="0" cap="none" spc="0" normalizeH="0" baseline="0" noProof="0" dirty="0">
                <a:ln>
                  <a:noFill/>
                </a:ln>
                <a:solidFill>
                  <a:srgbClr val="111724"/>
                </a:solidFill>
                <a:effectLst/>
                <a:uLnTx/>
                <a:uFillTx/>
              </a:rPr>
              <a:t>“Buy For Me”</a:t>
            </a:r>
            <a:endParaRPr kumimoji="1" lang="ja-JP" altLang="en-US" sz="1800" b="1" i="0" u="none" strike="noStrike" kern="0" cap="none" spc="0" normalizeH="0" baseline="0" noProof="0" dirty="0">
              <a:ln>
                <a:noFill/>
              </a:ln>
              <a:solidFill>
                <a:srgbClr val="111724"/>
              </a:solidFill>
              <a:effectLst/>
              <a:uLnTx/>
              <a:uFillTx/>
            </a:endParaRPr>
          </a:p>
        </p:txBody>
      </p:sp>
      <p:pic>
        <p:nvPicPr>
          <p:cNvPr id="37" name="図 36">
            <a:extLst>
              <a:ext uri="{FF2B5EF4-FFF2-40B4-BE49-F238E27FC236}">
                <a16:creationId xmlns:a16="http://schemas.microsoft.com/office/drawing/2014/main" id="{0CDF1BE3-140F-7255-B629-B7E9CD865228}"/>
              </a:ext>
            </a:extLst>
          </p:cNvPr>
          <p:cNvPicPr>
            <a:picLocks noChangeAspect="1"/>
          </p:cNvPicPr>
          <p:nvPr/>
        </p:nvPicPr>
        <p:blipFill>
          <a:blip r:embed="rId8"/>
          <a:stretch>
            <a:fillRect/>
          </a:stretch>
        </p:blipFill>
        <p:spPr>
          <a:xfrm>
            <a:off x="8196262" y="4318251"/>
            <a:ext cx="3427191" cy="1834331"/>
          </a:xfrm>
          <a:prstGeom prst="rect">
            <a:avLst/>
          </a:prstGeom>
        </p:spPr>
      </p:pic>
      <p:sp>
        <p:nvSpPr>
          <p:cNvPr id="38" name="テキスト ボックス 37">
            <a:extLst>
              <a:ext uri="{FF2B5EF4-FFF2-40B4-BE49-F238E27FC236}">
                <a16:creationId xmlns:a16="http://schemas.microsoft.com/office/drawing/2014/main" id="{412CEE60-CF9D-A294-6167-E4B091E17AC3}"/>
              </a:ext>
            </a:extLst>
          </p:cNvPr>
          <p:cNvSpPr txBox="1"/>
          <p:nvPr/>
        </p:nvSpPr>
        <p:spPr>
          <a:xfrm>
            <a:off x="1039091" y="6207323"/>
            <a:ext cx="10741101" cy="276999"/>
          </a:xfrm>
          <a:prstGeom prst="rect">
            <a:avLst/>
          </a:prstGeom>
          <a:noFill/>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a:ln>
                  <a:noFill/>
                </a:ln>
                <a:solidFill>
                  <a:srgbClr val="111724"/>
                </a:solidFill>
                <a:effectLst/>
                <a:uLnTx/>
                <a:uFillTx/>
              </a:rPr>
              <a:t>https://www.aboutamazon.com/news/innovation-at-amazon/how-amazon-uses-generative-ai</a:t>
            </a:r>
          </a:p>
        </p:txBody>
      </p:sp>
    </p:spTree>
    <p:extLst>
      <p:ext uri="{BB962C8B-B14F-4D97-AF65-F5344CB8AC3E}">
        <p14:creationId xmlns:p14="http://schemas.microsoft.com/office/powerpoint/2010/main" val="287636569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15DFFF9-F8EF-29DD-82E1-77742EB659F5}"/>
              </a:ext>
            </a:extLst>
          </p:cNvPr>
          <p:cNvSpPr>
            <a:spLocks noGrp="1"/>
          </p:cNvSpPr>
          <p:nvPr>
            <p:ph type="sldNum" sz="quarter" idx="12"/>
          </p:nvPr>
        </p:nvSpPr>
        <p:spPr/>
        <p:txBody>
          <a:bodyPr/>
          <a:lstStyle/>
          <a:p>
            <a:fld id="{EB4B8DE2-A4E8-46E4-8BBF-D75455EFF32C}" type="slidenum">
              <a:rPr lang="en-US" smtClean="0"/>
              <a:pPr/>
              <a:t>14</a:t>
            </a:fld>
            <a:endParaRPr lang="en-US" dirty="0"/>
          </a:p>
        </p:txBody>
      </p:sp>
      <p:sp>
        <p:nvSpPr>
          <p:cNvPr id="3" name="タイトル 2">
            <a:extLst>
              <a:ext uri="{FF2B5EF4-FFF2-40B4-BE49-F238E27FC236}">
                <a16:creationId xmlns:a16="http://schemas.microsoft.com/office/drawing/2014/main" id="{30BDB239-8F33-B2FE-D2EA-6DAA5860BE59}"/>
              </a:ext>
            </a:extLst>
          </p:cNvPr>
          <p:cNvSpPr>
            <a:spLocks noGrp="1"/>
          </p:cNvSpPr>
          <p:nvPr>
            <p:ph type="title"/>
          </p:nvPr>
        </p:nvSpPr>
        <p:spPr/>
        <p:txBody>
          <a:bodyPr/>
          <a:lstStyle/>
          <a:p>
            <a:r>
              <a:rPr lang="en-US" altLang="ja-JP" dirty="0"/>
              <a:t>Amazon </a:t>
            </a:r>
            <a:r>
              <a:rPr lang="ja-JP" altLang="en-US" dirty="0"/>
              <a:t>のイノベーションを支える仕組み</a:t>
            </a:r>
            <a:endParaRPr kumimoji="1" lang="ja-JP" altLang="en-US" dirty="0"/>
          </a:p>
        </p:txBody>
      </p:sp>
      <p:sp>
        <p:nvSpPr>
          <p:cNvPr id="4" name="台形 3">
            <a:extLst>
              <a:ext uri="{FF2B5EF4-FFF2-40B4-BE49-F238E27FC236}">
                <a16:creationId xmlns:a16="http://schemas.microsoft.com/office/drawing/2014/main" id="{58B0296C-30D2-9FA6-74A2-0061BD192649}"/>
              </a:ext>
            </a:extLst>
          </p:cNvPr>
          <p:cNvSpPr/>
          <p:nvPr/>
        </p:nvSpPr>
        <p:spPr>
          <a:xfrm flipV="1">
            <a:off x="1716833" y="2872663"/>
            <a:ext cx="8528179" cy="916735"/>
          </a:xfrm>
          <a:prstGeom prst="trapezoid">
            <a:avLst>
              <a:gd name="adj" fmla="val 8504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sp>
        <p:nvSpPr>
          <p:cNvPr id="40" name="台形 39">
            <a:extLst>
              <a:ext uri="{FF2B5EF4-FFF2-40B4-BE49-F238E27FC236}">
                <a16:creationId xmlns:a16="http://schemas.microsoft.com/office/drawing/2014/main" id="{10728445-CCCB-85B6-D62D-0691C6D7B3F0}"/>
              </a:ext>
            </a:extLst>
          </p:cNvPr>
          <p:cNvSpPr/>
          <p:nvPr/>
        </p:nvSpPr>
        <p:spPr>
          <a:xfrm flipV="1">
            <a:off x="2603241" y="3933953"/>
            <a:ext cx="6662057" cy="916735"/>
          </a:xfrm>
          <a:prstGeom prst="trapezoid">
            <a:avLst>
              <a:gd name="adj" fmla="val 85040"/>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sp>
        <p:nvSpPr>
          <p:cNvPr id="41" name="台形 40">
            <a:extLst>
              <a:ext uri="{FF2B5EF4-FFF2-40B4-BE49-F238E27FC236}">
                <a16:creationId xmlns:a16="http://schemas.microsoft.com/office/drawing/2014/main" id="{0F09E3AB-D1B1-0690-6590-39E9BB76A9B1}"/>
              </a:ext>
            </a:extLst>
          </p:cNvPr>
          <p:cNvSpPr/>
          <p:nvPr/>
        </p:nvSpPr>
        <p:spPr>
          <a:xfrm flipV="1">
            <a:off x="3517641" y="5023269"/>
            <a:ext cx="4777273" cy="916735"/>
          </a:xfrm>
          <a:prstGeom prst="trapezoid">
            <a:avLst>
              <a:gd name="adj" fmla="val 8504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sp>
        <p:nvSpPr>
          <p:cNvPr id="42" name="テキスト ボックス 41">
            <a:extLst>
              <a:ext uri="{FF2B5EF4-FFF2-40B4-BE49-F238E27FC236}">
                <a16:creationId xmlns:a16="http://schemas.microsoft.com/office/drawing/2014/main" id="{FCA4F8F5-DC0F-581F-8D35-06DF3FD64431}"/>
              </a:ext>
            </a:extLst>
          </p:cNvPr>
          <p:cNvSpPr txBox="1"/>
          <p:nvPr/>
        </p:nvSpPr>
        <p:spPr>
          <a:xfrm>
            <a:off x="3872204" y="3006209"/>
            <a:ext cx="4068146" cy="523220"/>
          </a:xfrm>
          <a:prstGeom prst="rect">
            <a:avLst/>
          </a:prstGeom>
          <a:noFill/>
        </p:spPr>
        <p:txBody>
          <a:bodyPr wrap="square" lIns="0" rIns="0" rtlCol="0">
            <a:spAutoFit/>
          </a:bodyPr>
          <a:lstStyle/>
          <a:p>
            <a:pPr algn="ctr"/>
            <a:r>
              <a:rPr kumimoji="1" lang="en-US" altLang="ja-JP" sz="2800" dirty="0"/>
              <a:t>Technology</a:t>
            </a:r>
            <a:endParaRPr kumimoji="1" lang="ja-JP" altLang="en-US" sz="2800" dirty="0" err="1"/>
          </a:p>
        </p:txBody>
      </p:sp>
      <p:sp>
        <p:nvSpPr>
          <p:cNvPr id="43" name="テキスト ボックス 42">
            <a:extLst>
              <a:ext uri="{FF2B5EF4-FFF2-40B4-BE49-F238E27FC236}">
                <a16:creationId xmlns:a16="http://schemas.microsoft.com/office/drawing/2014/main" id="{AB2D377A-02A7-8839-FC36-47A08E78CD5A}"/>
              </a:ext>
            </a:extLst>
          </p:cNvPr>
          <p:cNvSpPr txBox="1"/>
          <p:nvPr/>
        </p:nvSpPr>
        <p:spPr>
          <a:xfrm>
            <a:off x="3872204" y="4140061"/>
            <a:ext cx="4068146" cy="523220"/>
          </a:xfrm>
          <a:prstGeom prst="rect">
            <a:avLst/>
          </a:prstGeom>
          <a:noFill/>
        </p:spPr>
        <p:txBody>
          <a:bodyPr wrap="square" lIns="0" rIns="0" rtlCol="0">
            <a:spAutoFit/>
          </a:bodyPr>
          <a:lstStyle/>
          <a:p>
            <a:pPr algn="ctr"/>
            <a:r>
              <a:rPr kumimoji="1" lang="en-US" altLang="ja-JP" sz="2800" b="1" dirty="0">
                <a:solidFill>
                  <a:schemeClr val="bg1"/>
                </a:solidFill>
              </a:rPr>
              <a:t>Process</a:t>
            </a:r>
            <a:endParaRPr kumimoji="1" lang="ja-JP" altLang="en-US" sz="2800" b="1" dirty="0" err="1">
              <a:solidFill>
                <a:schemeClr val="bg1"/>
              </a:solidFill>
            </a:endParaRPr>
          </a:p>
        </p:txBody>
      </p:sp>
      <p:sp>
        <p:nvSpPr>
          <p:cNvPr id="44" name="テキスト ボックス 43">
            <a:extLst>
              <a:ext uri="{FF2B5EF4-FFF2-40B4-BE49-F238E27FC236}">
                <a16:creationId xmlns:a16="http://schemas.microsoft.com/office/drawing/2014/main" id="{33E2EB7A-C7F2-76D6-4679-C9B7D2CDC1E4}"/>
              </a:ext>
            </a:extLst>
          </p:cNvPr>
          <p:cNvSpPr txBox="1"/>
          <p:nvPr/>
        </p:nvSpPr>
        <p:spPr>
          <a:xfrm>
            <a:off x="3872204" y="5220026"/>
            <a:ext cx="4068146" cy="523220"/>
          </a:xfrm>
          <a:prstGeom prst="rect">
            <a:avLst/>
          </a:prstGeom>
          <a:noFill/>
        </p:spPr>
        <p:txBody>
          <a:bodyPr wrap="square" lIns="0" rIns="0" rtlCol="0">
            <a:spAutoFit/>
          </a:bodyPr>
          <a:lstStyle/>
          <a:p>
            <a:pPr algn="ctr"/>
            <a:r>
              <a:rPr kumimoji="1" lang="en-US" altLang="ja-JP" sz="2800" dirty="0"/>
              <a:t>People</a:t>
            </a:r>
            <a:endParaRPr kumimoji="1" lang="ja-JP" altLang="en-US" sz="2800" dirty="0" err="1"/>
          </a:p>
        </p:txBody>
      </p:sp>
      <p:sp>
        <p:nvSpPr>
          <p:cNvPr id="45" name="吹き出し: 線 44">
            <a:extLst>
              <a:ext uri="{FF2B5EF4-FFF2-40B4-BE49-F238E27FC236}">
                <a16:creationId xmlns:a16="http://schemas.microsoft.com/office/drawing/2014/main" id="{1011C803-8F53-5153-FC40-5650FB920B48}"/>
              </a:ext>
            </a:extLst>
          </p:cNvPr>
          <p:cNvSpPr/>
          <p:nvPr/>
        </p:nvSpPr>
        <p:spPr>
          <a:xfrm>
            <a:off x="9113838" y="5220026"/>
            <a:ext cx="2824682" cy="719978"/>
          </a:xfrm>
          <a:prstGeom prst="borderCallout1">
            <a:avLst>
              <a:gd name="adj1" fmla="val 18750"/>
              <a:gd name="adj2" fmla="val -8333"/>
              <a:gd name="adj3" fmla="val 11903"/>
              <a:gd name="adj4" fmla="val -49550"/>
            </a:avLst>
          </a:prstGeom>
          <a:solidFill>
            <a:schemeClr val="bg1"/>
          </a:solidFill>
          <a:ln w="190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Amazon Ember Display" panose="020F0603020204020204" pitchFamily="34" charset="0"/>
                <a:ea typeface="メイリオ" panose="020B0604030504040204" pitchFamily="34" charset="-128"/>
              </a:rPr>
              <a:t>Leadership Principles</a:t>
            </a:r>
            <a:endParaRPr kumimoji="1" lang="ja-JP" altLang="en-US" b="1" dirty="0">
              <a:solidFill>
                <a:schemeClr val="tx1"/>
              </a:solidFill>
              <a:latin typeface="Amazon Ember Display" panose="020F0603020204020204" pitchFamily="34" charset="0"/>
              <a:ea typeface="メイリオ" panose="020B0604030504040204" pitchFamily="34" charset="-128"/>
            </a:endParaRPr>
          </a:p>
        </p:txBody>
      </p:sp>
      <p:sp>
        <p:nvSpPr>
          <p:cNvPr id="46" name="吹き出し: 線 45">
            <a:extLst>
              <a:ext uri="{FF2B5EF4-FFF2-40B4-BE49-F238E27FC236}">
                <a16:creationId xmlns:a16="http://schemas.microsoft.com/office/drawing/2014/main" id="{6E7042CD-3E8A-4E66-4BE8-9C5021721CBF}"/>
              </a:ext>
            </a:extLst>
          </p:cNvPr>
          <p:cNvSpPr/>
          <p:nvPr/>
        </p:nvSpPr>
        <p:spPr>
          <a:xfrm>
            <a:off x="9113838" y="4186762"/>
            <a:ext cx="2824682" cy="719978"/>
          </a:xfrm>
          <a:prstGeom prst="borderCallout1">
            <a:avLst>
              <a:gd name="adj1" fmla="val 18750"/>
              <a:gd name="adj2" fmla="val -8333"/>
              <a:gd name="adj3" fmla="val 10646"/>
              <a:gd name="adj4" fmla="val -43461"/>
            </a:avLst>
          </a:prstGeom>
          <a:solidFill>
            <a:schemeClr val="bg1"/>
          </a:solidFill>
          <a:ln w="190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Amazon Ember Display" panose="020F0603020204020204" pitchFamily="34" charset="0"/>
                <a:ea typeface="メイリオ" panose="020B0604030504040204" pitchFamily="34" charset="-128"/>
              </a:rPr>
              <a:t>Working Backwards</a:t>
            </a:r>
          </a:p>
          <a:p>
            <a:pPr algn="ctr"/>
            <a:r>
              <a:rPr kumimoji="1" lang="en-US" altLang="ja-JP" b="1" dirty="0">
                <a:solidFill>
                  <a:schemeClr val="tx1"/>
                </a:solidFill>
                <a:latin typeface="Amazon Ember Display" panose="020F0603020204020204" pitchFamily="34" charset="0"/>
                <a:ea typeface="メイリオ" panose="020B0604030504040204" pitchFamily="34" charset="-128"/>
              </a:rPr>
              <a:t>2 pizza team</a:t>
            </a:r>
          </a:p>
        </p:txBody>
      </p:sp>
      <p:sp>
        <p:nvSpPr>
          <p:cNvPr id="47" name="吹き出し: 線 46">
            <a:extLst>
              <a:ext uri="{FF2B5EF4-FFF2-40B4-BE49-F238E27FC236}">
                <a16:creationId xmlns:a16="http://schemas.microsoft.com/office/drawing/2014/main" id="{6581F2E5-A96A-61BC-89CA-C5750A3A0F33}"/>
              </a:ext>
            </a:extLst>
          </p:cNvPr>
          <p:cNvSpPr/>
          <p:nvPr/>
        </p:nvSpPr>
        <p:spPr>
          <a:xfrm>
            <a:off x="9113838" y="3106503"/>
            <a:ext cx="2824682" cy="719978"/>
          </a:xfrm>
          <a:prstGeom prst="borderCallout1">
            <a:avLst>
              <a:gd name="adj1" fmla="val 18750"/>
              <a:gd name="adj2" fmla="val -8333"/>
              <a:gd name="adj3" fmla="val 10646"/>
              <a:gd name="adj4" fmla="val -43461"/>
            </a:avLst>
          </a:prstGeom>
          <a:solidFill>
            <a:schemeClr val="bg1"/>
          </a:solidFill>
          <a:ln w="190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Amazon Ember Display" panose="020F0603020204020204" pitchFamily="34" charset="0"/>
                <a:ea typeface="メイリオ" panose="020B0604030504040204" pitchFamily="34" charset="-128"/>
              </a:rPr>
              <a:t>“Building Blocks”</a:t>
            </a:r>
          </a:p>
          <a:p>
            <a:pPr algn="ctr"/>
            <a:r>
              <a:rPr kumimoji="1" lang="en-US" altLang="ja-JP" b="1" dirty="0">
                <a:solidFill>
                  <a:schemeClr val="tx1"/>
                </a:solidFill>
                <a:latin typeface="Amazon Ember Display" panose="020F0603020204020204" pitchFamily="34" charset="0"/>
                <a:ea typeface="メイリオ" panose="020B0604030504040204" pitchFamily="34" charset="-128"/>
              </a:rPr>
              <a:t>(Microservice)</a:t>
            </a:r>
          </a:p>
        </p:txBody>
      </p:sp>
      <p:sp>
        <p:nvSpPr>
          <p:cNvPr id="48" name="コンテンツ プレースホルダー 3">
            <a:extLst>
              <a:ext uri="{FF2B5EF4-FFF2-40B4-BE49-F238E27FC236}">
                <a16:creationId xmlns:a16="http://schemas.microsoft.com/office/drawing/2014/main" id="{1CEBCE39-A3C4-2B8E-0F51-2D270D6AE5F2}"/>
              </a:ext>
            </a:extLst>
          </p:cNvPr>
          <p:cNvSpPr txBox="1">
            <a:spLocks/>
          </p:cNvSpPr>
          <p:nvPr/>
        </p:nvSpPr>
        <p:spPr>
          <a:xfrm>
            <a:off x="407987" y="1527789"/>
            <a:ext cx="11449049" cy="954107"/>
          </a:xfrm>
          <a:prstGeom prst="rect">
            <a:avLst/>
          </a:prstGeom>
        </p:spPr>
        <p:txBody>
          <a:bodyPr/>
          <a:lstStyle>
            <a:lvl1pPr marL="349200" indent="-349200" algn="l" defTabSz="914400" rtl="0" eaLnBrk="1" latinLnBrk="0" hangingPunct="1">
              <a:lnSpc>
                <a:spcPct val="100000"/>
              </a:lnSpc>
              <a:spcBef>
                <a:spcPts val="0"/>
              </a:spcBef>
              <a:spcAft>
                <a:spcPts val="600"/>
              </a:spcAft>
              <a:buSzPct val="90000"/>
              <a:buFont typeface="Arial" panose="020B0604020202020204" pitchFamily="34" charset="0"/>
              <a:buChar char="•"/>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628650" indent="-349200" algn="l" defTabSz="914400" rtl="0" eaLnBrk="1" latinLnBrk="0" hangingPunct="1">
              <a:lnSpc>
                <a:spcPct val="100000"/>
              </a:lnSpc>
              <a:spcBef>
                <a:spcPts val="0"/>
              </a:spcBef>
              <a:spcAft>
                <a:spcPts val="600"/>
              </a:spcAft>
              <a:buSzPct val="90000"/>
              <a:buFont typeface="システムフォント（レギュラー）"/>
              <a:buChar char="-"/>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971550" indent="-349200" algn="l" defTabSz="914400" rtl="0" eaLnBrk="1" latinLnBrk="0" hangingPunct="1">
              <a:lnSpc>
                <a:spcPct val="100000"/>
              </a:lnSpc>
              <a:spcBef>
                <a:spcPts val="0"/>
              </a:spcBef>
              <a:spcAft>
                <a:spcPts val="600"/>
              </a:spcAft>
              <a:buFont typeface="システムフォント（レギュラー）"/>
              <a:buChar char="&gt;"/>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1144588" indent="-349200" algn="l" defTabSz="914400" rtl="0" eaLnBrk="1" latinLnBrk="0" hangingPunct="1">
              <a:lnSpc>
                <a:spcPct val="100000"/>
              </a:lnSpc>
              <a:spcBef>
                <a:spcPts val="0"/>
              </a:spcBef>
              <a:spcAft>
                <a:spcPts val="600"/>
              </a:spcAft>
              <a:buFont typeface="Arial" panose="020B0604020202020204" pitchFamily="34" charset="0"/>
              <a:buChar char="•"/>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1316038" indent="-349200" algn="l" defTabSz="914400" rtl="0" eaLnBrk="1" latinLnBrk="0" hangingPunct="1">
              <a:lnSpc>
                <a:spcPct val="100000"/>
              </a:lnSpc>
              <a:spcBef>
                <a:spcPts val="0"/>
              </a:spcBef>
              <a:spcAft>
                <a:spcPts val="600"/>
              </a:spcAft>
              <a:buFont typeface="Arial" panose="020B0604020202020204" pitchFamily="34" charset="0"/>
              <a:buChar char="•"/>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ja-JP" altLang="en-US" sz="2800" dirty="0"/>
              <a:t>顧客の解決を驚異的な方法で解決し続けるには、</a:t>
            </a:r>
            <a:r>
              <a:rPr kumimoji="1" lang="en-US" altLang="ja-JP" sz="2800" dirty="0"/>
              <a:t>Technology </a:t>
            </a:r>
            <a:r>
              <a:rPr kumimoji="1" lang="ja-JP" altLang="en-US" sz="2800" dirty="0"/>
              <a:t>だけで</a:t>
            </a:r>
            <a:br>
              <a:rPr kumimoji="1" lang="en-US" altLang="ja-JP" sz="2800" dirty="0"/>
            </a:br>
            <a:r>
              <a:rPr kumimoji="1" lang="ja-JP" altLang="en-US" sz="2800" dirty="0"/>
              <a:t>なく課題解決にこだわる </a:t>
            </a:r>
            <a:r>
              <a:rPr kumimoji="1" lang="en-US" altLang="ja-JP" sz="2800" dirty="0"/>
              <a:t>People</a:t>
            </a:r>
            <a:r>
              <a:rPr kumimoji="1" lang="ja-JP" altLang="en-US" sz="2800" dirty="0"/>
              <a:t> がすばやく動ける </a:t>
            </a:r>
            <a:r>
              <a:rPr kumimoji="1" lang="en-US" altLang="ja-JP" sz="2800" dirty="0"/>
              <a:t>Process </a:t>
            </a:r>
            <a:r>
              <a:rPr kumimoji="1" lang="ja-JP" altLang="en-US" sz="2800" dirty="0"/>
              <a:t>が必要。</a:t>
            </a:r>
            <a:endParaRPr kumimoji="1" lang="en-US" altLang="ja-JP" sz="2800" dirty="0"/>
          </a:p>
        </p:txBody>
      </p:sp>
      <p:cxnSp>
        <p:nvCxnSpPr>
          <p:cNvPr id="50" name="直線コネクタ 49">
            <a:extLst>
              <a:ext uri="{FF2B5EF4-FFF2-40B4-BE49-F238E27FC236}">
                <a16:creationId xmlns:a16="http://schemas.microsoft.com/office/drawing/2014/main" id="{EDDD2218-E565-4CE1-A058-A3D1EBFACC47}"/>
              </a:ext>
            </a:extLst>
          </p:cNvPr>
          <p:cNvCxnSpPr>
            <a:cxnSpLocks/>
          </p:cNvCxnSpPr>
          <p:nvPr/>
        </p:nvCxnSpPr>
        <p:spPr>
          <a:xfrm>
            <a:off x="8028330" y="4307504"/>
            <a:ext cx="1017429" cy="84816"/>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52" name="吹き出し: 円形 51">
            <a:extLst>
              <a:ext uri="{FF2B5EF4-FFF2-40B4-BE49-F238E27FC236}">
                <a16:creationId xmlns:a16="http://schemas.microsoft.com/office/drawing/2014/main" id="{CA90DE5D-F6A2-C389-0C85-D13E5B648AA4}"/>
              </a:ext>
            </a:extLst>
          </p:cNvPr>
          <p:cNvSpPr/>
          <p:nvPr/>
        </p:nvSpPr>
        <p:spPr>
          <a:xfrm>
            <a:off x="1223775" y="4833421"/>
            <a:ext cx="2471147" cy="990274"/>
          </a:xfrm>
          <a:prstGeom prst="wedgeEllipseCallout">
            <a:avLst>
              <a:gd name="adj1" fmla="val 34824"/>
              <a:gd name="adj2" fmla="val -74862"/>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Amazon Ember Display" panose="020F0603020204020204" pitchFamily="34" charset="0"/>
                <a:ea typeface="メイリオ" panose="020B0604030504040204" pitchFamily="34" charset="-128"/>
              </a:rPr>
              <a:t>本日実施</a:t>
            </a:r>
          </a:p>
        </p:txBody>
      </p:sp>
    </p:spTree>
    <p:extLst>
      <p:ext uri="{BB962C8B-B14F-4D97-AF65-F5344CB8AC3E}">
        <p14:creationId xmlns:p14="http://schemas.microsoft.com/office/powerpoint/2010/main" val="2371733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CC2A99A-9CCF-02BF-A044-3F695A916D30}"/>
              </a:ext>
            </a:extLst>
          </p:cNvPr>
          <p:cNvSpPr>
            <a:spLocks noGrp="1"/>
          </p:cNvSpPr>
          <p:nvPr>
            <p:ph type="sldNum" sz="quarter" idx="12"/>
          </p:nvPr>
        </p:nvSpPr>
        <p:spPr/>
        <p:txBody>
          <a:bodyPr/>
          <a:lstStyle/>
          <a:p>
            <a:fld id="{EB4B8DE2-A4E8-46E4-8BBF-D75455EFF32C}" type="slidenum">
              <a:rPr lang="en-US" smtClean="0"/>
              <a:pPr/>
              <a:t>15</a:t>
            </a:fld>
            <a:endParaRPr lang="en-US" dirty="0"/>
          </a:p>
        </p:txBody>
      </p:sp>
      <p:sp>
        <p:nvSpPr>
          <p:cNvPr id="3" name="タイトル 2">
            <a:extLst>
              <a:ext uri="{FF2B5EF4-FFF2-40B4-BE49-F238E27FC236}">
                <a16:creationId xmlns:a16="http://schemas.microsoft.com/office/drawing/2014/main" id="{D97E6FE0-759E-6325-12DF-0B7D7E7CC2ED}"/>
              </a:ext>
            </a:extLst>
          </p:cNvPr>
          <p:cNvSpPr>
            <a:spLocks noGrp="1"/>
          </p:cNvSpPr>
          <p:nvPr>
            <p:ph type="title"/>
          </p:nvPr>
        </p:nvSpPr>
        <p:spPr/>
        <p:txBody>
          <a:bodyPr/>
          <a:lstStyle/>
          <a:p>
            <a:r>
              <a:rPr lang="en-US" altLang="ja-JP" dirty="0"/>
              <a:t>Working Backwards</a:t>
            </a:r>
            <a:r>
              <a:rPr lang="ja-JP" altLang="en-US" dirty="0"/>
              <a:t> </a:t>
            </a:r>
            <a:r>
              <a:rPr lang="en-US" altLang="ja-JP" dirty="0"/>
              <a:t>: </a:t>
            </a:r>
            <a:r>
              <a:rPr lang="ja-JP" altLang="en-US" dirty="0"/>
              <a:t>製品、サービス、また体験が</a:t>
            </a:r>
            <a:r>
              <a:rPr lang="ja-JP" altLang="en-US" dirty="0">
                <a:solidFill>
                  <a:schemeClr val="accent5"/>
                </a:solidFill>
              </a:rPr>
              <a:t>お客様の手に渡った瞬間</a:t>
            </a:r>
            <a:r>
              <a:rPr lang="ja-JP" altLang="en-US" dirty="0"/>
              <a:t>から逆算して考える</a:t>
            </a:r>
            <a:endParaRPr kumimoji="1" lang="ja-JP" altLang="en-US" dirty="0"/>
          </a:p>
        </p:txBody>
      </p:sp>
      <p:sp>
        <p:nvSpPr>
          <p:cNvPr id="16" name="矢印: 左 15">
            <a:extLst>
              <a:ext uri="{FF2B5EF4-FFF2-40B4-BE49-F238E27FC236}">
                <a16:creationId xmlns:a16="http://schemas.microsoft.com/office/drawing/2014/main" id="{6ED9E230-8C4A-29A7-39B7-7626E83D7A13}"/>
              </a:ext>
            </a:extLst>
          </p:cNvPr>
          <p:cNvSpPr/>
          <p:nvPr/>
        </p:nvSpPr>
        <p:spPr>
          <a:xfrm rot="2851795">
            <a:off x="4584735" y="1463563"/>
            <a:ext cx="720062" cy="652556"/>
          </a:xfrm>
          <a:prstGeom prst="leftArrow">
            <a:avLst/>
          </a:prstGeom>
          <a:solidFill>
            <a:srgbClr val="11172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7" name="テキスト ボックス 16">
            <a:extLst>
              <a:ext uri="{FF2B5EF4-FFF2-40B4-BE49-F238E27FC236}">
                <a16:creationId xmlns:a16="http://schemas.microsoft.com/office/drawing/2014/main" id="{ED499EDD-A553-6536-BCC2-B1E4F9304E60}"/>
              </a:ext>
            </a:extLst>
          </p:cNvPr>
          <p:cNvSpPr txBox="1"/>
          <p:nvPr/>
        </p:nvSpPr>
        <p:spPr>
          <a:xfrm>
            <a:off x="4201427" y="2286706"/>
            <a:ext cx="3574473" cy="646331"/>
          </a:xfrm>
          <a:prstGeom prst="rect">
            <a:avLst/>
          </a:prstGeom>
          <a:noFill/>
        </p:spPr>
        <p:txBody>
          <a:bodyPr wrap="square" lIns="0" rIns="0" rtlCol="0">
            <a:spAutoFit/>
          </a:bodyPr>
          <a:lstStyle/>
          <a:p>
            <a:pPr algn="ctr"/>
            <a:r>
              <a:rPr kumimoji="1" lang="en-US" altLang="ja-JP" sz="3600" b="1" dirty="0">
                <a:solidFill>
                  <a:schemeClr val="accent5"/>
                </a:solidFill>
                <a:latin typeface="Amazon Ember Display"/>
                <a:ea typeface="メイリオ"/>
              </a:rPr>
              <a:t>PR / FAQs</a:t>
            </a:r>
            <a:endParaRPr kumimoji="1" lang="ja-JP" altLang="en-US" sz="3600" b="1" dirty="0" err="1">
              <a:solidFill>
                <a:schemeClr val="accent5"/>
              </a:solidFill>
              <a:latin typeface="Amazon Ember Display"/>
              <a:ea typeface="メイリオ"/>
            </a:endParaRPr>
          </a:p>
        </p:txBody>
      </p:sp>
      <p:sp>
        <p:nvSpPr>
          <p:cNvPr id="18" name="四角形: 角を丸くする 17">
            <a:extLst>
              <a:ext uri="{FF2B5EF4-FFF2-40B4-BE49-F238E27FC236}">
                <a16:creationId xmlns:a16="http://schemas.microsoft.com/office/drawing/2014/main" id="{AAFE094C-5E8F-B67A-AEB9-D060D8574290}"/>
              </a:ext>
            </a:extLst>
          </p:cNvPr>
          <p:cNvSpPr/>
          <p:nvPr/>
        </p:nvSpPr>
        <p:spPr>
          <a:xfrm>
            <a:off x="1129165" y="3345525"/>
            <a:ext cx="2396836" cy="647176"/>
          </a:xfrm>
          <a:prstGeom prst="roundRect">
            <a:avLst/>
          </a:prstGeom>
          <a:noFill/>
          <a:ln w="12700" cap="flat" cmpd="sng" algn="ctr">
            <a:solidFill>
              <a:srgbClr val="FF6A3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1" i="0" u="none" strike="noStrike" kern="0" cap="none" spc="0" normalizeH="0" baseline="0" noProof="0" dirty="0">
                <a:ln>
                  <a:noFill/>
                </a:ln>
                <a:solidFill>
                  <a:schemeClr val="accent5"/>
                </a:solidFill>
                <a:effectLst/>
                <a:uLnTx/>
                <a:uFillTx/>
                <a:latin typeface="Amazon Ember Display"/>
                <a:ea typeface="メイリオ"/>
                <a:cs typeface="+mn-cs"/>
              </a:rPr>
              <a:t>PR : </a:t>
            </a:r>
            <a:r>
              <a:rPr kumimoji="1" lang="ja-JP" altLang="en-US" sz="1800" b="1" i="0" u="none" strike="noStrike" kern="0" cap="none" spc="0" normalizeH="0" baseline="0" noProof="0" dirty="0">
                <a:ln>
                  <a:noFill/>
                </a:ln>
                <a:solidFill>
                  <a:schemeClr val="accent5"/>
                </a:solidFill>
                <a:effectLst/>
                <a:uLnTx/>
                <a:uFillTx/>
                <a:latin typeface="Amazon Ember Display"/>
                <a:ea typeface="メイリオ"/>
                <a:cs typeface="+mn-cs"/>
              </a:rPr>
              <a:t>プレスリリース</a:t>
            </a:r>
          </a:p>
        </p:txBody>
      </p:sp>
      <p:sp>
        <p:nvSpPr>
          <p:cNvPr id="19" name="四角形: 角を丸くする 18">
            <a:extLst>
              <a:ext uri="{FF2B5EF4-FFF2-40B4-BE49-F238E27FC236}">
                <a16:creationId xmlns:a16="http://schemas.microsoft.com/office/drawing/2014/main" id="{13075607-C1F2-E4AC-1F86-52ABA7996660}"/>
              </a:ext>
            </a:extLst>
          </p:cNvPr>
          <p:cNvSpPr/>
          <p:nvPr/>
        </p:nvSpPr>
        <p:spPr>
          <a:xfrm>
            <a:off x="4790246" y="3345525"/>
            <a:ext cx="2396836" cy="647176"/>
          </a:xfrm>
          <a:prstGeom prst="roundRect">
            <a:avLst/>
          </a:prstGeom>
          <a:noFill/>
          <a:ln w="12700" cap="flat" cmpd="sng" algn="ctr">
            <a:solidFill>
              <a:srgbClr val="FF6A3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1" i="0" u="none" strike="noStrike" kern="0" cap="none" spc="0" normalizeH="0" baseline="0" noProof="0" dirty="0">
                <a:ln>
                  <a:noFill/>
                </a:ln>
                <a:solidFill>
                  <a:schemeClr val="accent5"/>
                </a:solidFill>
                <a:effectLst/>
                <a:uLnTx/>
                <a:uFillTx/>
                <a:latin typeface="Amazon Ember Display"/>
                <a:ea typeface="メイリオ"/>
                <a:cs typeface="+mn-cs"/>
              </a:rPr>
              <a:t>FAQs : </a:t>
            </a:r>
            <a:r>
              <a:rPr kumimoji="1" lang="ja-JP" altLang="en-US" sz="1800" b="1" i="0" u="none" strike="noStrike" kern="0" cap="none" spc="0" normalizeH="0" baseline="0" noProof="0" dirty="0">
                <a:ln>
                  <a:noFill/>
                </a:ln>
                <a:solidFill>
                  <a:schemeClr val="accent5"/>
                </a:solidFill>
                <a:effectLst/>
                <a:uLnTx/>
                <a:uFillTx/>
                <a:latin typeface="Amazon Ember Display"/>
                <a:ea typeface="メイリオ"/>
                <a:cs typeface="+mn-cs"/>
              </a:rPr>
              <a:t>質問集</a:t>
            </a:r>
          </a:p>
        </p:txBody>
      </p:sp>
      <p:sp>
        <p:nvSpPr>
          <p:cNvPr id="20" name="四角形: 角を丸くする 19">
            <a:extLst>
              <a:ext uri="{FF2B5EF4-FFF2-40B4-BE49-F238E27FC236}">
                <a16:creationId xmlns:a16="http://schemas.microsoft.com/office/drawing/2014/main" id="{C908B63E-0387-D024-6529-A1E8D3D76935}"/>
              </a:ext>
            </a:extLst>
          </p:cNvPr>
          <p:cNvSpPr/>
          <p:nvPr/>
        </p:nvSpPr>
        <p:spPr>
          <a:xfrm>
            <a:off x="8451327" y="3345525"/>
            <a:ext cx="2396836" cy="647176"/>
          </a:xfrm>
          <a:prstGeom prst="roundRect">
            <a:avLst/>
          </a:prstGeom>
          <a:noFill/>
          <a:ln w="12700" cap="flat" cmpd="sng" algn="ctr">
            <a:solidFill>
              <a:srgbClr val="FF6A3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800" b="1" i="0" u="none" strike="noStrike" kern="0" cap="none" spc="0" normalizeH="0" baseline="0" noProof="0" dirty="0">
                <a:ln>
                  <a:noFill/>
                </a:ln>
                <a:solidFill>
                  <a:schemeClr val="accent5"/>
                </a:solidFill>
                <a:effectLst/>
                <a:uLnTx/>
                <a:uFillTx/>
                <a:latin typeface="Amazon Ember Display"/>
                <a:ea typeface="メイリオ"/>
                <a:cs typeface="+mn-cs"/>
              </a:rPr>
              <a:t>ビジュアル</a:t>
            </a:r>
          </a:p>
        </p:txBody>
      </p:sp>
      <p:cxnSp>
        <p:nvCxnSpPr>
          <p:cNvPr id="21" name="直線コネクタ 20">
            <a:extLst>
              <a:ext uri="{FF2B5EF4-FFF2-40B4-BE49-F238E27FC236}">
                <a16:creationId xmlns:a16="http://schemas.microsoft.com/office/drawing/2014/main" id="{CB0B5E7B-284C-B2E1-D9E7-4BAFD6A9A386}"/>
              </a:ext>
            </a:extLst>
          </p:cNvPr>
          <p:cNvCxnSpPr>
            <a:stCxn id="18" idx="0"/>
            <a:endCxn id="17" idx="2"/>
          </p:cNvCxnSpPr>
          <p:nvPr/>
        </p:nvCxnSpPr>
        <p:spPr>
          <a:xfrm flipV="1">
            <a:off x="2327583" y="2933037"/>
            <a:ext cx="3661081" cy="412488"/>
          </a:xfrm>
          <a:prstGeom prst="line">
            <a:avLst/>
          </a:prstGeom>
          <a:noFill/>
          <a:ln w="19050" cap="rnd" cmpd="sng" algn="ctr">
            <a:solidFill>
              <a:srgbClr val="161E2D"/>
            </a:solidFill>
            <a:prstDash val="solid"/>
            <a:miter lim="800000"/>
          </a:ln>
          <a:effectLst/>
        </p:spPr>
      </p:cxnSp>
      <p:cxnSp>
        <p:nvCxnSpPr>
          <p:cNvPr id="22" name="直線コネクタ 21">
            <a:extLst>
              <a:ext uri="{FF2B5EF4-FFF2-40B4-BE49-F238E27FC236}">
                <a16:creationId xmlns:a16="http://schemas.microsoft.com/office/drawing/2014/main" id="{188CEFCF-30C1-558E-F523-D2515D8B40F3}"/>
              </a:ext>
            </a:extLst>
          </p:cNvPr>
          <p:cNvCxnSpPr>
            <a:cxnSpLocks/>
            <a:stCxn id="20" idx="0"/>
            <a:endCxn id="17" idx="2"/>
          </p:cNvCxnSpPr>
          <p:nvPr/>
        </p:nvCxnSpPr>
        <p:spPr>
          <a:xfrm flipH="1" flipV="1">
            <a:off x="5988664" y="2933037"/>
            <a:ext cx="3661081" cy="412488"/>
          </a:xfrm>
          <a:prstGeom prst="line">
            <a:avLst/>
          </a:prstGeom>
          <a:noFill/>
          <a:ln w="19050" cap="rnd" cmpd="sng" algn="ctr">
            <a:solidFill>
              <a:srgbClr val="161E2D"/>
            </a:solidFill>
            <a:prstDash val="solid"/>
            <a:miter lim="800000"/>
          </a:ln>
          <a:effectLst/>
        </p:spPr>
      </p:cxnSp>
      <p:cxnSp>
        <p:nvCxnSpPr>
          <p:cNvPr id="23" name="直線コネクタ 22">
            <a:extLst>
              <a:ext uri="{FF2B5EF4-FFF2-40B4-BE49-F238E27FC236}">
                <a16:creationId xmlns:a16="http://schemas.microsoft.com/office/drawing/2014/main" id="{B56573E7-B723-0DAE-1BA0-32574D87ABBD}"/>
              </a:ext>
            </a:extLst>
          </p:cNvPr>
          <p:cNvCxnSpPr>
            <a:cxnSpLocks/>
            <a:stCxn id="19" idx="0"/>
            <a:endCxn id="17" idx="2"/>
          </p:cNvCxnSpPr>
          <p:nvPr/>
        </p:nvCxnSpPr>
        <p:spPr>
          <a:xfrm flipV="1">
            <a:off x="5988664" y="2933037"/>
            <a:ext cx="0" cy="412488"/>
          </a:xfrm>
          <a:prstGeom prst="line">
            <a:avLst/>
          </a:prstGeom>
          <a:noFill/>
          <a:ln w="19050" cap="rnd" cmpd="sng" algn="ctr">
            <a:solidFill>
              <a:srgbClr val="161E2D"/>
            </a:solidFill>
            <a:prstDash val="solid"/>
            <a:miter lim="800000"/>
          </a:ln>
          <a:effectLst/>
        </p:spPr>
      </p:cxnSp>
      <p:sp>
        <p:nvSpPr>
          <p:cNvPr id="24" name="テキスト ボックス 23">
            <a:extLst>
              <a:ext uri="{FF2B5EF4-FFF2-40B4-BE49-F238E27FC236}">
                <a16:creationId xmlns:a16="http://schemas.microsoft.com/office/drawing/2014/main" id="{4AB74FD7-184D-1578-65D5-511D6573AF0E}"/>
              </a:ext>
            </a:extLst>
          </p:cNvPr>
          <p:cNvSpPr txBox="1"/>
          <p:nvPr/>
        </p:nvSpPr>
        <p:spPr>
          <a:xfrm>
            <a:off x="713528" y="4170218"/>
            <a:ext cx="3228109" cy="1569660"/>
          </a:xfrm>
          <a:prstGeom prst="rect">
            <a:avLst/>
          </a:prstGeom>
          <a:noFill/>
        </p:spPr>
        <p:txBody>
          <a:bodyPr wrap="square" lIns="0" rIns="0" rtlCol="0">
            <a:spAutoFit/>
          </a:bodyPr>
          <a:lstStyle/>
          <a:p>
            <a:pPr algn="ctr"/>
            <a:r>
              <a:rPr kumimoji="1" lang="ja-JP" altLang="en-US" sz="2400" dirty="0">
                <a:solidFill>
                  <a:srgbClr val="161E2D"/>
                </a:solidFill>
                <a:latin typeface="Amazon Ember Display"/>
                <a:ea typeface="メイリオ"/>
              </a:rPr>
              <a:t>未来の顧客が受け取るメッセージと、そこでの顧客の反応・反響を</a:t>
            </a:r>
            <a:endParaRPr kumimoji="1" lang="en-US" altLang="ja-JP" sz="2400" dirty="0">
              <a:solidFill>
                <a:srgbClr val="161E2D"/>
              </a:solidFill>
              <a:latin typeface="Amazon Ember Display"/>
              <a:ea typeface="メイリオ"/>
            </a:endParaRPr>
          </a:p>
          <a:p>
            <a:pPr algn="ctr"/>
            <a:r>
              <a:rPr kumimoji="1" lang="ja-JP" altLang="en-US" sz="2400" dirty="0">
                <a:solidFill>
                  <a:srgbClr val="161E2D"/>
                </a:solidFill>
                <a:latin typeface="Amazon Ember Display"/>
                <a:ea typeface="メイリオ"/>
              </a:rPr>
              <a:t>ありありと書く</a:t>
            </a:r>
          </a:p>
        </p:txBody>
      </p:sp>
      <p:sp>
        <p:nvSpPr>
          <p:cNvPr id="25" name="テキスト ボックス 24">
            <a:extLst>
              <a:ext uri="{FF2B5EF4-FFF2-40B4-BE49-F238E27FC236}">
                <a16:creationId xmlns:a16="http://schemas.microsoft.com/office/drawing/2014/main" id="{5AF93D4B-1994-347D-9A7F-1D31CE0A65DA}"/>
              </a:ext>
            </a:extLst>
          </p:cNvPr>
          <p:cNvSpPr txBox="1"/>
          <p:nvPr/>
        </p:nvSpPr>
        <p:spPr>
          <a:xfrm>
            <a:off x="4353827" y="4170218"/>
            <a:ext cx="3269673" cy="2308324"/>
          </a:xfrm>
          <a:prstGeom prst="rect">
            <a:avLst/>
          </a:prstGeom>
          <a:noFill/>
        </p:spPr>
        <p:txBody>
          <a:bodyPr wrap="square" lIns="0" rIns="0" rtlCol="0">
            <a:spAutoFit/>
          </a:bodyPr>
          <a:lstStyle/>
          <a:p>
            <a:pPr algn="ctr"/>
            <a:r>
              <a:rPr kumimoji="1" lang="ja-JP" altLang="en-US" sz="2400" dirty="0">
                <a:solidFill>
                  <a:srgbClr val="161E2D"/>
                </a:solidFill>
                <a:latin typeface="Amazon Ember Display"/>
                <a:ea typeface="メイリオ"/>
              </a:rPr>
              <a:t>顧客が訪ねてくるであろう難しい質問に対する回答。それとは別に、社内の関係者から寄せられ得るビジネス目標や収益についての回答</a:t>
            </a:r>
          </a:p>
        </p:txBody>
      </p:sp>
      <p:sp>
        <p:nvSpPr>
          <p:cNvPr id="26" name="テキスト ボックス 25">
            <a:extLst>
              <a:ext uri="{FF2B5EF4-FFF2-40B4-BE49-F238E27FC236}">
                <a16:creationId xmlns:a16="http://schemas.microsoft.com/office/drawing/2014/main" id="{88EEA973-7737-7246-55B5-24E642AE5901}"/>
              </a:ext>
            </a:extLst>
          </p:cNvPr>
          <p:cNvSpPr txBox="1"/>
          <p:nvPr/>
        </p:nvSpPr>
        <p:spPr>
          <a:xfrm>
            <a:off x="8014908" y="4170218"/>
            <a:ext cx="3269673" cy="1200329"/>
          </a:xfrm>
          <a:prstGeom prst="rect">
            <a:avLst/>
          </a:prstGeom>
          <a:noFill/>
        </p:spPr>
        <p:txBody>
          <a:bodyPr wrap="square" lIns="0" rIns="0" rtlCol="0">
            <a:spAutoFit/>
          </a:bodyPr>
          <a:lstStyle/>
          <a:p>
            <a:pPr algn="ctr"/>
            <a:r>
              <a:rPr kumimoji="1" lang="en-US" altLang="ja-JP" sz="2400" dirty="0">
                <a:solidFill>
                  <a:srgbClr val="161E2D"/>
                </a:solidFill>
                <a:latin typeface="Amazon Ember Display"/>
                <a:ea typeface="メイリオ"/>
              </a:rPr>
              <a:t>End to End </a:t>
            </a:r>
            <a:r>
              <a:rPr kumimoji="1" lang="ja-JP" altLang="en-US" sz="2400" dirty="0">
                <a:solidFill>
                  <a:srgbClr val="161E2D"/>
                </a:solidFill>
                <a:latin typeface="Amazon Ember Display"/>
                <a:ea typeface="メイリオ"/>
              </a:rPr>
              <a:t>の顧客体験を言外の表現も含め</a:t>
            </a:r>
            <a:endParaRPr kumimoji="1" lang="en-US" altLang="ja-JP" sz="2400" dirty="0">
              <a:solidFill>
                <a:srgbClr val="161E2D"/>
              </a:solidFill>
              <a:latin typeface="Amazon Ember Display"/>
              <a:ea typeface="メイリオ"/>
            </a:endParaRPr>
          </a:p>
          <a:p>
            <a:pPr algn="ctr"/>
            <a:r>
              <a:rPr kumimoji="1" lang="ja-JP" altLang="en-US" sz="2400" dirty="0">
                <a:solidFill>
                  <a:srgbClr val="161E2D"/>
                </a:solidFill>
                <a:latin typeface="Amazon Ember Display"/>
                <a:ea typeface="メイリオ"/>
              </a:rPr>
              <a:t>伝えるための図</a:t>
            </a:r>
          </a:p>
        </p:txBody>
      </p:sp>
    </p:spTree>
    <p:extLst>
      <p:ext uri="{BB962C8B-B14F-4D97-AF65-F5344CB8AC3E}">
        <p14:creationId xmlns:p14="http://schemas.microsoft.com/office/powerpoint/2010/main" val="2309891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B923E-D25C-8A82-F242-DB2823AAC41B}"/>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2F1FD1E-0EA4-F7BB-8679-AA2A1FB2864D}"/>
              </a:ext>
            </a:extLst>
          </p:cNvPr>
          <p:cNvSpPr>
            <a:spLocks noGrp="1"/>
          </p:cNvSpPr>
          <p:nvPr>
            <p:ph type="sldNum" sz="quarter" idx="12"/>
          </p:nvPr>
        </p:nvSpPr>
        <p:spPr/>
        <p:txBody>
          <a:bodyPr/>
          <a:lstStyle/>
          <a:p>
            <a:fld id="{EB4B8DE2-A4E8-46E4-8BBF-D75455EFF32C}" type="slidenum">
              <a:rPr lang="en-US" smtClean="0"/>
              <a:pPr/>
              <a:t>16</a:t>
            </a:fld>
            <a:endParaRPr lang="en-US" dirty="0"/>
          </a:p>
        </p:txBody>
      </p:sp>
      <p:sp>
        <p:nvSpPr>
          <p:cNvPr id="3" name="タイトル 2">
            <a:extLst>
              <a:ext uri="{FF2B5EF4-FFF2-40B4-BE49-F238E27FC236}">
                <a16:creationId xmlns:a16="http://schemas.microsoft.com/office/drawing/2014/main" id="{03B84E72-C1D5-E544-1384-1E74FD44E4E0}"/>
              </a:ext>
            </a:extLst>
          </p:cNvPr>
          <p:cNvSpPr>
            <a:spLocks noGrp="1"/>
          </p:cNvSpPr>
          <p:nvPr>
            <p:ph type="title"/>
          </p:nvPr>
        </p:nvSpPr>
        <p:spPr>
          <a:xfrm>
            <a:off x="407988" y="296409"/>
            <a:ext cx="11701616" cy="617991"/>
          </a:xfrm>
        </p:spPr>
        <p:txBody>
          <a:bodyPr/>
          <a:lstStyle/>
          <a:p>
            <a:r>
              <a:rPr kumimoji="1" lang="en-US" altLang="ja-JP" dirty="0"/>
              <a:t>Amazon </a:t>
            </a:r>
            <a:r>
              <a:rPr kumimoji="1" lang="ja-JP" altLang="en-US" dirty="0"/>
              <a:t>のプロダクト開発プロセス </a:t>
            </a:r>
            <a:r>
              <a:rPr kumimoji="1" lang="en-US" altLang="ja-JP" dirty="0"/>
              <a:t>:</a:t>
            </a:r>
            <a:r>
              <a:rPr kumimoji="1" lang="ja-JP" altLang="en-US" dirty="0"/>
              <a:t> </a:t>
            </a:r>
            <a:br>
              <a:rPr kumimoji="1" lang="en-US" altLang="ja-JP" dirty="0"/>
            </a:br>
            <a:r>
              <a:rPr kumimoji="1" lang="en-US" altLang="ja-JP" dirty="0"/>
              <a:t>Working Backwards </a:t>
            </a:r>
            <a:endParaRPr kumimoji="1" lang="ja-JP" altLang="en-US" dirty="0"/>
          </a:p>
        </p:txBody>
      </p:sp>
      <p:sp>
        <p:nvSpPr>
          <p:cNvPr id="19" name="矢印: 五方向 18">
            <a:extLst>
              <a:ext uri="{FF2B5EF4-FFF2-40B4-BE49-F238E27FC236}">
                <a16:creationId xmlns:a16="http://schemas.microsoft.com/office/drawing/2014/main" id="{327D77CB-D956-9601-15F1-9C06705F1C36}"/>
              </a:ext>
            </a:extLst>
          </p:cNvPr>
          <p:cNvSpPr/>
          <p:nvPr/>
        </p:nvSpPr>
        <p:spPr>
          <a:xfrm>
            <a:off x="425038" y="1882446"/>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Listen</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0" name="矢印: 五方向 19">
            <a:extLst>
              <a:ext uri="{FF2B5EF4-FFF2-40B4-BE49-F238E27FC236}">
                <a16:creationId xmlns:a16="http://schemas.microsoft.com/office/drawing/2014/main" id="{9183C30C-742A-4FBB-AB60-48FB7E62B4AF}"/>
              </a:ext>
            </a:extLst>
          </p:cNvPr>
          <p:cNvSpPr/>
          <p:nvPr/>
        </p:nvSpPr>
        <p:spPr>
          <a:xfrm>
            <a:off x="2779864" y="1882446"/>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Define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1" name="矢印: 五方向 20">
            <a:extLst>
              <a:ext uri="{FF2B5EF4-FFF2-40B4-BE49-F238E27FC236}">
                <a16:creationId xmlns:a16="http://schemas.microsoft.com/office/drawing/2014/main" id="{60E051E1-5E41-EF8E-925E-9EF329C8E756}"/>
              </a:ext>
            </a:extLst>
          </p:cNvPr>
          <p:cNvSpPr/>
          <p:nvPr/>
        </p:nvSpPr>
        <p:spPr>
          <a:xfrm>
            <a:off x="5134690" y="1882446"/>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Invent</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2" name="矢印: 五方向 21">
            <a:extLst>
              <a:ext uri="{FF2B5EF4-FFF2-40B4-BE49-F238E27FC236}">
                <a16:creationId xmlns:a16="http://schemas.microsoft.com/office/drawing/2014/main" id="{1C4BD366-4B56-0427-4223-060D9B3AA833}"/>
              </a:ext>
            </a:extLst>
          </p:cNvPr>
          <p:cNvSpPr/>
          <p:nvPr/>
        </p:nvSpPr>
        <p:spPr>
          <a:xfrm>
            <a:off x="7489516" y="1882446"/>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Refine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3" name="矢印: 五方向 22">
            <a:extLst>
              <a:ext uri="{FF2B5EF4-FFF2-40B4-BE49-F238E27FC236}">
                <a16:creationId xmlns:a16="http://schemas.microsoft.com/office/drawing/2014/main" id="{EB11D87E-0C11-9396-B657-3656D544ABF9}"/>
              </a:ext>
            </a:extLst>
          </p:cNvPr>
          <p:cNvSpPr/>
          <p:nvPr/>
        </p:nvSpPr>
        <p:spPr>
          <a:xfrm>
            <a:off x="9844341" y="1882446"/>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Test/Iterate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8" name="矢印: 左 7">
            <a:extLst>
              <a:ext uri="{FF2B5EF4-FFF2-40B4-BE49-F238E27FC236}">
                <a16:creationId xmlns:a16="http://schemas.microsoft.com/office/drawing/2014/main" id="{1977B58E-05B3-D42C-E4C5-16FE81CFB723}"/>
              </a:ext>
            </a:extLst>
          </p:cNvPr>
          <p:cNvSpPr/>
          <p:nvPr/>
        </p:nvSpPr>
        <p:spPr>
          <a:xfrm rot="5400000">
            <a:off x="8356316" y="4463850"/>
            <a:ext cx="466570" cy="652556"/>
          </a:xfrm>
          <a:prstGeom prst="leftArrow">
            <a:avLst/>
          </a:prstGeom>
          <a:solidFill>
            <a:srgbClr val="11172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9" name="テキスト ボックス 8">
            <a:extLst>
              <a:ext uri="{FF2B5EF4-FFF2-40B4-BE49-F238E27FC236}">
                <a16:creationId xmlns:a16="http://schemas.microsoft.com/office/drawing/2014/main" id="{4084F65C-CDB6-C6FB-720E-75B7B8C56D9F}"/>
              </a:ext>
            </a:extLst>
          </p:cNvPr>
          <p:cNvSpPr txBox="1"/>
          <p:nvPr/>
        </p:nvSpPr>
        <p:spPr>
          <a:xfrm>
            <a:off x="7489514" y="5101230"/>
            <a:ext cx="2200176" cy="1323439"/>
          </a:xfrm>
          <a:prstGeom prst="rect">
            <a:avLst/>
          </a:prstGeom>
          <a:noFill/>
        </p:spPr>
        <p:txBody>
          <a:bodyPr wrap="square" lIns="0" rIns="0" rtlCol="0">
            <a:spAutoFit/>
          </a:bodyPr>
          <a:lstStyle/>
          <a:p>
            <a:pPr algn="ctr"/>
            <a:r>
              <a:rPr kumimoji="1" lang="en-US" altLang="ja-JP" sz="2000" b="1" dirty="0">
                <a:solidFill>
                  <a:srgbClr val="161E2D"/>
                </a:solidFill>
                <a:latin typeface="Amazon Ember Display"/>
                <a:ea typeface="メイリオ"/>
              </a:rPr>
              <a:t>PR/FAQ </a:t>
            </a:r>
            <a:r>
              <a:rPr kumimoji="1" lang="ja-JP" altLang="en-US" sz="2000" b="1" dirty="0">
                <a:solidFill>
                  <a:srgbClr val="161E2D"/>
                </a:solidFill>
                <a:latin typeface="Amazon Ember Display"/>
                <a:ea typeface="メイリオ"/>
              </a:rPr>
              <a:t>を書く</a:t>
            </a:r>
            <a:br>
              <a:rPr kumimoji="1" lang="en-US" altLang="ja-JP" sz="2000" b="1" dirty="0">
                <a:solidFill>
                  <a:srgbClr val="161E2D"/>
                </a:solidFill>
                <a:latin typeface="Amazon Ember Display"/>
                <a:ea typeface="メイリオ"/>
              </a:rPr>
            </a:br>
            <a:r>
              <a:rPr kumimoji="1" lang="ja-JP" altLang="en-US" sz="2000" dirty="0">
                <a:solidFill>
                  <a:srgbClr val="161E2D"/>
                </a:solidFill>
                <a:latin typeface="Amazon Ember Display"/>
                <a:ea typeface="メイリオ"/>
              </a:rPr>
              <a:t>今回は </a:t>
            </a:r>
            <a:r>
              <a:rPr kumimoji="1" lang="en-US" altLang="ja-JP" sz="2000" dirty="0">
                <a:solidFill>
                  <a:srgbClr val="161E2D"/>
                </a:solidFill>
                <a:latin typeface="Amazon Ember Display"/>
                <a:ea typeface="メイリオ"/>
              </a:rPr>
              <a:t>Mock </a:t>
            </a:r>
            <a:r>
              <a:rPr kumimoji="1" lang="ja-JP" altLang="en-US" sz="2000" dirty="0">
                <a:solidFill>
                  <a:srgbClr val="161E2D"/>
                </a:solidFill>
                <a:latin typeface="Amazon Ember Display"/>
                <a:ea typeface="メイリオ"/>
              </a:rPr>
              <a:t>に</a:t>
            </a:r>
            <a:br>
              <a:rPr kumimoji="1" lang="en-US" altLang="ja-JP" sz="2000" dirty="0">
                <a:solidFill>
                  <a:srgbClr val="161E2D"/>
                </a:solidFill>
                <a:latin typeface="Amazon Ember Display"/>
                <a:ea typeface="メイリオ"/>
              </a:rPr>
            </a:br>
            <a:r>
              <a:rPr kumimoji="1" lang="ja-JP" altLang="en-US" sz="2000" dirty="0">
                <a:solidFill>
                  <a:srgbClr val="161E2D"/>
                </a:solidFill>
                <a:latin typeface="Amazon Ember Display"/>
                <a:ea typeface="メイリオ"/>
              </a:rPr>
              <a:t>十分な企画書に</a:t>
            </a:r>
            <a:endParaRPr kumimoji="1" lang="en-US" altLang="ja-JP" sz="2000" dirty="0">
              <a:solidFill>
                <a:srgbClr val="161E2D"/>
              </a:solidFill>
              <a:latin typeface="Amazon Ember Display"/>
              <a:ea typeface="メイリオ"/>
            </a:endParaRPr>
          </a:p>
          <a:p>
            <a:pPr algn="ctr"/>
            <a:r>
              <a:rPr kumimoji="1" lang="ja-JP" altLang="en-US" sz="2000" dirty="0">
                <a:solidFill>
                  <a:srgbClr val="161E2D"/>
                </a:solidFill>
                <a:latin typeface="Amazon Ember Display"/>
                <a:ea typeface="メイリオ"/>
              </a:rPr>
              <a:t>とどめます</a:t>
            </a:r>
          </a:p>
        </p:txBody>
      </p:sp>
      <p:sp>
        <p:nvSpPr>
          <p:cNvPr id="10" name="矢印: 左 9">
            <a:extLst>
              <a:ext uri="{FF2B5EF4-FFF2-40B4-BE49-F238E27FC236}">
                <a16:creationId xmlns:a16="http://schemas.microsoft.com/office/drawing/2014/main" id="{66308A11-C10A-71EB-41F6-D6F70908919A}"/>
              </a:ext>
            </a:extLst>
          </p:cNvPr>
          <p:cNvSpPr/>
          <p:nvPr/>
        </p:nvSpPr>
        <p:spPr>
          <a:xfrm rot="5400000">
            <a:off x="10711143" y="4463850"/>
            <a:ext cx="466570" cy="652556"/>
          </a:xfrm>
          <a:prstGeom prst="leftArrow">
            <a:avLst/>
          </a:prstGeom>
          <a:solidFill>
            <a:srgbClr val="11172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1" name="テキスト ボックス 10">
            <a:extLst>
              <a:ext uri="{FF2B5EF4-FFF2-40B4-BE49-F238E27FC236}">
                <a16:creationId xmlns:a16="http://schemas.microsoft.com/office/drawing/2014/main" id="{CA2B69EC-18A3-DBE0-50A2-EA7EAC4FA810}"/>
              </a:ext>
            </a:extLst>
          </p:cNvPr>
          <p:cNvSpPr txBox="1"/>
          <p:nvPr/>
        </p:nvSpPr>
        <p:spPr>
          <a:xfrm>
            <a:off x="9844341" y="5101230"/>
            <a:ext cx="2200176" cy="1015663"/>
          </a:xfrm>
          <a:prstGeom prst="rect">
            <a:avLst/>
          </a:prstGeom>
          <a:noFill/>
        </p:spPr>
        <p:txBody>
          <a:bodyPr wrap="square" lIns="0" rIns="0" rtlCol="0">
            <a:spAutoFit/>
          </a:bodyPr>
          <a:lstStyle/>
          <a:p>
            <a:pPr algn="ctr"/>
            <a:r>
              <a:rPr kumimoji="1" lang="en-US" altLang="ja-JP" sz="2000" b="1" dirty="0">
                <a:solidFill>
                  <a:srgbClr val="161E2D"/>
                </a:solidFill>
                <a:latin typeface="Amazon Ember Display"/>
                <a:ea typeface="メイリオ"/>
              </a:rPr>
              <a:t>“Iterate” </a:t>
            </a:r>
            <a:r>
              <a:rPr kumimoji="1" lang="ja-JP" altLang="en-US" sz="2000" b="1" dirty="0">
                <a:solidFill>
                  <a:srgbClr val="161E2D"/>
                </a:solidFill>
                <a:latin typeface="Amazon Ember Display"/>
                <a:ea typeface="メイリオ"/>
              </a:rPr>
              <a:t>し洗練</a:t>
            </a:r>
            <a:endParaRPr kumimoji="1" lang="en-US" altLang="ja-JP" sz="2000" b="1" dirty="0">
              <a:solidFill>
                <a:srgbClr val="161E2D"/>
              </a:solidFill>
              <a:latin typeface="Amazon Ember Display"/>
              <a:ea typeface="メイリオ"/>
            </a:endParaRPr>
          </a:p>
          <a:p>
            <a:pPr algn="ctr"/>
            <a:r>
              <a:rPr kumimoji="1" lang="ja-JP" altLang="en-US" sz="2000" dirty="0">
                <a:solidFill>
                  <a:srgbClr val="161E2D"/>
                </a:solidFill>
                <a:latin typeface="Amazon Ember Display"/>
                <a:ea typeface="メイリオ"/>
              </a:rPr>
              <a:t>改善編で </a:t>
            </a:r>
            <a:r>
              <a:rPr kumimoji="1" lang="en-US" altLang="ja-JP" sz="2000" dirty="0">
                <a:solidFill>
                  <a:srgbClr val="161E2D"/>
                </a:solidFill>
                <a:latin typeface="Amazon Ember Display"/>
                <a:ea typeface="メイリオ"/>
              </a:rPr>
              <a:t>Iterate </a:t>
            </a:r>
            <a:r>
              <a:rPr kumimoji="1" lang="ja-JP" altLang="en-US" sz="2000" dirty="0">
                <a:solidFill>
                  <a:srgbClr val="161E2D"/>
                </a:solidFill>
                <a:latin typeface="Amazon Ember Display"/>
                <a:ea typeface="メイリオ"/>
              </a:rPr>
              <a:t>を実施して頂きます</a:t>
            </a:r>
          </a:p>
        </p:txBody>
      </p:sp>
      <p:sp>
        <p:nvSpPr>
          <p:cNvPr id="4" name="四角形: 角を丸くする 3">
            <a:extLst>
              <a:ext uri="{FF2B5EF4-FFF2-40B4-BE49-F238E27FC236}">
                <a16:creationId xmlns:a16="http://schemas.microsoft.com/office/drawing/2014/main" id="{62DFCCEB-C4BB-3A37-4E1B-8FDDA3165F22}"/>
              </a:ext>
            </a:extLst>
          </p:cNvPr>
          <p:cNvSpPr/>
          <p:nvPr/>
        </p:nvSpPr>
        <p:spPr>
          <a:xfrm>
            <a:off x="425038" y="2534610"/>
            <a:ext cx="2200175" cy="1944416"/>
          </a:xfrm>
          <a:prstGeom prst="roundRect">
            <a:avLst>
              <a:gd name="adj" fmla="val 5043"/>
            </a:avLst>
          </a:prstGeom>
          <a:noFill/>
          <a:ln w="12700" cap="flat" cmpd="sng" algn="ctr">
            <a:solidFill>
              <a:srgbClr val="161E2D"/>
            </a:solid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rgbClr val="161E2D"/>
                </a:solidFill>
                <a:effectLst/>
                <a:uLnTx/>
                <a:uFillTx/>
                <a:latin typeface="Amazon Ember Display"/>
                <a:ea typeface="メイリオ"/>
                <a:cs typeface="+mn-cs"/>
              </a:rPr>
              <a:t>顧客は誰か</a:t>
            </a:r>
            <a:r>
              <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rPr>
              <a:t>?</a:t>
            </a: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顧客の目的と達成するための行動は何か。行動をはじめるきっかけは何か。</a:t>
            </a:r>
          </a:p>
        </p:txBody>
      </p:sp>
      <p:sp>
        <p:nvSpPr>
          <p:cNvPr id="5" name="四角形: 角を丸くする 4">
            <a:extLst>
              <a:ext uri="{FF2B5EF4-FFF2-40B4-BE49-F238E27FC236}">
                <a16:creationId xmlns:a16="http://schemas.microsoft.com/office/drawing/2014/main" id="{3C0AD3EE-5D03-3CC5-99FA-F93B30D57039}"/>
              </a:ext>
            </a:extLst>
          </p:cNvPr>
          <p:cNvSpPr/>
          <p:nvPr/>
        </p:nvSpPr>
        <p:spPr>
          <a:xfrm>
            <a:off x="2779864" y="2534610"/>
            <a:ext cx="2200175" cy="1944416"/>
          </a:xfrm>
          <a:prstGeom prst="roundRect">
            <a:avLst>
              <a:gd name="adj" fmla="val 5043"/>
            </a:avLst>
          </a:prstGeom>
          <a:noFill/>
          <a:ln w="12700" cap="flat" cmpd="sng" algn="ctr">
            <a:solidFill>
              <a:srgbClr val="161E2D"/>
            </a:solid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rgbClr val="161E2D"/>
                </a:solidFill>
                <a:effectLst/>
                <a:uLnTx/>
                <a:uFillTx/>
                <a:latin typeface="Amazon Ember Display"/>
                <a:ea typeface="メイリオ"/>
                <a:cs typeface="+mn-cs"/>
              </a:rPr>
              <a:t>課題と機会は何か </a:t>
            </a:r>
            <a:r>
              <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行動しない、あるいは行動を促進する状況は何か </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その状況に製品はどうかかわるか。</a:t>
            </a:r>
          </a:p>
        </p:txBody>
      </p:sp>
      <p:sp>
        <p:nvSpPr>
          <p:cNvPr id="6" name="四角形: 角を丸くする 5">
            <a:extLst>
              <a:ext uri="{FF2B5EF4-FFF2-40B4-BE49-F238E27FC236}">
                <a16:creationId xmlns:a16="http://schemas.microsoft.com/office/drawing/2014/main" id="{7B50E3FC-D9B9-F905-FC70-59E92EE9D9C3}"/>
              </a:ext>
            </a:extLst>
          </p:cNvPr>
          <p:cNvSpPr/>
          <p:nvPr/>
        </p:nvSpPr>
        <p:spPr>
          <a:xfrm>
            <a:off x="5134689" y="2534610"/>
            <a:ext cx="2200175" cy="1944416"/>
          </a:xfrm>
          <a:prstGeom prst="roundRect">
            <a:avLst>
              <a:gd name="adj" fmla="val 5043"/>
            </a:avLst>
          </a:prstGeom>
          <a:noFill/>
          <a:ln w="12700" cap="flat" cmpd="sng" algn="ctr">
            <a:solidFill>
              <a:srgbClr val="111724"/>
            </a:solid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rgbClr val="161E2D"/>
                </a:solidFill>
                <a:effectLst/>
                <a:uLnTx/>
                <a:uFillTx/>
                <a:latin typeface="Amazon Ember Display"/>
                <a:ea typeface="メイリオ"/>
                <a:cs typeface="+mn-cs"/>
              </a:rPr>
              <a:t>解決策は何か </a:t>
            </a:r>
            <a:r>
              <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行動の障害を取り除き、促進する最良の解決策は何か。</a:t>
            </a:r>
          </a:p>
        </p:txBody>
      </p:sp>
      <p:sp>
        <p:nvSpPr>
          <p:cNvPr id="7" name="四角形: 角を丸くする 6">
            <a:extLst>
              <a:ext uri="{FF2B5EF4-FFF2-40B4-BE49-F238E27FC236}">
                <a16:creationId xmlns:a16="http://schemas.microsoft.com/office/drawing/2014/main" id="{56FECCC0-D517-0996-81F1-92D678118728}"/>
              </a:ext>
            </a:extLst>
          </p:cNvPr>
          <p:cNvSpPr/>
          <p:nvPr/>
        </p:nvSpPr>
        <p:spPr>
          <a:xfrm>
            <a:off x="7489514" y="2534610"/>
            <a:ext cx="2200175" cy="1944416"/>
          </a:xfrm>
          <a:prstGeom prst="roundRect">
            <a:avLst>
              <a:gd name="adj" fmla="val 5043"/>
            </a:avLst>
          </a:prstGeom>
          <a:noFill/>
          <a:ln w="12700" cap="flat" cmpd="sng" algn="ctr">
            <a:solidFill>
              <a:srgbClr val="161E2D"/>
            </a:solid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rgbClr val="161E2D"/>
                </a:solidFill>
                <a:effectLst/>
                <a:uLnTx/>
                <a:uFillTx/>
                <a:latin typeface="Amazon Ember Display"/>
                <a:ea typeface="メイリオ"/>
                <a:cs typeface="+mn-cs"/>
              </a:rPr>
              <a:t>最終的な顧客の体験は </a:t>
            </a:r>
            <a:r>
              <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rPr>
              <a:t>?</a:t>
            </a: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顧客はどのように製品の存在を知り解決策を採用するのか。どのように正当性を訴求するか。</a:t>
            </a:r>
          </a:p>
        </p:txBody>
      </p:sp>
      <p:sp>
        <p:nvSpPr>
          <p:cNvPr id="12" name="四角形: 角を丸くする 11">
            <a:extLst>
              <a:ext uri="{FF2B5EF4-FFF2-40B4-BE49-F238E27FC236}">
                <a16:creationId xmlns:a16="http://schemas.microsoft.com/office/drawing/2014/main" id="{78B48563-84C4-436B-C360-FB812EC39B93}"/>
              </a:ext>
            </a:extLst>
          </p:cNvPr>
          <p:cNvSpPr/>
          <p:nvPr/>
        </p:nvSpPr>
        <p:spPr>
          <a:xfrm>
            <a:off x="9844341" y="2534610"/>
            <a:ext cx="2200175" cy="1944416"/>
          </a:xfrm>
          <a:prstGeom prst="roundRect">
            <a:avLst>
              <a:gd name="adj" fmla="val 5043"/>
            </a:avLst>
          </a:prstGeom>
          <a:noFill/>
          <a:ln w="12700" cap="flat" cmpd="sng" algn="ctr">
            <a:solidFill>
              <a:srgbClr val="161E2D"/>
            </a:solid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rgbClr val="161E2D"/>
                </a:solidFill>
                <a:effectLst/>
                <a:uLnTx/>
                <a:uFillTx/>
                <a:latin typeface="Amazon Ember Display"/>
                <a:ea typeface="メイリオ"/>
                <a:cs typeface="+mn-cs"/>
              </a:rPr>
              <a:t>成功を計測する指標は </a:t>
            </a:r>
            <a:r>
              <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rPr>
              <a:t>?</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 </a:t>
            </a:r>
            <a:b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b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課題の解決を誰がどのように計測し評価するのか。</a:t>
            </a:r>
          </a:p>
        </p:txBody>
      </p:sp>
      <p:sp>
        <p:nvSpPr>
          <p:cNvPr id="33" name="テキスト ボックス 32">
            <a:extLst>
              <a:ext uri="{FF2B5EF4-FFF2-40B4-BE49-F238E27FC236}">
                <a16:creationId xmlns:a16="http://schemas.microsoft.com/office/drawing/2014/main" id="{BBC4FFF5-5CC1-9021-979B-A59F69ED9DB9}"/>
              </a:ext>
            </a:extLst>
          </p:cNvPr>
          <p:cNvSpPr txBox="1"/>
          <p:nvPr/>
        </p:nvSpPr>
        <p:spPr>
          <a:xfrm>
            <a:off x="2016278" y="4066381"/>
            <a:ext cx="763585" cy="369332"/>
          </a:xfrm>
          <a:prstGeom prst="rect">
            <a:avLst/>
          </a:prstGeom>
          <a:noFill/>
        </p:spPr>
        <p:txBody>
          <a:bodyPr wrap="square" rtlCol="0">
            <a:spAutoFit/>
          </a:bodyPr>
          <a:lstStyle/>
          <a:p>
            <a:pPr algn="l"/>
            <a:r>
              <a:rPr kumimoji="1" lang="ja-JP" altLang="en-US" dirty="0">
                <a:latin typeface="Amazon Ember Display" panose="020F0603020204020204" pitchFamily="34" charset="0"/>
                <a:ea typeface="メイリオ" panose="020B0604030504040204" pitchFamily="34" charset="-128"/>
              </a:rPr>
              <a:t>🤖</a:t>
            </a:r>
          </a:p>
        </p:txBody>
      </p:sp>
      <p:sp>
        <p:nvSpPr>
          <p:cNvPr id="34" name="テキスト ボックス 33">
            <a:extLst>
              <a:ext uri="{FF2B5EF4-FFF2-40B4-BE49-F238E27FC236}">
                <a16:creationId xmlns:a16="http://schemas.microsoft.com/office/drawing/2014/main" id="{97B7CFC7-67A2-65E1-2037-92521B4AFBCC}"/>
              </a:ext>
            </a:extLst>
          </p:cNvPr>
          <p:cNvSpPr txBox="1"/>
          <p:nvPr/>
        </p:nvSpPr>
        <p:spPr>
          <a:xfrm>
            <a:off x="6799671" y="4066381"/>
            <a:ext cx="763585" cy="369332"/>
          </a:xfrm>
          <a:prstGeom prst="rect">
            <a:avLst/>
          </a:prstGeom>
          <a:noFill/>
        </p:spPr>
        <p:txBody>
          <a:bodyPr wrap="square" rtlCol="0">
            <a:spAutoFit/>
          </a:bodyPr>
          <a:lstStyle/>
          <a:p>
            <a:pPr algn="l"/>
            <a:r>
              <a:rPr kumimoji="1" lang="ja-JP" altLang="en-US" dirty="0">
                <a:latin typeface="Amazon Ember Display" panose="020F0603020204020204" pitchFamily="34" charset="0"/>
                <a:ea typeface="メイリオ" panose="020B0604030504040204" pitchFamily="34" charset="-128"/>
              </a:rPr>
              <a:t>🤖</a:t>
            </a:r>
          </a:p>
        </p:txBody>
      </p:sp>
    </p:spTree>
    <p:extLst>
      <p:ext uri="{BB962C8B-B14F-4D97-AF65-F5344CB8AC3E}">
        <p14:creationId xmlns:p14="http://schemas.microsoft.com/office/powerpoint/2010/main" val="3794694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30F5387-2B8B-C1BF-2D40-4E28D97FE045}"/>
              </a:ext>
            </a:extLst>
          </p:cNvPr>
          <p:cNvSpPr>
            <a:spLocks noGrp="1"/>
          </p:cNvSpPr>
          <p:nvPr>
            <p:ph type="sldNum" sz="quarter" idx="12"/>
          </p:nvPr>
        </p:nvSpPr>
        <p:spPr/>
        <p:txBody>
          <a:bodyPr/>
          <a:lstStyle/>
          <a:p>
            <a:fld id="{EB4B8DE2-A4E8-46E4-8BBF-D75455EFF32C}" type="slidenum">
              <a:rPr lang="en-US" smtClean="0"/>
              <a:pPr/>
              <a:t>17</a:t>
            </a:fld>
            <a:endParaRPr lang="en-US" dirty="0"/>
          </a:p>
        </p:txBody>
      </p:sp>
      <p:sp>
        <p:nvSpPr>
          <p:cNvPr id="5" name="タイトル 4">
            <a:extLst>
              <a:ext uri="{FF2B5EF4-FFF2-40B4-BE49-F238E27FC236}">
                <a16:creationId xmlns:a16="http://schemas.microsoft.com/office/drawing/2014/main" id="{22104D84-B8EF-2200-D098-A034D79A8122}"/>
              </a:ext>
            </a:extLst>
          </p:cNvPr>
          <p:cNvSpPr>
            <a:spLocks noGrp="1"/>
          </p:cNvSpPr>
          <p:nvPr>
            <p:ph type="title"/>
          </p:nvPr>
        </p:nvSpPr>
        <p:spPr/>
        <p:txBody>
          <a:bodyPr/>
          <a:lstStyle/>
          <a:p>
            <a:r>
              <a:rPr lang="en-US" altLang="ja-JP" dirty="0">
                <a:solidFill>
                  <a:schemeClr val="accent5"/>
                </a:solidFill>
              </a:rPr>
              <a:t>Listen</a:t>
            </a:r>
            <a:r>
              <a:rPr lang="en-US" altLang="ja-JP" dirty="0"/>
              <a:t>: Working Backwards </a:t>
            </a:r>
            <a:r>
              <a:rPr lang="ja-JP" altLang="en-US" dirty="0"/>
              <a:t>の最初のプロセス</a:t>
            </a:r>
          </a:p>
        </p:txBody>
      </p:sp>
      <p:sp>
        <p:nvSpPr>
          <p:cNvPr id="6" name="コンテンツ プレースホルダー 5">
            <a:extLst>
              <a:ext uri="{FF2B5EF4-FFF2-40B4-BE49-F238E27FC236}">
                <a16:creationId xmlns:a16="http://schemas.microsoft.com/office/drawing/2014/main" id="{882949BA-3CC6-BCD7-BE93-70F2B27F3246}"/>
              </a:ext>
            </a:extLst>
          </p:cNvPr>
          <p:cNvSpPr>
            <a:spLocks noGrp="1"/>
          </p:cNvSpPr>
          <p:nvPr>
            <p:ph sz="quarter" idx="13"/>
          </p:nvPr>
        </p:nvSpPr>
        <p:spPr>
          <a:xfrm>
            <a:off x="407988" y="2415882"/>
            <a:ext cx="11449050" cy="2785378"/>
          </a:xfrm>
        </p:spPr>
        <p:txBody>
          <a:bodyPr/>
          <a:lstStyle/>
          <a:p>
            <a:endParaRPr lang="en-US" altLang="ja-JP" sz="4000" dirty="0"/>
          </a:p>
          <a:p>
            <a:pPr algn="ctr"/>
            <a:r>
              <a:rPr lang="ja-JP" altLang="en-US" sz="4000" b="1" dirty="0"/>
              <a:t>顧客は誰か </a:t>
            </a:r>
            <a:r>
              <a:rPr lang="en-US" altLang="ja-JP" sz="4000" b="1" dirty="0"/>
              <a:t>? </a:t>
            </a:r>
          </a:p>
          <a:p>
            <a:pPr algn="ctr"/>
            <a:r>
              <a:rPr lang="ja-JP" altLang="en-US" sz="4000" b="1" dirty="0"/>
              <a:t>顧客についてどのような情報を持っているか </a:t>
            </a:r>
            <a:r>
              <a:rPr lang="en-US" altLang="ja-JP" sz="4000" b="1" dirty="0"/>
              <a:t>? </a:t>
            </a:r>
            <a:endParaRPr lang="ja-JP" altLang="en-US" sz="4000" b="1" dirty="0"/>
          </a:p>
          <a:p>
            <a:endParaRPr lang="ja-JP" altLang="en-US" sz="4000" dirty="0"/>
          </a:p>
        </p:txBody>
      </p:sp>
    </p:spTree>
    <p:extLst>
      <p:ext uri="{BB962C8B-B14F-4D97-AF65-F5344CB8AC3E}">
        <p14:creationId xmlns:p14="http://schemas.microsoft.com/office/powerpoint/2010/main" val="1525640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69994A9-F141-7364-E270-035A1B8F095B}"/>
              </a:ext>
            </a:extLst>
          </p:cNvPr>
          <p:cNvSpPr>
            <a:spLocks noGrp="1"/>
          </p:cNvSpPr>
          <p:nvPr>
            <p:ph type="sldNum" sz="quarter" idx="12"/>
          </p:nvPr>
        </p:nvSpPr>
        <p:spPr/>
        <p:txBody>
          <a:bodyPr/>
          <a:lstStyle/>
          <a:p>
            <a:fld id="{EB4B8DE2-A4E8-46E4-8BBF-D75455EFF32C}" type="slidenum">
              <a:rPr lang="en-US" smtClean="0"/>
              <a:pPr/>
              <a:t>18</a:t>
            </a:fld>
            <a:endParaRPr lang="en-US" dirty="0"/>
          </a:p>
        </p:txBody>
      </p:sp>
      <p:sp>
        <p:nvSpPr>
          <p:cNvPr id="3" name="タイトル 2">
            <a:extLst>
              <a:ext uri="{FF2B5EF4-FFF2-40B4-BE49-F238E27FC236}">
                <a16:creationId xmlns:a16="http://schemas.microsoft.com/office/drawing/2014/main" id="{42D59E1E-0BF2-E471-3892-EA88A0E76121}"/>
              </a:ext>
            </a:extLst>
          </p:cNvPr>
          <p:cNvSpPr>
            <a:spLocks noGrp="1"/>
          </p:cNvSpPr>
          <p:nvPr>
            <p:ph type="title"/>
          </p:nvPr>
        </p:nvSpPr>
        <p:spPr/>
        <p:txBody>
          <a:bodyPr/>
          <a:lstStyle/>
          <a:p>
            <a:r>
              <a:rPr kumimoji="1" lang="ja-JP" altLang="en-US" dirty="0"/>
              <a:t>顧客は誰か </a:t>
            </a:r>
            <a:r>
              <a:rPr kumimoji="1" lang="en-US" altLang="ja-JP" dirty="0"/>
              <a:t>? </a:t>
            </a:r>
            <a:endParaRPr kumimoji="1" lang="ja-JP" altLang="en-US" dirty="0"/>
          </a:p>
        </p:txBody>
      </p:sp>
      <p:sp>
        <p:nvSpPr>
          <p:cNvPr id="4" name="コンテンツ プレースホルダー 3">
            <a:extLst>
              <a:ext uri="{FF2B5EF4-FFF2-40B4-BE49-F238E27FC236}">
                <a16:creationId xmlns:a16="http://schemas.microsoft.com/office/drawing/2014/main" id="{0C052102-ADEC-00F4-EBEB-1B337FDA7EEE}"/>
              </a:ext>
            </a:extLst>
          </p:cNvPr>
          <p:cNvSpPr>
            <a:spLocks noGrp="1"/>
          </p:cNvSpPr>
          <p:nvPr>
            <p:ph sz="quarter" idx="13"/>
          </p:nvPr>
        </p:nvSpPr>
        <p:spPr>
          <a:xfrm>
            <a:off x="407988" y="1376363"/>
            <a:ext cx="11449050" cy="830997"/>
          </a:xfrm>
        </p:spPr>
        <p:txBody>
          <a:bodyPr/>
          <a:lstStyle/>
          <a:p>
            <a:r>
              <a:rPr lang="ja-JP" altLang="en-US" dirty="0"/>
              <a:t>プロダクトマネージャーは、今回フォーカスする「お客様」の</a:t>
            </a:r>
            <a:r>
              <a:rPr lang="ja-JP" altLang="en-US" b="1" dirty="0"/>
              <a:t>目的</a:t>
            </a:r>
            <a:r>
              <a:rPr lang="ja-JP" altLang="en-US" dirty="0"/>
              <a:t>と</a:t>
            </a:r>
            <a:r>
              <a:rPr lang="ja-JP" altLang="en-US" b="1" dirty="0"/>
              <a:t>行動</a:t>
            </a:r>
            <a:r>
              <a:rPr lang="ja-JP" altLang="en-US" dirty="0"/>
              <a:t>、</a:t>
            </a:r>
            <a:r>
              <a:rPr lang="ja-JP" altLang="en-US" b="1" dirty="0"/>
              <a:t>属性</a:t>
            </a:r>
            <a:r>
              <a:rPr lang="ja-JP" altLang="en-US" dirty="0"/>
              <a:t>をまとめたスライド </a:t>
            </a:r>
            <a:r>
              <a:rPr lang="en-US" altLang="ja-JP" dirty="0"/>
              <a:t>“customer.png” </a:t>
            </a:r>
            <a:r>
              <a:rPr lang="ja-JP" altLang="en-US" dirty="0"/>
              <a:t>の内容をチームメンバーに共有ください。</a:t>
            </a:r>
          </a:p>
        </p:txBody>
      </p:sp>
      <p:pic>
        <p:nvPicPr>
          <p:cNvPr id="6" name="グラフィックス 5" descr="ストップウォッチ 単色塗りつぶし">
            <a:extLst>
              <a:ext uri="{FF2B5EF4-FFF2-40B4-BE49-F238E27FC236}">
                <a16:creationId xmlns:a16="http://schemas.microsoft.com/office/drawing/2014/main" id="{4E160007-B7DA-087E-915F-B099E1D888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7" name="テキスト ボックス 6">
            <a:extLst>
              <a:ext uri="{FF2B5EF4-FFF2-40B4-BE49-F238E27FC236}">
                <a16:creationId xmlns:a16="http://schemas.microsoft.com/office/drawing/2014/main" id="{8C9B98A7-1E03-0FE0-128A-927F33669CF0}"/>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10 min</a:t>
            </a:r>
            <a:endParaRPr kumimoji="1" lang="ja-JP" altLang="en-US" sz="2400" dirty="0" err="1"/>
          </a:p>
        </p:txBody>
      </p:sp>
      <p:pic>
        <p:nvPicPr>
          <p:cNvPr id="25" name="グラフィックス 24" descr="男性 単色塗りつぶし">
            <a:extLst>
              <a:ext uri="{FF2B5EF4-FFF2-40B4-BE49-F238E27FC236}">
                <a16:creationId xmlns:a16="http://schemas.microsoft.com/office/drawing/2014/main" id="{024C457E-74EF-41A7-A028-3EE6F87CE7C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84642" y="3459784"/>
            <a:ext cx="1359478" cy="1359478"/>
          </a:xfrm>
          <a:prstGeom prst="rect">
            <a:avLst/>
          </a:prstGeom>
        </p:spPr>
      </p:pic>
      <p:sp>
        <p:nvSpPr>
          <p:cNvPr id="26" name="楕円 25">
            <a:extLst>
              <a:ext uri="{FF2B5EF4-FFF2-40B4-BE49-F238E27FC236}">
                <a16:creationId xmlns:a16="http://schemas.microsoft.com/office/drawing/2014/main" id="{1DF8CC31-BEC1-ABB7-216B-421897DC232E}"/>
              </a:ext>
            </a:extLst>
          </p:cNvPr>
          <p:cNvSpPr/>
          <p:nvPr/>
        </p:nvSpPr>
        <p:spPr>
          <a:xfrm>
            <a:off x="3538104" y="2319046"/>
            <a:ext cx="2930237" cy="2930237"/>
          </a:xfrm>
          <a:prstGeom prst="ellipse">
            <a:avLst/>
          </a:prstGeom>
          <a:noFill/>
          <a:ln w="12700" cap="flat" cmpd="sng" algn="ctr">
            <a:solidFill>
              <a:srgbClr val="FFFFFF">
                <a:lumMod val="8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7" name="テキスト ボックス 26">
            <a:extLst>
              <a:ext uri="{FF2B5EF4-FFF2-40B4-BE49-F238E27FC236}">
                <a16:creationId xmlns:a16="http://schemas.microsoft.com/office/drawing/2014/main" id="{53575FC2-1A0E-267E-4242-63FB6040C980}"/>
              </a:ext>
            </a:extLst>
          </p:cNvPr>
          <p:cNvSpPr txBox="1"/>
          <p:nvPr/>
        </p:nvSpPr>
        <p:spPr>
          <a:xfrm>
            <a:off x="3938154" y="2541483"/>
            <a:ext cx="2026227" cy="369332"/>
          </a:xfrm>
          <a:prstGeom prst="rect">
            <a:avLst/>
          </a:prstGeom>
          <a:noFill/>
        </p:spPr>
        <p:txBody>
          <a:bodyPr wrap="square" lIns="0" rIns="0" rtlCol="0">
            <a:spAutoFit/>
          </a:bodyPr>
          <a:lstStyle/>
          <a:p>
            <a:pPr algn="ctr"/>
            <a:r>
              <a:rPr kumimoji="1" lang="ja-JP" altLang="en-US" b="1" dirty="0">
                <a:solidFill>
                  <a:srgbClr val="161E2D"/>
                </a:solidFill>
                <a:latin typeface="Amazon Ember Display"/>
                <a:ea typeface="メイリオ"/>
              </a:rPr>
              <a:t>目的</a:t>
            </a:r>
            <a:endParaRPr kumimoji="1" lang="en-US" altLang="ja-JP" b="1" dirty="0">
              <a:solidFill>
                <a:srgbClr val="161E2D"/>
              </a:solidFill>
              <a:latin typeface="Amazon Ember Display"/>
              <a:ea typeface="メイリオ"/>
            </a:endParaRPr>
          </a:p>
        </p:txBody>
      </p:sp>
      <p:sp>
        <p:nvSpPr>
          <p:cNvPr id="29" name="楕円 28">
            <a:extLst>
              <a:ext uri="{FF2B5EF4-FFF2-40B4-BE49-F238E27FC236}">
                <a16:creationId xmlns:a16="http://schemas.microsoft.com/office/drawing/2014/main" id="{176121F9-0F20-B10C-80DC-F0842913DA2E}"/>
              </a:ext>
            </a:extLst>
          </p:cNvPr>
          <p:cNvSpPr/>
          <p:nvPr/>
        </p:nvSpPr>
        <p:spPr>
          <a:xfrm>
            <a:off x="5533159" y="2319046"/>
            <a:ext cx="2930237" cy="2930237"/>
          </a:xfrm>
          <a:prstGeom prst="ellipse">
            <a:avLst/>
          </a:prstGeom>
          <a:noFill/>
          <a:ln w="12700" cap="flat" cmpd="sng" algn="ctr">
            <a:solidFill>
              <a:srgbClr val="FFFFFF">
                <a:lumMod val="8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30" name="テキスト ボックス 29">
            <a:extLst>
              <a:ext uri="{FF2B5EF4-FFF2-40B4-BE49-F238E27FC236}">
                <a16:creationId xmlns:a16="http://schemas.microsoft.com/office/drawing/2014/main" id="{D4FBA2CF-6222-ED39-3DE2-0A04980B4F14}"/>
              </a:ext>
            </a:extLst>
          </p:cNvPr>
          <p:cNvSpPr txBox="1"/>
          <p:nvPr/>
        </p:nvSpPr>
        <p:spPr>
          <a:xfrm>
            <a:off x="6198176" y="2541483"/>
            <a:ext cx="2026227" cy="369332"/>
          </a:xfrm>
          <a:prstGeom prst="rect">
            <a:avLst/>
          </a:prstGeom>
          <a:noFill/>
        </p:spPr>
        <p:txBody>
          <a:bodyPr wrap="square" lIns="0" rIns="0" rtlCol="0">
            <a:spAutoFit/>
          </a:bodyPr>
          <a:lstStyle/>
          <a:p>
            <a:pPr algn="ctr"/>
            <a:r>
              <a:rPr kumimoji="1" lang="ja-JP" altLang="en-US" b="1" dirty="0">
                <a:solidFill>
                  <a:srgbClr val="161E2D"/>
                </a:solidFill>
                <a:latin typeface="Amazon Ember Display"/>
                <a:ea typeface="メイリオ"/>
              </a:rPr>
              <a:t>行動</a:t>
            </a:r>
          </a:p>
        </p:txBody>
      </p:sp>
      <p:sp>
        <p:nvSpPr>
          <p:cNvPr id="32" name="楕円 31">
            <a:extLst>
              <a:ext uri="{FF2B5EF4-FFF2-40B4-BE49-F238E27FC236}">
                <a16:creationId xmlns:a16="http://schemas.microsoft.com/office/drawing/2014/main" id="{9BD187AF-97A8-AD9C-CD40-E94012E369C1}"/>
              </a:ext>
            </a:extLst>
          </p:cNvPr>
          <p:cNvSpPr/>
          <p:nvPr/>
        </p:nvSpPr>
        <p:spPr>
          <a:xfrm>
            <a:off x="4535631" y="3410251"/>
            <a:ext cx="2930237" cy="2930237"/>
          </a:xfrm>
          <a:prstGeom prst="ellipse">
            <a:avLst/>
          </a:prstGeom>
          <a:noFill/>
          <a:ln w="12700" cap="flat" cmpd="sng" algn="ctr">
            <a:solidFill>
              <a:srgbClr val="FFFFFF">
                <a:lumMod val="8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33" name="テキスト ボックス 32">
            <a:extLst>
              <a:ext uri="{FF2B5EF4-FFF2-40B4-BE49-F238E27FC236}">
                <a16:creationId xmlns:a16="http://schemas.microsoft.com/office/drawing/2014/main" id="{B13A1B29-FA11-10C9-DA80-BD42A19438A4}"/>
              </a:ext>
            </a:extLst>
          </p:cNvPr>
          <p:cNvSpPr txBox="1"/>
          <p:nvPr/>
        </p:nvSpPr>
        <p:spPr>
          <a:xfrm>
            <a:off x="5003222" y="5262300"/>
            <a:ext cx="2026227" cy="369332"/>
          </a:xfrm>
          <a:prstGeom prst="rect">
            <a:avLst/>
          </a:prstGeom>
          <a:noFill/>
        </p:spPr>
        <p:txBody>
          <a:bodyPr wrap="square" lIns="0" rIns="0" rtlCol="0">
            <a:spAutoFit/>
          </a:bodyPr>
          <a:lstStyle/>
          <a:p>
            <a:pPr algn="ctr"/>
            <a:r>
              <a:rPr kumimoji="1" lang="ja-JP" altLang="en-US" b="1" dirty="0">
                <a:solidFill>
                  <a:srgbClr val="161E2D"/>
                </a:solidFill>
                <a:latin typeface="Amazon Ember Display"/>
                <a:ea typeface="メイリオ"/>
              </a:rPr>
              <a:t>属性</a:t>
            </a:r>
          </a:p>
        </p:txBody>
      </p:sp>
      <p:sp>
        <p:nvSpPr>
          <p:cNvPr id="34" name="テキスト ボックス 33">
            <a:extLst>
              <a:ext uri="{FF2B5EF4-FFF2-40B4-BE49-F238E27FC236}">
                <a16:creationId xmlns:a16="http://schemas.microsoft.com/office/drawing/2014/main" id="{715FBE1C-09B4-A127-3A55-5B660F8D1D77}"/>
              </a:ext>
            </a:extLst>
          </p:cNvPr>
          <p:cNvSpPr txBox="1"/>
          <p:nvPr/>
        </p:nvSpPr>
        <p:spPr>
          <a:xfrm>
            <a:off x="4551216" y="5644649"/>
            <a:ext cx="2930237" cy="646331"/>
          </a:xfrm>
          <a:prstGeom prst="rect">
            <a:avLst/>
          </a:prstGeom>
          <a:noFill/>
        </p:spPr>
        <p:txBody>
          <a:bodyPr wrap="square" lIns="0" rIns="0" rtlCol="0">
            <a:spAutoFit/>
          </a:bodyPr>
          <a:lstStyle/>
          <a:p>
            <a:pPr algn="ctr"/>
            <a:r>
              <a:rPr kumimoji="1" lang="ja-JP" altLang="en-US" dirty="0">
                <a:solidFill>
                  <a:srgbClr val="161E2D"/>
                </a:solidFill>
                <a:latin typeface="Amazon Ember Display"/>
                <a:ea typeface="メイリオ"/>
              </a:rPr>
              <a:t>・性別、年代、嗜好 </a:t>
            </a:r>
            <a:r>
              <a:rPr kumimoji="1" lang="en-US" altLang="ja-JP" dirty="0" err="1">
                <a:solidFill>
                  <a:srgbClr val="161E2D"/>
                </a:solidFill>
                <a:latin typeface="Amazon Ember Display"/>
                <a:ea typeface="メイリオ"/>
              </a:rPr>
              <a:t>etc</a:t>
            </a:r>
            <a:endParaRPr kumimoji="1" lang="en-US" altLang="ja-JP" dirty="0">
              <a:solidFill>
                <a:srgbClr val="161E2D"/>
              </a:solidFill>
              <a:latin typeface="Amazon Ember Display"/>
              <a:ea typeface="メイリオ"/>
            </a:endParaRPr>
          </a:p>
          <a:p>
            <a:pPr algn="ctr"/>
            <a:r>
              <a:rPr kumimoji="1" lang="ja-JP" altLang="en-US" dirty="0">
                <a:solidFill>
                  <a:srgbClr val="161E2D"/>
                </a:solidFill>
                <a:latin typeface="Amazon Ember Display"/>
                <a:ea typeface="メイリオ"/>
              </a:rPr>
              <a:t>・企業規模、業種、業務 </a:t>
            </a:r>
            <a:r>
              <a:rPr kumimoji="1" lang="en-US" altLang="ja-JP" dirty="0" err="1">
                <a:solidFill>
                  <a:srgbClr val="161E2D"/>
                </a:solidFill>
                <a:latin typeface="Amazon Ember Display"/>
                <a:ea typeface="メイリオ"/>
              </a:rPr>
              <a:t>etc</a:t>
            </a:r>
            <a:endParaRPr kumimoji="1" lang="en-US" altLang="ja-JP" dirty="0">
              <a:solidFill>
                <a:srgbClr val="161E2D"/>
              </a:solidFill>
              <a:latin typeface="Amazon Ember Display"/>
              <a:ea typeface="メイリオ"/>
            </a:endParaRPr>
          </a:p>
        </p:txBody>
      </p:sp>
      <p:sp>
        <p:nvSpPr>
          <p:cNvPr id="35" name="テキスト ボックス 34">
            <a:extLst>
              <a:ext uri="{FF2B5EF4-FFF2-40B4-BE49-F238E27FC236}">
                <a16:creationId xmlns:a16="http://schemas.microsoft.com/office/drawing/2014/main" id="{507CD3D1-D413-5609-9905-BF1F4F69BD79}"/>
              </a:ext>
            </a:extLst>
          </p:cNvPr>
          <p:cNvSpPr txBox="1"/>
          <p:nvPr/>
        </p:nvSpPr>
        <p:spPr>
          <a:xfrm>
            <a:off x="8599489" y="5286970"/>
            <a:ext cx="3186544" cy="923330"/>
          </a:xfrm>
          <a:prstGeom prst="rect">
            <a:avLst/>
          </a:prstGeom>
          <a:noFill/>
        </p:spPr>
        <p:txBody>
          <a:bodyPr wrap="square" lIns="0" rIns="0" rtlCol="0">
            <a:spAutoFit/>
          </a:bodyPr>
          <a:lstStyle/>
          <a:p>
            <a:r>
              <a:rPr kumimoji="1" lang="en-US" altLang="ja-JP" dirty="0">
                <a:solidFill>
                  <a:srgbClr val="161E2D"/>
                </a:solidFill>
                <a:latin typeface="Amazon Ember Display"/>
                <a:ea typeface="メイリオ"/>
              </a:rPr>
              <a:t>※</a:t>
            </a:r>
            <a:r>
              <a:rPr kumimoji="1" lang="ja-JP" altLang="en-US" dirty="0">
                <a:solidFill>
                  <a:srgbClr val="161E2D"/>
                </a:solidFill>
                <a:latin typeface="Amazon Ember Display"/>
                <a:ea typeface="メイリオ"/>
              </a:rPr>
              <a:t>新規サービスの場合は、</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お客様が現時点で取っている行動を共有ください</a:t>
            </a:r>
          </a:p>
        </p:txBody>
      </p:sp>
      <p:sp>
        <p:nvSpPr>
          <p:cNvPr id="28" name="テキスト ボックス 27">
            <a:extLst>
              <a:ext uri="{FF2B5EF4-FFF2-40B4-BE49-F238E27FC236}">
                <a16:creationId xmlns:a16="http://schemas.microsoft.com/office/drawing/2014/main" id="{29505F81-4057-01A7-4837-E8870496154D}"/>
              </a:ext>
            </a:extLst>
          </p:cNvPr>
          <p:cNvSpPr txBox="1"/>
          <p:nvPr/>
        </p:nvSpPr>
        <p:spPr>
          <a:xfrm>
            <a:off x="3823854" y="3306182"/>
            <a:ext cx="1636567" cy="1247262"/>
          </a:xfrm>
          <a:prstGeom prst="rect">
            <a:avLst/>
          </a:prstGeom>
          <a:solidFill>
            <a:schemeClr val="bg1"/>
          </a:solidFill>
        </p:spPr>
        <p:txBody>
          <a:bodyPr wrap="square" lIns="0" rIns="0" rtlCol="0">
            <a:spAutoFit/>
          </a:bodyPr>
          <a:lstStyle/>
          <a:p>
            <a:r>
              <a:rPr kumimoji="1" lang="ja-JP" altLang="en-US" dirty="0">
                <a:solidFill>
                  <a:srgbClr val="161E2D"/>
                </a:solidFill>
                <a:latin typeface="Amazon Ember Display"/>
                <a:ea typeface="メイリオ"/>
              </a:rPr>
              <a:t>・どんな状況</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・どんな課題</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・どんな動機</a:t>
            </a:r>
            <a:endParaRPr kumimoji="1" lang="en-US" altLang="ja-JP" dirty="0">
              <a:solidFill>
                <a:srgbClr val="161E2D"/>
              </a:solidFill>
              <a:latin typeface="Amazon Ember Display"/>
              <a:ea typeface="メイリオ"/>
            </a:endParaRPr>
          </a:p>
          <a:p>
            <a:r>
              <a:rPr kumimoji="1" lang="en-US" altLang="ja-JP" dirty="0" err="1">
                <a:solidFill>
                  <a:srgbClr val="161E2D"/>
                </a:solidFill>
                <a:latin typeface="Amazon Ember Display"/>
                <a:ea typeface="メイリオ"/>
              </a:rPr>
              <a:t>etc</a:t>
            </a:r>
            <a:r>
              <a:rPr kumimoji="1" lang="en-US" altLang="ja-JP" dirty="0">
                <a:solidFill>
                  <a:srgbClr val="161E2D"/>
                </a:solidFill>
                <a:latin typeface="Amazon Ember Display"/>
                <a:ea typeface="メイリオ"/>
              </a:rPr>
              <a:t>…</a:t>
            </a:r>
            <a:endParaRPr kumimoji="1" lang="ja-JP" altLang="en-US" dirty="0">
              <a:solidFill>
                <a:srgbClr val="161E2D"/>
              </a:solidFill>
              <a:latin typeface="Amazon Ember Display"/>
              <a:ea typeface="メイリオ"/>
            </a:endParaRPr>
          </a:p>
        </p:txBody>
      </p:sp>
      <p:sp>
        <p:nvSpPr>
          <p:cNvPr id="31" name="テキスト ボックス 30">
            <a:extLst>
              <a:ext uri="{FF2B5EF4-FFF2-40B4-BE49-F238E27FC236}">
                <a16:creationId xmlns:a16="http://schemas.microsoft.com/office/drawing/2014/main" id="{605F2016-B683-6B7C-4F3A-68FA4FF47B65}"/>
              </a:ext>
            </a:extLst>
          </p:cNvPr>
          <p:cNvSpPr txBox="1"/>
          <p:nvPr/>
        </p:nvSpPr>
        <p:spPr>
          <a:xfrm>
            <a:off x="6716858" y="3245755"/>
            <a:ext cx="1460787" cy="1477328"/>
          </a:xfrm>
          <a:prstGeom prst="rect">
            <a:avLst/>
          </a:prstGeom>
          <a:solidFill>
            <a:schemeClr val="bg1"/>
          </a:solidFill>
        </p:spPr>
        <p:txBody>
          <a:bodyPr wrap="square" lIns="0" rIns="0" rtlCol="0">
            <a:spAutoFit/>
          </a:bodyPr>
          <a:lstStyle/>
          <a:p>
            <a:r>
              <a:rPr kumimoji="1" lang="ja-JP" altLang="en-US" dirty="0">
                <a:solidFill>
                  <a:srgbClr val="161E2D"/>
                </a:solidFill>
                <a:latin typeface="Amazon Ember Display"/>
                <a:ea typeface="メイリオ"/>
              </a:rPr>
              <a:t>・どんな手段</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・利用頻度</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・利用額</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・利用期間</a:t>
            </a:r>
            <a:endParaRPr kumimoji="1" lang="en-US" altLang="ja-JP" dirty="0">
              <a:solidFill>
                <a:srgbClr val="161E2D"/>
              </a:solidFill>
              <a:latin typeface="Amazon Ember Display"/>
              <a:ea typeface="メイリオ"/>
            </a:endParaRPr>
          </a:p>
          <a:p>
            <a:r>
              <a:rPr kumimoji="1" lang="en-US" altLang="ja-JP" dirty="0" err="1">
                <a:solidFill>
                  <a:srgbClr val="161E2D"/>
                </a:solidFill>
                <a:latin typeface="Amazon Ember Display"/>
                <a:ea typeface="メイリオ"/>
              </a:rPr>
              <a:t>etc</a:t>
            </a:r>
            <a:r>
              <a:rPr kumimoji="1" lang="en-US" altLang="ja-JP" dirty="0">
                <a:solidFill>
                  <a:srgbClr val="161E2D"/>
                </a:solidFill>
                <a:latin typeface="Amazon Ember Display"/>
                <a:ea typeface="メイリオ"/>
              </a:rPr>
              <a:t>…</a:t>
            </a:r>
          </a:p>
        </p:txBody>
      </p:sp>
      <p:cxnSp>
        <p:nvCxnSpPr>
          <p:cNvPr id="10" name="直線矢印コネクタ 9">
            <a:extLst>
              <a:ext uri="{FF2B5EF4-FFF2-40B4-BE49-F238E27FC236}">
                <a16:creationId xmlns:a16="http://schemas.microsoft.com/office/drawing/2014/main" id="{5157DE8D-B3FC-5595-D532-A831BCBCDD34}"/>
              </a:ext>
            </a:extLst>
          </p:cNvPr>
          <p:cNvCxnSpPr>
            <a:cxnSpLocks/>
          </p:cNvCxnSpPr>
          <p:nvPr/>
        </p:nvCxnSpPr>
        <p:spPr>
          <a:xfrm flipH="1" flipV="1">
            <a:off x="7858689" y="4464834"/>
            <a:ext cx="1036833" cy="593189"/>
          </a:xfrm>
          <a:prstGeom prst="straightConnector1">
            <a:avLst/>
          </a:prstGeom>
          <a:ln w="1270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097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8555764-35F0-32A5-BF4C-73A9A5E8C300}"/>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9171A7E-0B88-33F3-4C46-42393F2C293F}"/>
              </a:ext>
            </a:extLst>
          </p:cNvPr>
          <p:cNvSpPr>
            <a:spLocks noGrp="1"/>
          </p:cNvSpPr>
          <p:nvPr>
            <p:ph type="sldNum" sz="quarter" idx="12"/>
          </p:nvPr>
        </p:nvSpPr>
        <p:spPr/>
        <p:txBody>
          <a:bodyPr/>
          <a:lstStyle/>
          <a:p>
            <a:fld id="{EB4B8DE2-A4E8-46E4-8BBF-D75455EFF32C}" type="slidenum">
              <a:rPr lang="en-US" smtClean="0"/>
              <a:pPr/>
              <a:t>19</a:t>
            </a:fld>
            <a:endParaRPr lang="en-US" dirty="0"/>
          </a:p>
        </p:txBody>
      </p:sp>
      <p:sp>
        <p:nvSpPr>
          <p:cNvPr id="3" name="タイトル 2">
            <a:extLst>
              <a:ext uri="{FF2B5EF4-FFF2-40B4-BE49-F238E27FC236}">
                <a16:creationId xmlns:a16="http://schemas.microsoft.com/office/drawing/2014/main" id="{69968958-64FD-1424-AD40-B509FC2D197B}"/>
              </a:ext>
            </a:extLst>
          </p:cNvPr>
          <p:cNvSpPr>
            <a:spLocks noGrp="1"/>
          </p:cNvSpPr>
          <p:nvPr>
            <p:ph type="title"/>
          </p:nvPr>
        </p:nvSpPr>
        <p:spPr/>
        <p:txBody>
          <a:bodyPr/>
          <a:lstStyle/>
          <a:p>
            <a:r>
              <a:rPr kumimoji="1" lang="ja-JP" altLang="en-US" dirty="0"/>
              <a:t>例 </a:t>
            </a:r>
            <a:r>
              <a:rPr kumimoji="1" lang="en-US" altLang="ja-JP" dirty="0"/>
              <a:t>: </a:t>
            </a:r>
            <a:r>
              <a:rPr kumimoji="1" lang="ja-JP" altLang="en-US" dirty="0"/>
              <a:t>英会話サービス</a:t>
            </a:r>
          </a:p>
        </p:txBody>
      </p:sp>
      <p:sp>
        <p:nvSpPr>
          <p:cNvPr id="4" name="コンテンツ プレースホルダー 3">
            <a:extLst>
              <a:ext uri="{FF2B5EF4-FFF2-40B4-BE49-F238E27FC236}">
                <a16:creationId xmlns:a16="http://schemas.microsoft.com/office/drawing/2014/main" id="{746230D3-C058-1942-90A6-E0212FE3F3AE}"/>
              </a:ext>
            </a:extLst>
          </p:cNvPr>
          <p:cNvSpPr>
            <a:spLocks noGrp="1"/>
          </p:cNvSpPr>
          <p:nvPr>
            <p:ph sz="quarter" idx="13"/>
          </p:nvPr>
        </p:nvSpPr>
        <p:spPr>
          <a:xfrm>
            <a:off x="407988" y="1376363"/>
            <a:ext cx="11449050" cy="830997"/>
          </a:xfrm>
        </p:spPr>
        <p:txBody>
          <a:bodyPr/>
          <a:lstStyle/>
          <a:p>
            <a:r>
              <a:rPr lang="ja-JP" altLang="en-US" dirty="0"/>
              <a:t>プロダクトマネージャーは、今回フォーカスする「お客様」の目的と行動、属性をホワイトボードの右端に書いて共有ください。</a:t>
            </a:r>
          </a:p>
        </p:txBody>
      </p:sp>
      <p:pic>
        <p:nvPicPr>
          <p:cNvPr id="6" name="グラフィックス 5" descr="ストップウォッチ 単色塗りつぶし">
            <a:extLst>
              <a:ext uri="{FF2B5EF4-FFF2-40B4-BE49-F238E27FC236}">
                <a16:creationId xmlns:a16="http://schemas.microsoft.com/office/drawing/2014/main" id="{F3A6741D-5EAD-576E-25B4-F03B98EC05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7" name="テキスト ボックス 6">
            <a:extLst>
              <a:ext uri="{FF2B5EF4-FFF2-40B4-BE49-F238E27FC236}">
                <a16:creationId xmlns:a16="http://schemas.microsoft.com/office/drawing/2014/main" id="{236322F3-CD86-4FA7-D45F-6D5096D79C73}"/>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10 min</a:t>
            </a:r>
            <a:endParaRPr kumimoji="1" lang="ja-JP" altLang="en-US" sz="2400" dirty="0" err="1"/>
          </a:p>
        </p:txBody>
      </p:sp>
      <p:pic>
        <p:nvPicPr>
          <p:cNvPr id="25" name="グラフィックス 24" descr="男性 単色塗りつぶし">
            <a:extLst>
              <a:ext uri="{FF2B5EF4-FFF2-40B4-BE49-F238E27FC236}">
                <a16:creationId xmlns:a16="http://schemas.microsoft.com/office/drawing/2014/main" id="{6D34636D-39A8-D18C-4789-A02D0D397B4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84642" y="3459784"/>
            <a:ext cx="1359478" cy="1359478"/>
          </a:xfrm>
          <a:prstGeom prst="rect">
            <a:avLst/>
          </a:prstGeom>
        </p:spPr>
      </p:pic>
      <p:sp>
        <p:nvSpPr>
          <p:cNvPr id="26" name="楕円 25">
            <a:extLst>
              <a:ext uri="{FF2B5EF4-FFF2-40B4-BE49-F238E27FC236}">
                <a16:creationId xmlns:a16="http://schemas.microsoft.com/office/drawing/2014/main" id="{31EEEF43-07F3-8D07-09C4-7543BD73D45C}"/>
              </a:ext>
            </a:extLst>
          </p:cNvPr>
          <p:cNvSpPr/>
          <p:nvPr/>
        </p:nvSpPr>
        <p:spPr>
          <a:xfrm>
            <a:off x="3538104" y="2319046"/>
            <a:ext cx="2930237" cy="2930237"/>
          </a:xfrm>
          <a:prstGeom prst="ellipse">
            <a:avLst/>
          </a:prstGeom>
          <a:noFill/>
          <a:ln w="12700" cap="flat" cmpd="sng" algn="ctr">
            <a:solidFill>
              <a:srgbClr val="FFFFFF">
                <a:lumMod val="8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7" name="テキスト ボックス 26">
            <a:extLst>
              <a:ext uri="{FF2B5EF4-FFF2-40B4-BE49-F238E27FC236}">
                <a16:creationId xmlns:a16="http://schemas.microsoft.com/office/drawing/2014/main" id="{82D00A62-CBB4-F4B3-C3C2-AC71A076B505}"/>
              </a:ext>
            </a:extLst>
          </p:cNvPr>
          <p:cNvSpPr txBox="1"/>
          <p:nvPr/>
        </p:nvSpPr>
        <p:spPr>
          <a:xfrm>
            <a:off x="3938154" y="2541483"/>
            <a:ext cx="2026227" cy="369332"/>
          </a:xfrm>
          <a:prstGeom prst="rect">
            <a:avLst/>
          </a:prstGeom>
          <a:noFill/>
        </p:spPr>
        <p:txBody>
          <a:bodyPr wrap="square" lIns="0" rIns="0" rtlCol="0">
            <a:spAutoFit/>
          </a:bodyPr>
          <a:lstStyle/>
          <a:p>
            <a:pPr algn="ctr"/>
            <a:r>
              <a:rPr kumimoji="1" lang="ja-JP" altLang="en-US" b="1" dirty="0">
                <a:solidFill>
                  <a:srgbClr val="161E2D"/>
                </a:solidFill>
                <a:latin typeface="Amazon Ember Display"/>
                <a:ea typeface="メイリオ"/>
              </a:rPr>
              <a:t>目的</a:t>
            </a:r>
            <a:endParaRPr kumimoji="1" lang="en-US" altLang="ja-JP" b="1" dirty="0">
              <a:solidFill>
                <a:srgbClr val="161E2D"/>
              </a:solidFill>
              <a:latin typeface="Amazon Ember Display"/>
              <a:ea typeface="メイリオ"/>
            </a:endParaRPr>
          </a:p>
        </p:txBody>
      </p:sp>
      <p:sp>
        <p:nvSpPr>
          <p:cNvPr id="29" name="楕円 28">
            <a:extLst>
              <a:ext uri="{FF2B5EF4-FFF2-40B4-BE49-F238E27FC236}">
                <a16:creationId xmlns:a16="http://schemas.microsoft.com/office/drawing/2014/main" id="{76B24B5D-A3CD-0785-E951-FC50AA02F4BE}"/>
              </a:ext>
            </a:extLst>
          </p:cNvPr>
          <p:cNvSpPr/>
          <p:nvPr/>
        </p:nvSpPr>
        <p:spPr>
          <a:xfrm>
            <a:off x="5533159" y="2319046"/>
            <a:ext cx="2930237" cy="2930237"/>
          </a:xfrm>
          <a:prstGeom prst="ellipse">
            <a:avLst/>
          </a:prstGeom>
          <a:noFill/>
          <a:ln w="12700" cap="flat" cmpd="sng" algn="ctr">
            <a:solidFill>
              <a:srgbClr val="FFFFFF">
                <a:lumMod val="8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30" name="テキスト ボックス 29">
            <a:extLst>
              <a:ext uri="{FF2B5EF4-FFF2-40B4-BE49-F238E27FC236}">
                <a16:creationId xmlns:a16="http://schemas.microsoft.com/office/drawing/2014/main" id="{88E39C46-0B88-EA00-6E49-3DCA5C0298FB}"/>
              </a:ext>
            </a:extLst>
          </p:cNvPr>
          <p:cNvSpPr txBox="1"/>
          <p:nvPr/>
        </p:nvSpPr>
        <p:spPr>
          <a:xfrm>
            <a:off x="6198176" y="2541483"/>
            <a:ext cx="2026227" cy="369332"/>
          </a:xfrm>
          <a:prstGeom prst="rect">
            <a:avLst/>
          </a:prstGeom>
          <a:noFill/>
        </p:spPr>
        <p:txBody>
          <a:bodyPr wrap="square" lIns="0" rIns="0" rtlCol="0">
            <a:spAutoFit/>
          </a:bodyPr>
          <a:lstStyle/>
          <a:p>
            <a:pPr algn="ctr"/>
            <a:r>
              <a:rPr kumimoji="1" lang="ja-JP" altLang="en-US" b="1" dirty="0">
                <a:solidFill>
                  <a:srgbClr val="161E2D"/>
                </a:solidFill>
                <a:latin typeface="Amazon Ember Display"/>
                <a:ea typeface="メイリオ"/>
              </a:rPr>
              <a:t>行動</a:t>
            </a:r>
          </a:p>
        </p:txBody>
      </p:sp>
      <p:sp>
        <p:nvSpPr>
          <p:cNvPr id="32" name="楕円 31">
            <a:extLst>
              <a:ext uri="{FF2B5EF4-FFF2-40B4-BE49-F238E27FC236}">
                <a16:creationId xmlns:a16="http://schemas.microsoft.com/office/drawing/2014/main" id="{ABEA35FB-6BAB-E40A-01D9-338FA578F3FD}"/>
              </a:ext>
            </a:extLst>
          </p:cNvPr>
          <p:cNvSpPr/>
          <p:nvPr/>
        </p:nvSpPr>
        <p:spPr>
          <a:xfrm>
            <a:off x="4535631" y="3410251"/>
            <a:ext cx="2930237" cy="2930237"/>
          </a:xfrm>
          <a:prstGeom prst="ellipse">
            <a:avLst/>
          </a:prstGeom>
          <a:noFill/>
          <a:ln w="12700" cap="flat" cmpd="sng" algn="ctr">
            <a:solidFill>
              <a:srgbClr val="FFFFFF">
                <a:lumMod val="8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33" name="テキスト ボックス 32">
            <a:extLst>
              <a:ext uri="{FF2B5EF4-FFF2-40B4-BE49-F238E27FC236}">
                <a16:creationId xmlns:a16="http://schemas.microsoft.com/office/drawing/2014/main" id="{676AB24C-5FB3-D402-AC8B-E3FAA5DF6984}"/>
              </a:ext>
            </a:extLst>
          </p:cNvPr>
          <p:cNvSpPr txBox="1"/>
          <p:nvPr/>
        </p:nvSpPr>
        <p:spPr>
          <a:xfrm>
            <a:off x="5003222" y="5262300"/>
            <a:ext cx="2026227" cy="369332"/>
          </a:xfrm>
          <a:prstGeom prst="rect">
            <a:avLst/>
          </a:prstGeom>
          <a:noFill/>
        </p:spPr>
        <p:txBody>
          <a:bodyPr wrap="square" lIns="0" rIns="0" rtlCol="0">
            <a:spAutoFit/>
          </a:bodyPr>
          <a:lstStyle/>
          <a:p>
            <a:pPr algn="ctr"/>
            <a:r>
              <a:rPr kumimoji="1" lang="ja-JP" altLang="en-US" b="1" dirty="0">
                <a:solidFill>
                  <a:srgbClr val="161E2D"/>
                </a:solidFill>
                <a:latin typeface="Amazon Ember Display"/>
                <a:ea typeface="メイリオ"/>
              </a:rPr>
              <a:t>属性</a:t>
            </a:r>
          </a:p>
        </p:txBody>
      </p:sp>
      <p:sp>
        <p:nvSpPr>
          <p:cNvPr id="34" name="テキスト ボックス 33">
            <a:extLst>
              <a:ext uri="{FF2B5EF4-FFF2-40B4-BE49-F238E27FC236}">
                <a16:creationId xmlns:a16="http://schemas.microsoft.com/office/drawing/2014/main" id="{4176993F-00B3-8459-724A-8E1B12900350}"/>
              </a:ext>
            </a:extLst>
          </p:cNvPr>
          <p:cNvSpPr txBox="1"/>
          <p:nvPr/>
        </p:nvSpPr>
        <p:spPr>
          <a:xfrm>
            <a:off x="4551216" y="5644649"/>
            <a:ext cx="2930237" cy="646331"/>
          </a:xfrm>
          <a:prstGeom prst="rect">
            <a:avLst/>
          </a:prstGeom>
          <a:noFill/>
        </p:spPr>
        <p:txBody>
          <a:bodyPr wrap="square" lIns="0" rIns="0" rtlCol="0">
            <a:spAutoFit/>
          </a:bodyPr>
          <a:lstStyle/>
          <a:p>
            <a:pPr algn="ctr"/>
            <a:r>
              <a:rPr kumimoji="1" lang="en-US" altLang="ja-JP" dirty="0">
                <a:solidFill>
                  <a:srgbClr val="161E2D"/>
                </a:solidFill>
                <a:latin typeface="Amazon Ember Display"/>
                <a:ea typeface="メイリオ"/>
              </a:rPr>
              <a:t>30~40 </a:t>
            </a:r>
            <a:r>
              <a:rPr kumimoji="1" lang="ja-JP" altLang="en-US" dirty="0">
                <a:solidFill>
                  <a:srgbClr val="161E2D"/>
                </a:solidFill>
                <a:latin typeface="Amazon Ember Display"/>
                <a:ea typeface="メイリオ"/>
              </a:rPr>
              <a:t>代</a:t>
            </a:r>
            <a:endParaRPr kumimoji="1" lang="en-US" altLang="ja-JP" dirty="0">
              <a:solidFill>
                <a:srgbClr val="161E2D"/>
              </a:solidFill>
              <a:latin typeface="Amazon Ember Display"/>
              <a:ea typeface="メイリオ"/>
            </a:endParaRPr>
          </a:p>
          <a:p>
            <a:pPr algn="ctr"/>
            <a:r>
              <a:rPr kumimoji="1" lang="ja-JP" altLang="en-US" dirty="0">
                <a:solidFill>
                  <a:srgbClr val="161E2D"/>
                </a:solidFill>
                <a:latin typeface="Amazon Ember Display"/>
                <a:ea typeface="メイリオ"/>
              </a:rPr>
              <a:t>グローバル企業所属</a:t>
            </a:r>
            <a:endParaRPr kumimoji="1" lang="en-US" altLang="ja-JP" dirty="0">
              <a:solidFill>
                <a:srgbClr val="161E2D"/>
              </a:solidFill>
              <a:latin typeface="Amazon Ember Display"/>
              <a:ea typeface="メイリオ"/>
            </a:endParaRPr>
          </a:p>
        </p:txBody>
      </p:sp>
      <p:sp>
        <p:nvSpPr>
          <p:cNvPr id="28" name="テキスト ボックス 27">
            <a:extLst>
              <a:ext uri="{FF2B5EF4-FFF2-40B4-BE49-F238E27FC236}">
                <a16:creationId xmlns:a16="http://schemas.microsoft.com/office/drawing/2014/main" id="{11934479-7F43-71B5-263F-C95B6EF08067}"/>
              </a:ext>
            </a:extLst>
          </p:cNvPr>
          <p:cNvSpPr txBox="1"/>
          <p:nvPr/>
        </p:nvSpPr>
        <p:spPr>
          <a:xfrm>
            <a:off x="3823854" y="3306182"/>
            <a:ext cx="1636567" cy="1200329"/>
          </a:xfrm>
          <a:prstGeom prst="rect">
            <a:avLst/>
          </a:prstGeom>
          <a:solidFill>
            <a:schemeClr val="bg1"/>
          </a:solidFill>
        </p:spPr>
        <p:txBody>
          <a:bodyPr wrap="square" lIns="0" rIns="0" rtlCol="0">
            <a:spAutoFit/>
          </a:bodyPr>
          <a:lstStyle/>
          <a:p>
            <a:r>
              <a:rPr kumimoji="1" lang="ja-JP" altLang="en-US" dirty="0">
                <a:solidFill>
                  <a:srgbClr val="161E2D"/>
                </a:solidFill>
                <a:latin typeface="Amazon Ember Display"/>
                <a:ea typeface="メイリオ"/>
              </a:rPr>
              <a:t>・海外チームと円滑な会話</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・自身のキャリアアップ</a:t>
            </a:r>
            <a:r>
              <a:rPr kumimoji="1" lang="en-US" altLang="ja-JP" dirty="0" err="1">
                <a:solidFill>
                  <a:srgbClr val="161E2D"/>
                </a:solidFill>
                <a:latin typeface="Amazon Ember Display"/>
                <a:ea typeface="メイリオ"/>
              </a:rPr>
              <a:t>etc</a:t>
            </a:r>
            <a:r>
              <a:rPr kumimoji="1" lang="en-US" altLang="ja-JP" dirty="0">
                <a:solidFill>
                  <a:srgbClr val="161E2D"/>
                </a:solidFill>
                <a:latin typeface="Amazon Ember Display"/>
                <a:ea typeface="メイリオ"/>
              </a:rPr>
              <a:t>…</a:t>
            </a:r>
            <a:endParaRPr kumimoji="1" lang="ja-JP" altLang="en-US" dirty="0">
              <a:solidFill>
                <a:srgbClr val="161E2D"/>
              </a:solidFill>
              <a:latin typeface="Amazon Ember Display"/>
              <a:ea typeface="メイリオ"/>
            </a:endParaRPr>
          </a:p>
        </p:txBody>
      </p:sp>
      <p:sp>
        <p:nvSpPr>
          <p:cNvPr id="31" name="テキスト ボックス 30">
            <a:extLst>
              <a:ext uri="{FF2B5EF4-FFF2-40B4-BE49-F238E27FC236}">
                <a16:creationId xmlns:a16="http://schemas.microsoft.com/office/drawing/2014/main" id="{AAD6E948-6770-195C-8EE5-FDE0D4335C4E}"/>
              </a:ext>
            </a:extLst>
          </p:cNvPr>
          <p:cNvSpPr txBox="1"/>
          <p:nvPr/>
        </p:nvSpPr>
        <p:spPr>
          <a:xfrm>
            <a:off x="6716858" y="3245755"/>
            <a:ext cx="2178664" cy="1477328"/>
          </a:xfrm>
          <a:prstGeom prst="rect">
            <a:avLst/>
          </a:prstGeom>
          <a:solidFill>
            <a:schemeClr val="bg1"/>
          </a:solidFill>
        </p:spPr>
        <p:txBody>
          <a:bodyPr wrap="square" lIns="0" rIns="0" rtlCol="0">
            <a:spAutoFit/>
          </a:bodyPr>
          <a:lstStyle/>
          <a:p>
            <a:r>
              <a:rPr kumimoji="1" lang="ja-JP" altLang="en-US" dirty="0">
                <a:solidFill>
                  <a:srgbClr val="161E2D"/>
                </a:solidFill>
                <a:latin typeface="Amazon Ember Display"/>
                <a:ea typeface="メイリオ"/>
              </a:rPr>
              <a:t>・アプリで通勤時間や休憩時間に学習</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a:t>
            </a:r>
            <a:r>
              <a:rPr kumimoji="1" lang="en-US" altLang="ja-JP" dirty="0">
                <a:solidFill>
                  <a:srgbClr val="161E2D"/>
                </a:solidFill>
                <a:latin typeface="Amazon Ember Display"/>
                <a:ea typeface="メイリオ"/>
              </a:rPr>
              <a:t>15~30</a:t>
            </a:r>
            <a:r>
              <a:rPr kumimoji="1" lang="ja-JP" altLang="en-US" dirty="0">
                <a:solidFill>
                  <a:srgbClr val="161E2D"/>
                </a:solidFill>
                <a:latin typeface="Amazon Ember Display"/>
                <a:ea typeface="メイリオ"/>
              </a:rPr>
              <a:t> 分</a:t>
            </a:r>
            <a:r>
              <a:rPr kumimoji="1" lang="en-US" altLang="ja-JP" dirty="0">
                <a:solidFill>
                  <a:srgbClr val="161E2D"/>
                </a:solidFill>
                <a:latin typeface="Amazon Ember Display"/>
                <a:ea typeface="メイリオ"/>
              </a:rPr>
              <a:t>/ </a:t>
            </a:r>
            <a:r>
              <a:rPr kumimoji="1" lang="ja-JP" altLang="en-US" dirty="0">
                <a:solidFill>
                  <a:srgbClr val="161E2D"/>
                </a:solidFill>
                <a:latin typeface="Amazon Ember Display"/>
                <a:ea typeface="メイリオ"/>
              </a:rPr>
              <a:t>日、週末 </a:t>
            </a:r>
            <a:r>
              <a:rPr kumimoji="1" lang="en-US" altLang="ja-JP" dirty="0">
                <a:solidFill>
                  <a:srgbClr val="161E2D"/>
                </a:solidFill>
                <a:latin typeface="Amazon Ember Display"/>
                <a:ea typeface="メイリオ"/>
              </a:rPr>
              <a:t>1 </a:t>
            </a:r>
            <a:r>
              <a:rPr kumimoji="1" lang="ja-JP" altLang="en-US" dirty="0">
                <a:solidFill>
                  <a:srgbClr val="161E2D"/>
                </a:solidFill>
                <a:latin typeface="Amazon Ember Display"/>
                <a:ea typeface="メイリオ"/>
              </a:rPr>
              <a:t>時間</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・年間契約</a:t>
            </a:r>
            <a:endParaRPr kumimoji="1" lang="en-US" altLang="ja-JP" dirty="0">
              <a:solidFill>
                <a:srgbClr val="161E2D"/>
              </a:solidFill>
              <a:latin typeface="Amazon Ember Display"/>
              <a:ea typeface="メイリオ"/>
            </a:endParaRPr>
          </a:p>
        </p:txBody>
      </p:sp>
    </p:spTree>
    <p:extLst>
      <p:ext uri="{BB962C8B-B14F-4D97-AF65-F5344CB8AC3E}">
        <p14:creationId xmlns:p14="http://schemas.microsoft.com/office/powerpoint/2010/main" val="108988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9233251-6304-B203-1BC5-58271268F6E3}"/>
              </a:ext>
            </a:extLst>
          </p:cNvPr>
          <p:cNvSpPr>
            <a:spLocks noGrp="1"/>
          </p:cNvSpPr>
          <p:nvPr>
            <p:ph type="sldNum" sz="quarter" idx="12"/>
          </p:nvPr>
        </p:nvSpPr>
        <p:spPr/>
        <p:txBody>
          <a:bodyPr/>
          <a:lstStyle/>
          <a:p>
            <a:fld id="{EB4B8DE2-A4E8-46E4-8BBF-D75455EFF32C}" type="slidenum">
              <a:rPr lang="en-US" smtClean="0"/>
              <a:pPr/>
              <a:t>2</a:t>
            </a:fld>
            <a:endParaRPr lang="en-US" dirty="0"/>
          </a:p>
        </p:txBody>
      </p:sp>
      <p:sp>
        <p:nvSpPr>
          <p:cNvPr id="3" name="タイトル 2">
            <a:extLst>
              <a:ext uri="{FF2B5EF4-FFF2-40B4-BE49-F238E27FC236}">
                <a16:creationId xmlns:a16="http://schemas.microsoft.com/office/drawing/2014/main" id="{E61E0BAF-5ACA-141B-2D27-525C18D9872F}"/>
              </a:ext>
            </a:extLst>
          </p:cNvPr>
          <p:cNvSpPr>
            <a:spLocks noGrp="1"/>
          </p:cNvSpPr>
          <p:nvPr>
            <p:ph type="title"/>
          </p:nvPr>
        </p:nvSpPr>
        <p:spPr/>
        <p:txBody>
          <a:bodyPr/>
          <a:lstStyle/>
          <a:p>
            <a:r>
              <a:rPr kumimoji="1" lang="ja-JP" altLang="en-US" dirty="0"/>
              <a:t>実践編を始める前の確認</a:t>
            </a:r>
          </a:p>
        </p:txBody>
      </p:sp>
      <p:sp>
        <p:nvSpPr>
          <p:cNvPr id="15" name="テキスト プレースホルダー 1">
            <a:extLst>
              <a:ext uri="{FF2B5EF4-FFF2-40B4-BE49-F238E27FC236}">
                <a16:creationId xmlns:a16="http://schemas.microsoft.com/office/drawing/2014/main" id="{B2ACF30D-35F1-4811-8D55-FE8DBEA76B52}"/>
              </a:ext>
            </a:extLst>
          </p:cNvPr>
          <p:cNvSpPr txBox="1">
            <a:spLocks/>
          </p:cNvSpPr>
          <p:nvPr/>
        </p:nvSpPr>
        <p:spPr>
          <a:xfrm>
            <a:off x="425038" y="2076666"/>
            <a:ext cx="3551294" cy="2039020"/>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3000"/>
              </a:spcAft>
              <a:buClr>
                <a:schemeClr val="tx1"/>
              </a:buClr>
              <a:buSzPct val="90000"/>
              <a:buFont typeface="Amazon Ember Display" panose="020F0603020204020204" pitchFamily="34" charset="0"/>
              <a:buNone/>
              <a:tabLst/>
              <a:defRPr lang="en-US" sz="2400" kern="1200" smtClean="0">
                <a:solidFill>
                  <a:schemeClr val="tx1"/>
                </a:solidFill>
                <a:latin typeface="+mn-lt"/>
                <a:ea typeface="+mn-ea"/>
                <a:cs typeface="+mn-cs"/>
              </a:defRPr>
            </a:lvl1pPr>
            <a:lvl2pPr marL="0" indent="0" algn="l" defTabSz="914400" rtl="0" eaLnBrk="1" latinLnBrk="0" hangingPunct="1">
              <a:lnSpc>
                <a:spcPct val="90000"/>
              </a:lnSpc>
              <a:spcBef>
                <a:spcPts val="0"/>
              </a:spcBef>
              <a:spcAft>
                <a:spcPts val="3000"/>
              </a:spcAft>
              <a:buClr>
                <a:schemeClr val="tx1"/>
              </a:buClr>
              <a:buSzPct val="90000"/>
              <a:buFont typeface="Wingdings" panose="05000000000000000000" pitchFamily="2" charset="2"/>
              <a:buNone/>
              <a:tabLst/>
              <a:defRPr lang="en-US" sz="2400" kern="1200" smtClean="0">
                <a:solidFill>
                  <a:schemeClr val="tx1"/>
                </a:solidFill>
                <a:latin typeface="+mn-lt"/>
                <a:ea typeface="+mn-ea"/>
                <a:cs typeface="+mn-cs"/>
              </a:defRPr>
            </a:lvl2pPr>
            <a:lvl3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3pPr>
            <a:lvl4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4pPr>
            <a:lvl5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3000"/>
              </a:spcAft>
              <a:buClr>
                <a:srgbClr val="161E2D"/>
              </a:buClr>
              <a:buSzPct val="90000"/>
              <a:buFont typeface="Amazon Ember Display" panose="020F0603020204020204" pitchFamily="34" charset="0"/>
              <a:buNone/>
              <a:tabLst/>
              <a:defRPr/>
            </a:pPr>
            <a:r>
              <a:rPr kumimoji="0" lang="ja-JP" altLang="en-US" sz="2000" b="0" i="0" u="none" strike="noStrike" kern="1200" cap="none" spc="0" normalizeH="0" baseline="0" noProof="0" dirty="0">
                <a:ln>
                  <a:noFill/>
                </a:ln>
                <a:solidFill>
                  <a:srgbClr val="111724"/>
                </a:solidFill>
                <a:effectLst/>
                <a:uLnTx/>
                <a:uFillTx/>
                <a:latin typeface="arial" panose="020B0604020202020204" pitchFamily="34" charset="0"/>
                <a:ea typeface="メイリオ"/>
                <a:cs typeface="+mn-cs"/>
              </a:rPr>
              <a:t>🎯 </a:t>
            </a:r>
            <a:r>
              <a:rPr kumimoji="0" lang="en-US" altLang="ja-JP" sz="2000" b="1" i="0" u="none" strike="noStrike" kern="1200" cap="none" spc="0" normalizeH="0" baseline="0" noProof="0" dirty="0">
                <a:ln>
                  <a:noFill/>
                </a:ln>
                <a:solidFill>
                  <a:srgbClr val="111724"/>
                </a:solidFill>
                <a:effectLst/>
                <a:uLnTx/>
                <a:uFillTx/>
                <a:latin typeface="Hiragino Kaku Gothic ProN"/>
                <a:ea typeface="メイリオ"/>
                <a:cs typeface="+mn-cs"/>
              </a:rPr>
              <a:t>AI/ML</a:t>
            </a:r>
            <a:r>
              <a:rPr kumimoji="0" lang="ja-JP" altLang="en-US" sz="2000" b="1" i="0" u="none" strike="noStrike" kern="1200" cap="none" spc="0" normalizeH="0" baseline="0" noProof="0" dirty="0">
                <a:ln>
                  <a:noFill/>
                </a:ln>
                <a:solidFill>
                  <a:srgbClr val="111724"/>
                </a:solidFill>
                <a:effectLst/>
                <a:uLnTx/>
                <a:uFillTx/>
                <a:latin typeface="Hiragino Kaku Gothic ProN"/>
                <a:ea typeface="メイリオ"/>
                <a:cs typeface="+mn-cs"/>
              </a:rPr>
              <a:t> で引き付けたい顧客を決める</a:t>
            </a:r>
            <a:br>
              <a:rPr kumimoji="0" lang="ja-JP" altLang="en-US" sz="2000" b="0" i="0" u="none" strike="noStrike" kern="1200" cap="none" spc="0" normalizeH="0" baseline="0" noProof="0" dirty="0">
                <a:ln>
                  <a:noFill/>
                </a:ln>
                <a:solidFill>
                  <a:srgbClr val="111724"/>
                </a:solidFill>
                <a:effectLst/>
                <a:uLnTx/>
                <a:uFillTx/>
                <a:latin typeface="Hiragino Kaku Gothic ProN"/>
                <a:ea typeface="メイリオ"/>
                <a:cs typeface="+mn-cs"/>
              </a:rPr>
            </a:br>
            <a:r>
              <a:rPr kumimoji="0" lang="ja-JP" altLang="en-US" sz="2000" b="0" i="0" u="none" strike="noStrike" kern="1200" cap="none" spc="0" normalizeH="0" baseline="0" noProof="0" dirty="0">
                <a:ln>
                  <a:noFill/>
                </a:ln>
                <a:solidFill>
                  <a:srgbClr val="111724"/>
                </a:solidFill>
                <a:effectLst/>
                <a:uLnTx/>
                <a:uFillTx/>
                <a:latin typeface="Hiragino Kaku Gothic ProN"/>
                <a:ea typeface="メイリオ"/>
                <a:cs typeface="+mn-cs"/>
              </a:rPr>
              <a:t>ライトユーザーか、従業員数が大きい企業かなど、ワークショップで議論の対象とする顧客像を決めチームに共有しておいてください。</a:t>
            </a:r>
            <a:endParaRPr kumimoji="1" lang="ja-JP" altLang="en-US" sz="2000" b="0" i="0" u="none" strike="noStrike" kern="1200" cap="none" spc="0" normalizeH="0" baseline="0" noProof="0" dirty="0">
              <a:ln>
                <a:noFill/>
              </a:ln>
              <a:solidFill>
                <a:srgbClr val="161E2D"/>
              </a:solidFill>
              <a:effectLst/>
              <a:uLnTx/>
              <a:uFillTx/>
              <a:latin typeface="Amazon Ember Display"/>
              <a:ea typeface="メイリオ"/>
              <a:cs typeface="+mn-cs"/>
            </a:endParaRPr>
          </a:p>
        </p:txBody>
      </p:sp>
      <p:sp>
        <p:nvSpPr>
          <p:cNvPr id="16" name="矢印: 五方向 15">
            <a:extLst>
              <a:ext uri="{FF2B5EF4-FFF2-40B4-BE49-F238E27FC236}">
                <a16:creationId xmlns:a16="http://schemas.microsoft.com/office/drawing/2014/main" id="{ABDA540E-A2F0-7D47-A75E-BD4964A9C97B}"/>
              </a:ext>
            </a:extLst>
          </p:cNvPr>
          <p:cNvSpPr/>
          <p:nvPr/>
        </p:nvSpPr>
        <p:spPr>
          <a:xfrm rot="5400000">
            <a:off x="9680462" y="-252040"/>
            <a:ext cx="785982" cy="3551294"/>
          </a:xfrm>
          <a:prstGeom prst="homePlate">
            <a:avLst>
              <a:gd name="adj" fmla="val 27767"/>
            </a:avLst>
          </a:prstGeom>
          <a:noFill/>
          <a:ln w="12700" cap="flat" cmpd="sng" algn="ctr">
            <a:solidFill>
              <a:srgbClr val="161E2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7" name="矢印: 五方向 16">
            <a:extLst>
              <a:ext uri="{FF2B5EF4-FFF2-40B4-BE49-F238E27FC236}">
                <a16:creationId xmlns:a16="http://schemas.microsoft.com/office/drawing/2014/main" id="{D71FABF2-76D3-7B93-6822-8828027ACF6E}"/>
              </a:ext>
            </a:extLst>
          </p:cNvPr>
          <p:cNvSpPr/>
          <p:nvPr/>
        </p:nvSpPr>
        <p:spPr>
          <a:xfrm rot="5400000">
            <a:off x="5744078" y="-252040"/>
            <a:ext cx="785982" cy="3551294"/>
          </a:xfrm>
          <a:prstGeom prst="homePlate">
            <a:avLst>
              <a:gd name="adj" fmla="val 27767"/>
            </a:avLst>
          </a:prstGeom>
          <a:noFill/>
          <a:ln w="12700" cap="flat" cmpd="sng" algn="ctr">
            <a:solidFill>
              <a:srgbClr val="161E2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8" name="矢印: 五方向 17">
            <a:extLst>
              <a:ext uri="{FF2B5EF4-FFF2-40B4-BE49-F238E27FC236}">
                <a16:creationId xmlns:a16="http://schemas.microsoft.com/office/drawing/2014/main" id="{8A524F81-9E54-7A65-3A52-DB9FCE223A87}"/>
              </a:ext>
            </a:extLst>
          </p:cNvPr>
          <p:cNvSpPr/>
          <p:nvPr/>
        </p:nvSpPr>
        <p:spPr>
          <a:xfrm rot="5400000">
            <a:off x="1807694" y="-252040"/>
            <a:ext cx="785982" cy="3551294"/>
          </a:xfrm>
          <a:prstGeom prst="homePlate">
            <a:avLst>
              <a:gd name="adj" fmla="val 27767"/>
            </a:avLst>
          </a:prstGeom>
          <a:noFill/>
          <a:ln w="12700" cap="flat" cmpd="sng" algn="ctr">
            <a:solidFill>
              <a:srgbClr val="161E2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9" name="テキスト プレースホルダー 1">
            <a:extLst>
              <a:ext uri="{FF2B5EF4-FFF2-40B4-BE49-F238E27FC236}">
                <a16:creationId xmlns:a16="http://schemas.microsoft.com/office/drawing/2014/main" id="{C9DE2648-6E01-40FB-3351-E2798DD9C2E0}"/>
              </a:ext>
            </a:extLst>
          </p:cNvPr>
          <p:cNvSpPr txBox="1">
            <a:spLocks/>
          </p:cNvSpPr>
          <p:nvPr/>
        </p:nvSpPr>
        <p:spPr>
          <a:xfrm>
            <a:off x="425038" y="1248763"/>
            <a:ext cx="3551294" cy="433965"/>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3000"/>
              </a:spcAft>
              <a:buClr>
                <a:schemeClr val="tx1"/>
              </a:buClr>
              <a:buSzPct val="90000"/>
              <a:buFont typeface="Amazon Ember Display" panose="020F0603020204020204" pitchFamily="34" charset="0"/>
              <a:buNone/>
              <a:tabLst/>
              <a:defRPr lang="en-US" sz="2400" kern="1200" smtClean="0">
                <a:solidFill>
                  <a:schemeClr val="tx1"/>
                </a:solidFill>
                <a:latin typeface="+mn-lt"/>
                <a:ea typeface="+mn-ea"/>
                <a:cs typeface="+mn-cs"/>
              </a:defRPr>
            </a:lvl1pPr>
            <a:lvl2pPr marL="0" indent="0" algn="l" defTabSz="914400" rtl="0" eaLnBrk="1" latinLnBrk="0" hangingPunct="1">
              <a:lnSpc>
                <a:spcPct val="90000"/>
              </a:lnSpc>
              <a:spcBef>
                <a:spcPts val="0"/>
              </a:spcBef>
              <a:spcAft>
                <a:spcPts val="3000"/>
              </a:spcAft>
              <a:buClr>
                <a:schemeClr val="tx1"/>
              </a:buClr>
              <a:buSzPct val="90000"/>
              <a:buFont typeface="Wingdings" panose="05000000000000000000" pitchFamily="2" charset="2"/>
              <a:buNone/>
              <a:tabLst/>
              <a:defRPr lang="en-US" sz="2400" kern="1200" smtClean="0">
                <a:solidFill>
                  <a:schemeClr val="tx1"/>
                </a:solidFill>
                <a:latin typeface="+mn-lt"/>
                <a:ea typeface="+mn-ea"/>
                <a:cs typeface="+mn-cs"/>
              </a:defRPr>
            </a:lvl2pPr>
            <a:lvl3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3pPr>
            <a:lvl4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4pPr>
            <a:lvl5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algn="ctr">
              <a:buClr>
                <a:srgbClr val="161E2D"/>
              </a:buClr>
            </a:pPr>
            <a:r>
              <a:rPr kumimoji="1" lang="ja-JP" altLang="en-US" b="1" dirty="0">
                <a:solidFill>
                  <a:srgbClr val="161E2D"/>
                </a:solidFill>
                <a:latin typeface="Amazon Ember Display"/>
                <a:ea typeface="メイリオ"/>
              </a:rPr>
              <a:t>プロダクトマネージャー</a:t>
            </a:r>
          </a:p>
        </p:txBody>
      </p:sp>
      <p:sp>
        <p:nvSpPr>
          <p:cNvPr id="20" name="テキスト プレースホルダー 1">
            <a:extLst>
              <a:ext uri="{FF2B5EF4-FFF2-40B4-BE49-F238E27FC236}">
                <a16:creationId xmlns:a16="http://schemas.microsoft.com/office/drawing/2014/main" id="{44BEBC69-914F-2DC5-D9A8-F3F618E72477}"/>
              </a:ext>
            </a:extLst>
          </p:cNvPr>
          <p:cNvSpPr txBox="1">
            <a:spLocks/>
          </p:cNvSpPr>
          <p:nvPr/>
        </p:nvSpPr>
        <p:spPr>
          <a:xfrm>
            <a:off x="4361422" y="1248763"/>
            <a:ext cx="3551294" cy="433965"/>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3000"/>
              </a:spcAft>
              <a:buClr>
                <a:schemeClr val="tx1"/>
              </a:buClr>
              <a:buSzPct val="90000"/>
              <a:buFont typeface="Amazon Ember Display" panose="020F0603020204020204" pitchFamily="34" charset="0"/>
              <a:buNone/>
              <a:tabLst/>
              <a:defRPr lang="en-US" sz="2400" kern="1200" smtClean="0">
                <a:solidFill>
                  <a:schemeClr val="tx1"/>
                </a:solidFill>
                <a:latin typeface="+mn-lt"/>
                <a:ea typeface="+mn-ea"/>
                <a:cs typeface="+mn-cs"/>
              </a:defRPr>
            </a:lvl1pPr>
            <a:lvl2pPr marL="0" indent="0" algn="l" defTabSz="914400" rtl="0" eaLnBrk="1" latinLnBrk="0" hangingPunct="1">
              <a:lnSpc>
                <a:spcPct val="90000"/>
              </a:lnSpc>
              <a:spcBef>
                <a:spcPts val="0"/>
              </a:spcBef>
              <a:spcAft>
                <a:spcPts val="3000"/>
              </a:spcAft>
              <a:buClr>
                <a:schemeClr val="tx1"/>
              </a:buClr>
              <a:buSzPct val="90000"/>
              <a:buFont typeface="Wingdings" panose="05000000000000000000" pitchFamily="2" charset="2"/>
              <a:buNone/>
              <a:tabLst/>
              <a:defRPr lang="en-US" sz="2400" kern="1200" smtClean="0">
                <a:solidFill>
                  <a:schemeClr val="tx1"/>
                </a:solidFill>
                <a:latin typeface="+mn-lt"/>
                <a:ea typeface="+mn-ea"/>
                <a:cs typeface="+mn-cs"/>
              </a:defRPr>
            </a:lvl2pPr>
            <a:lvl3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3pPr>
            <a:lvl4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4pPr>
            <a:lvl5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algn="ctr">
              <a:buClr>
                <a:srgbClr val="161E2D"/>
              </a:buClr>
            </a:pPr>
            <a:r>
              <a:rPr kumimoji="1" lang="ja-JP" altLang="en-US" b="1" dirty="0">
                <a:solidFill>
                  <a:srgbClr val="161E2D"/>
                </a:solidFill>
                <a:latin typeface="Amazon Ember Display"/>
                <a:ea typeface="メイリオ"/>
              </a:rPr>
              <a:t>開発者</a:t>
            </a:r>
          </a:p>
        </p:txBody>
      </p:sp>
      <p:sp>
        <p:nvSpPr>
          <p:cNvPr id="21" name="テキスト プレースホルダー 1">
            <a:extLst>
              <a:ext uri="{FF2B5EF4-FFF2-40B4-BE49-F238E27FC236}">
                <a16:creationId xmlns:a16="http://schemas.microsoft.com/office/drawing/2014/main" id="{029E9CA4-E68E-1384-3173-EA80CC9DE0AB}"/>
              </a:ext>
            </a:extLst>
          </p:cNvPr>
          <p:cNvSpPr txBox="1">
            <a:spLocks/>
          </p:cNvSpPr>
          <p:nvPr/>
        </p:nvSpPr>
        <p:spPr>
          <a:xfrm>
            <a:off x="8297806" y="1248763"/>
            <a:ext cx="3551294" cy="433965"/>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3000"/>
              </a:spcAft>
              <a:buClr>
                <a:schemeClr val="tx1"/>
              </a:buClr>
              <a:buSzPct val="90000"/>
              <a:buFont typeface="Amazon Ember Display" panose="020F0603020204020204" pitchFamily="34" charset="0"/>
              <a:buNone/>
              <a:tabLst/>
              <a:defRPr lang="en-US" sz="2400" kern="1200" smtClean="0">
                <a:solidFill>
                  <a:schemeClr val="tx1"/>
                </a:solidFill>
                <a:latin typeface="+mn-lt"/>
                <a:ea typeface="+mn-ea"/>
                <a:cs typeface="+mn-cs"/>
              </a:defRPr>
            </a:lvl1pPr>
            <a:lvl2pPr marL="0" indent="0" algn="l" defTabSz="914400" rtl="0" eaLnBrk="1" latinLnBrk="0" hangingPunct="1">
              <a:lnSpc>
                <a:spcPct val="90000"/>
              </a:lnSpc>
              <a:spcBef>
                <a:spcPts val="0"/>
              </a:spcBef>
              <a:spcAft>
                <a:spcPts val="3000"/>
              </a:spcAft>
              <a:buClr>
                <a:schemeClr val="tx1"/>
              </a:buClr>
              <a:buSzPct val="90000"/>
              <a:buFont typeface="Wingdings" panose="05000000000000000000" pitchFamily="2" charset="2"/>
              <a:buNone/>
              <a:tabLst/>
              <a:defRPr lang="en-US" sz="2400" kern="1200" smtClean="0">
                <a:solidFill>
                  <a:schemeClr val="tx1"/>
                </a:solidFill>
                <a:latin typeface="+mn-lt"/>
                <a:ea typeface="+mn-ea"/>
                <a:cs typeface="+mn-cs"/>
              </a:defRPr>
            </a:lvl2pPr>
            <a:lvl3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3pPr>
            <a:lvl4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4pPr>
            <a:lvl5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algn="ctr">
              <a:buClr>
                <a:srgbClr val="161E2D"/>
              </a:buClr>
            </a:pPr>
            <a:r>
              <a:rPr kumimoji="1" lang="ja-JP" altLang="en-US" b="1" dirty="0">
                <a:solidFill>
                  <a:srgbClr val="161E2D"/>
                </a:solidFill>
                <a:latin typeface="Amazon Ember Display"/>
                <a:ea typeface="メイリオ"/>
              </a:rPr>
              <a:t>データサイエンティスト</a:t>
            </a:r>
          </a:p>
        </p:txBody>
      </p:sp>
      <p:sp>
        <p:nvSpPr>
          <p:cNvPr id="22" name="テキスト プレースホルダー 1">
            <a:extLst>
              <a:ext uri="{FF2B5EF4-FFF2-40B4-BE49-F238E27FC236}">
                <a16:creationId xmlns:a16="http://schemas.microsoft.com/office/drawing/2014/main" id="{8477D875-8BD1-FEEA-17B0-9A5F6B002A83}"/>
              </a:ext>
            </a:extLst>
          </p:cNvPr>
          <p:cNvSpPr txBox="1">
            <a:spLocks/>
          </p:cNvSpPr>
          <p:nvPr/>
        </p:nvSpPr>
        <p:spPr>
          <a:xfrm>
            <a:off x="425038" y="4216176"/>
            <a:ext cx="3551294" cy="2039020"/>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3000"/>
              </a:spcAft>
              <a:buClr>
                <a:schemeClr val="tx1"/>
              </a:buClr>
              <a:buSzPct val="90000"/>
              <a:buFont typeface="Amazon Ember Display" panose="020F0603020204020204" pitchFamily="34" charset="0"/>
              <a:buNone/>
              <a:tabLst/>
              <a:defRPr lang="en-US" sz="2400" kern="1200" smtClean="0">
                <a:solidFill>
                  <a:schemeClr val="tx1"/>
                </a:solidFill>
                <a:latin typeface="+mn-lt"/>
                <a:ea typeface="+mn-ea"/>
                <a:cs typeface="+mn-cs"/>
              </a:defRPr>
            </a:lvl1pPr>
            <a:lvl2pPr marL="0" indent="0" algn="l" defTabSz="914400" rtl="0" eaLnBrk="1" latinLnBrk="0" hangingPunct="1">
              <a:lnSpc>
                <a:spcPct val="90000"/>
              </a:lnSpc>
              <a:spcBef>
                <a:spcPts val="0"/>
              </a:spcBef>
              <a:spcAft>
                <a:spcPts val="3000"/>
              </a:spcAft>
              <a:buClr>
                <a:schemeClr val="tx1"/>
              </a:buClr>
              <a:buSzPct val="90000"/>
              <a:buFont typeface="Wingdings" panose="05000000000000000000" pitchFamily="2" charset="2"/>
              <a:buNone/>
              <a:tabLst/>
              <a:defRPr lang="en-US" sz="2400" kern="1200" smtClean="0">
                <a:solidFill>
                  <a:schemeClr val="tx1"/>
                </a:solidFill>
                <a:latin typeface="+mn-lt"/>
                <a:ea typeface="+mn-ea"/>
                <a:cs typeface="+mn-cs"/>
              </a:defRPr>
            </a:lvl2pPr>
            <a:lvl3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3pPr>
            <a:lvl4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4pPr>
            <a:lvl5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a:buClr>
                <a:srgbClr val="161E2D"/>
              </a:buClr>
            </a:pPr>
            <a:r>
              <a:rPr lang="ja-JP" altLang="en-US" sz="2000" dirty="0">
                <a:solidFill>
                  <a:srgbClr val="111724"/>
                </a:solidFill>
                <a:latin typeface="arial" panose="020B0604020202020204" pitchFamily="34" charset="0"/>
                <a:ea typeface="メイリオ"/>
              </a:rPr>
              <a:t>⏲️ </a:t>
            </a:r>
            <a:r>
              <a:rPr lang="ja-JP" altLang="en-US" sz="2000" b="1" dirty="0">
                <a:solidFill>
                  <a:srgbClr val="111724"/>
                </a:solidFill>
                <a:latin typeface="arial" panose="020B0604020202020204" pitchFamily="34" charset="0"/>
                <a:ea typeface="メイリオ"/>
              </a:rPr>
              <a:t>モックへのフィードバックを得る場・人を確保する</a:t>
            </a:r>
            <a:br>
              <a:rPr lang="ja-JP" altLang="en-US" sz="2000" dirty="0">
                <a:solidFill>
                  <a:srgbClr val="111724"/>
                </a:solidFill>
                <a:latin typeface="arial" panose="020B0604020202020204" pitchFamily="34" charset="0"/>
                <a:ea typeface="メイリオ"/>
              </a:rPr>
            </a:br>
            <a:r>
              <a:rPr lang="ja-JP" altLang="en-US" sz="2000" dirty="0">
                <a:solidFill>
                  <a:srgbClr val="111724"/>
                </a:solidFill>
                <a:latin typeface="arial" panose="020B0604020202020204" pitchFamily="34" charset="0"/>
                <a:ea typeface="メイリオ"/>
              </a:rPr>
              <a:t>実践編で解決策を体験できるモックを構築します。事前にどんな人にどんな場で改善編までにフィードバックを得るか決めておいてください。</a:t>
            </a:r>
          </a:p>
        </p:txBody>
      </p:sp>
      <p:sp>
        <p:nvSpPr>
          <p:cNvPr id="23" name="テキスト プレースホルダー 1">
            <a:extLst>
              <a:ext uri="{FF2B5EF4-FFF2-40B4-BE49-F238E27FC236}">
                <a16:creationId xmlns:a16="http://schemas.microsoft.com/office/drawing/2014/main" id="{1E83758B-4798-4DB3-AD2C-5BFAD2399199}"/>
              </a:ext>
            </a:extLst>
          </p:cNvPr>
          <p:cNvSpPr txBox="1">
            <a:spLocks/>
          </p:cNvSpPr>
          <p:nvPr/>
        </p:nvSpPr>
        <p:spPr>
          <a:xfrm>
            <a:off x="4361422" y="2076666"/>
            <a:ext cx="3551294" cy="2977738"/>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3000"/>
              </a:spcAft>
              <a:buClr>
                <a:schemeClr val="tx1"/>
              </a:buClr>
              <a:buSzPct val="90000"/>
              <a:buFont typeface="Amazon Ember Display" panose="020F0603020204020204" pitchFamily="34" charset="0"/>
              <a:buNone/>
              <a:tabLst/>
              <a:defRPr lang="en-US" sz="2400" kern="1200" smtClean="0">
                <a:solidFill>
                  <a:schemeClr val="tx1"/>
                </a:solidFill>
                <a:latin typeface="+mn-lt"/>
                <a:ea typeface="+mn-ea"/>
                <a:cs typeface="+mn-cs"/>
              </a:defRPr>
            </a:lvl1pPr>
            <a:lvl2pPr marL="0" indent="0" algn="l" defTabSz="914400" rtl="0" eaLnBrk="1" latinLnBrk="0" hangingPunct="1">
              <a:lnSpc>
                <a:spcPct val="90000"/>
              </a:lnSpc>
              <a:spcBef>
                <a:spcPts val="0"/>
              </a:spcBef>
              <a:spcAft>
                <a:spcPts val="3000"/>
              </a:spcAft>
              <a:buClr>
                <a:schemeClr val="tx1"/>
              </a:buClr>
              <a:buSzPct val="90000"/>
              <a:buFont typeface="Wingdings" panose="05000000000000000000" pitchFamily="2" charset="2"/>
              <a:buNone/>
              <a:tabLst/>
              <a:defRPr lang="en-US" sz="2400" kern="1200" smtClean="0">
                <a:solidFill>
                  <a:schemeClr val="tx1"/>
                </a:solidFill>
                <a:latin typeface="+mn-lt"/>
                <a:ea typeface="+mn-ea"/>
                <a:cs typeface="+mn-cs"/>
              </a:defRPr>
            </a:lvl2pPr>
            <a:lvl3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3pPr>
            <a:lvl4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4pPr>
            <a:lvl5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a:buClr>
                <a:srgbClr val="161E2D"/>
              </a:buClr>
            </a:pPr>
            <a:r>
              <a:rPr lang="ja-JP" altLang="en-US" sz="2000" dirty="0">
                <a:solidFill>
                  <a:srgbClr val="111724"/>
                </a:solidFill>
                <a:latin typeface="arial" panose="020B0604020202020204" pitchFamily="34" charset="0"/>
                <a:ea typeface="メイリオ"/>
              </a:rPr>
              <a:t>🤖 </a:t>
            </a:r>
            <a:r>
              <a:rPr lang="ja-JP" altLang="en-US" sz="2000" b="1" dirty="0">
                <a:solidFill>
                  <a:srgbClr val="111724"/>
                </a:solidFill>
                <a:latin typeface="arial" panose="020B0604020202020204" pitchFamily="34" charset="0"/>
                <a:ea typeface="メイリオ"/>
              </a:rPr>
              <a:t>生成 </a:t>
            </a:r>
            <a:r>
              <a:rPr altLang="ja-JP" sz="2000" b="1" dirty="0">
                <a:solidFill>
                  <a:srgbClr val="111724"/>
                </a:solidFill>
                <a:latin typeface="arial" panose="020B0604020202020204" pitchFamily="34" charset="0"/>
                <a:ea typeface="メイリオ"/>
              </a:rPr>
              <a:t>AI </a:t>
            </a:r>
            <a:r>
              <a:rPr lang="ja-JP" altLang="en-US" sz="2000" b="1" dirty="0">
                <a:solidFill>
                  <a:srgbClr val="111724"/>
                </a:solidFill>
                <a:latin typeface="arial" panose="020B0604020202020204" pitchFamily="34" charset="0"/>
                <a:ea typeface="メイリオ"/>
              </a:rPr>
              <a:t>ツールのセットアップ</a:t>
            </a:r>
            <a:br>
              <a:rPr lang="ja-JP" altLang="en-US" sz="2000" dirty="0">
                <a:solidFill>
                  <a:srgbClr val="111724"/>
                </a:solidFill>
                <a:latin typeface="Hiragino Kaku Gothic ProN"/>
                <a:ea typeface="メイリオ"/>
              </a:rPr>
            </a:br>
            <a:r>
              <a:rPr lang="ja-JP" altLang="en-US" sz="2000" dirty="0">
                <a:solidFill>
                  <a:srgbClr val="111724"/>
                </a:solidFill>
                <a:latin typeface="Hiragino Kaku Gothic ProN"/>
                <a:ea typeface="メイリオ"/>
              </a:rPr>
              <a:t>ワークショップ参加者全員が生成 </a:t>
            </a:r>
            <a:r>
              <a:rPr altLang="ja-JP" sz="2000" dirty="0">
                <a:solidFill>
                  <a:srgbClr val="111724"/>
                </a:solidFill>
                <a:latin typeface="Hiragino Kaku Gothic ProN"/>
                <a:ea typeface="メイリオ"/>
              </a:rPr>
              <a:t>AI </a:t>
            </a:r>
            <a:r>
              <a:rPr lang="ja-JP" altLang="en-US" sz="2000" dirty="0">
                <a:solidFill>
                  <a:srgbClr val="111724"/>
                </a:solidFill>
                <a:latin typeface="Hiragino Kaku Gothic ProN"/>
                <a:ea typeface="メイリオ"/>
              </a:rPr>
              <a:t>のツールが使えるようセットアップを主導し、開始前に完了してください。</a:t>
            </a:r>
            <a:endParaRPr lang="en-US" altLang="ja-JP" sz="2000" dirty="0">
              <a:solidFill>
                <a:srgbClr val="111724"/>
              </a:solidFill>
              <a:latin typeface="Hiragino Kaku Gothic ProN"/>
              <a:ea typeface="メイリオ"/>
            </a:endParaRPr>
          </a:p>
          <a:p>
            <a:pPr>
              <a:buClr>
                <a:srgbClr val="161E2D"/>
              </a:buClr>
            </a:pPr>
            <a:r>
              <a:rPr lang="ja-JP" altLang="en-US" sz="2000" dirty="0">
                <a:solidFill>
                  <a:srgbClr val="111724"/>
                </a:solidFill>
                <a:latin typeface="Hiragino Kaku Gothic ProN"/>
                <a:ea typeface="メイリオ"/>
              </a:rPr>
              <a:t>モックの作成が自社環境で可能か、事前にテスト実行をお願いします。</a:t>
            </a:r>
            <a:endParaRPr altLang="ja-JP" sz="2000" dirty="0">
              <a:solidFill>
                <a:srgbClr val="111724"/>
              </a:solidFill>
              <a:latin typeface="Hiragino Kaku Gothic ProN"/>
              <a:ea typeface="メイリオ"/>
            </a:endParaRPr>
          </a:p>
        </p:txBody>
      </p:sp>
      <p:sp>
        <p:nvSpPr>
          <p:cNvPr id="24" name="テキスト プレースホルダー 1">
            <a:extLst>
              <a:ext uri="{FF2B5EF4-FFF2-40B4-BE49-F238E27FC236}">
                <a16:creationId xmlns:a16="http://schemas.microsoft.com/office/drawing/2014/main" id="{88AC8222-7CDE-4072-7158-606BDC64E122}"/>
              </a:ext>
            </a:extLst>
          </p:cNvPr>
          <p:cNvSpPr txBox="1">
            <a:spLocks/>
          </p:cNvSpPr>
          <p:nvPr/>
        </p:nvSpPr>
        <p:spPr>
          <a:xfrm>
            <a:off x="8297806" y="2076666"/>
            <a:ext cx="3551294" cy="3424014"/>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3000"/>
              </a:spcAft>
              <a:buClr>
                <a:schemeClr val="tx1"/>
              </a:buClr>
              <a:buSzPct val="90000"/>
              <a:buFont typeface="Amazon Ember Display" panose="020F0603020204020204" pitchFamily="34" charset="0"/>
              <a:buNone/>
              <a:tabLst/>
              <a:defRPr lang="en-US" sz="2400" kern="1200" smtClean="0">
                <a:solidFill>
                  <a:schemeClr val="tx1"/>
                </a:solidFill>
                <a:latin typeface="+mn-lt"/>
                <a:ea typeface="+mn-ea"/>
                <a:cs typeface="+mn-cs"/>
              </a:defRPr>
            </a:lvl1pPr>
            <a:lvl2pPr marL="0" indent="0" algn="l" defTabSz="914400" rtl="0" eaLnBrk="1" latinLnBrk="0" hangingPunct="1">
              <a:lnSpc>
                <a:spcPct val="90000"/>
              </a:lnSpc>
              <a:spcBef>
                <a:spcPts val="0"/>
              </a:spcBef>
              <a:spcAft>
                <a:spcPts val="3000"/>
              </a:spcAft>
              <a:buClr>
                <a:schemeClr val="tx1"/>
              </a:buClr>
              <a:buSzPct val="90000"/>
              <a:buFont typeface="Wingdings" panose="05000000000000000000" pitchFamily="2" charset="2"/>
              <a:buNone/>
              <a:tabLst/>
              <a:defRPr lang="en-US" sz="2400" kern="1200" smtClean="0">
                <a:solidFill>
                  <a:schemeClr val="tx1"/>
                </a:solidFill>
                <a:latin typeface="+mn-lt"/>
                <a:ea typeface="+mn-ea"/>
                <a:cs typeface="+mn-cs"/>
              </a:defRPr>
            </a:lvl2pPr>
            <a:lvl3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3pPr>
            <a:lvl4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4pPr>
            <a:lvl5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a:buClr>
                <a:srgbClr val="161E2D"/>
              </a:buClr>
            </a:pPr>
            <a:r>
              <a:rPr lang="ja-JP" altLang="en-US" sz="2000" dirty="0">
                <a:solidFill>
                  <a:srgbClr val="111724"/>
                </a:solidFill>
                <a:latin typeface="arial" panose="020B0604020202020204" pitchFamily="34" charset="0"/>
                <a:ea typeface="メイリオ"/>
              </a:rPr>
              <a:t>📚 </a:t>
            </a:r>
            <a:r>
              <a:rPr lang="ja-JP" altLang="en-US" sz="2000" b="1" dirty="0">
                <a:solidFill>
                  <a:srgbClr val="111724"/>
                </a:solidFill>
                <a:latin typeface="arial" panose="020B0604020202020204" pitchFamily="34" charset="0"/>
                <a:ea typeface="メイリオ"/>
              </a:rPr>
              <a:t>先行事例と自社</a:t>
            </a:r>
            <a:br>
              <a:rPr altLang="ja-JP" sz="2000" b="1" dirty="0">
                <a:solidFill>
                  <a:srgbClr val="111724"/>
                </a:solidFill>
                <a:latin typeface="arial" panose="020B0604020202020204" pitchFamily="34" charset="0"/>
                <a:ea typeface="メイリオ"/>
              </a:rPr>
            </a:br>
            <a:r>
              <a:rPr lang="ja-JP" altLang="en-US" sz="2000" b="1" dirty="0">
                <a:solidFill>
                  <a:srgbClr val="111724"/>
                </a:solidFill>
                <a:latin typeface="arial" panose="020B0604020202020204" pitchFamily="34" charset="0"/>
                <a:ea typeface="メイリオ"/>
              </a:rPr>
              <a:t>ソリューションのリスト化</a:t>
            </a:r>
            <a:br>
              <a:rPr lang="ja-JP" altLang="en-US" sz="2000" dirty="0">
                <a:solidFill>
                  <a:srgbClr val="111724"/>
                </a:solidFill>
                <a:latin typeface="Hiragino Kaku Gothic ProN"/>
                <a:ea typeface="メイリオ"/>
              </a:rPr>
            </a:br>
            <a:r>
              <a:rPr lang="ja-JP" altLang="en-US" sz="2000" dirty="0">
                <a:solidFill>
                  <a:srgbClr val="111724"/>
                </a:solidFill>
                <a:latin typeface="Hiragino Kaku Gothic ProN"/>
                <a:ea typeface="メイリオ"/>
              </a:rPr>
              <a:t>ワークショップでは先行事例や自社のソリューションを</a:t>
            </a:r>
            <a:r>
              <a:rPr lang="ja-JP" altLang="en-US" sz="2000" b="1" dirty="0">
                <a:solidFill>
                  <a:srgbClr val="111724"/>
                </a:solidFill>
                <a:latin typeface="Hiragino Kaku Gothic ProN"/>
                <a:ea typeface="メイリオ"/>
              </a:rPr>
              <a:t>「組み合わせて」</a:t>
            </a:r>
            <a:r>
              <a:rPr lang="ja-JP" altLang="en-US" sz="2000" dirty="0">
                <a:solidFill>
                  <a:srgbClr val="111724"/>
                </a:solidFill>
                <a:latin typeface="Hiragino Kaku Gothic ProN"/>
                <a:ea typeface="メイリオ"/>
              </a:rPr>
              <a:t>解決策を発明します。</a:t>
            </a:r>
            <a:br>
              <a:rPr altLang="ja-JP" sz="2000" dirty="0">
                <a:solidFill>
                  <a:srgbClr val="111724"/>
                </a:solidFill>
                <a:latin typeface="Hiragino Kaku Gothic ProN"/>
                <a:ea typeface="メイリオ"/>
              </a:rPr>
            </a:br>
            <a:r>
              <a:rPr lang="ja-JP" altLang="en-US" sz="2000" dirty="0">
                <a:solidFill>
                  <a:srgbClr val="111724"/>
                </a:solidFill>
                <a:latin typeface="Hiragino Kaku Gothic ProN"/>
                <a:ea typeface="メイリオ"/>
              </a:rPr>
              <a:t>自業界の先進的企業や競合、また他ドメインの会社についてプロダクトマネージャーらと相談しリスト化しておいてください </a:t>
            </a:r>
            <a:r>
              <a:rPr kumimoji="1" altLang="ja-JP" sz="2000" dirty="0">
                <a:solidFill>
                  <a:srgbClr val="111724"/>
                </a:solidFill>
                <a:latin typeface="Hiragino Kaku Gothic ProN"/>
                <a:ea typeface="メイリオ"/>
              </a:rPr>
              <a:t>(</a:t>
            </a:r>
            <a:r>
              <a:rPr kumimoji="1" lang="ja-JP" altLang="en-US" sz="2000" dirty="0">
                <a:solidFill>
                  <a:srgbClr val="111724"/>
                </a:solidFill>
                <a:latin typeface="Hiragino Kaku Gothic ProN"/>
                <a:ea typeface="メイリオ"/>
              </a:rPr>
              <a:t>フォーマットは別途共有します </a:t>
            </a:r>
            <a:r>
              <a:rPr kumimoji="1" altLang="ja-JP" sz="2000" dirty="0">
                <a:solidFill>
                  <a:srgbClr val="111724"/>
                </a:solidFill>
                <a:latin typeface="Hiragino Kaku Gothic ProN"/>
                <a:ea typeface="メイリオ"/>
              </a:rPr>
              <a:t>)</a:t>
            </a:r>
            <a:r>
              <a:rPr kumimoji="1" lang="ja-JP" altLang="en-US" sz="2000" dirty="0">
                <a:solidFill>
                  <a:srgbClr val="111724"/>
                </a:solidFill>
                <a:latin typeface="Hiragino Kaku Gothic ProN"/>
                <a:ea typeface="メイリオ"/>
              </a:rPr>
              <a:t>。</a:t>
            </a:r>
            <a:endParaRPr kumimoji="1" lang="ja-JP" altLang="en-US" sz="2000" dirty="0">
              <a:solidFill>
                <a:srgbClr val="161E2D"/>
              </a:solidFill>
              <a:latin typeface="Amazon Ember Display"/>
              <a:ea typeface="メイリオ"/>
            </a:endParaRPr>
          </a:p>
        </p:txBody>
      </p:sp>
    </p:spTree>
    <p:extLst>
      <p:ext uri="{BB962C8B-B14F-4D97-AF65-F5344CB8AC3E}">
        <p14:creationId xmlns:p14="http://schemas.microsoft.com/office/powerpoint/2010/main" val="1572256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2B045-00D3-E394-323E-9E607F04EA01}"/>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34A0CF1-0B57-407E-9D66-0B8267AD12E4}"/>
              </a:ext>
            </a:extLst>
          </p:cNvPr>
          <p:cNvSpPr>
            <a:spLocks noGrp="1"/>
          </p:cNvSpPr>
          <p:nvPr>
            <p:ph type="sldNum" sz="quarter" idx="12"/>
          </p:nvPr>
        </p:nvSpPr>
        <p:spPr/>
        <p:txBody>
          <a:bodyPr/>
          <a:lstStyle/>
          <a:p>
            <a:fld id="{EB4B8DE2-A4E8-46E4-8BBF-D75455EFF32C}" type="slidenum">
              <a:rPr lang="en-US" smtClean="0"/>
              <a:pPr/>
              <a:t>20</a:t>
            </a:fld>
            <a:endParaRPr lang="en-US" dirty="0"/>
          </a:p>
        </p:txBody>
      </p:sp>
      <p:sp>
        <p:nvSpPr>
          <p:cNvPr id="3" name="タイトル 2">
            <a:extLst>
              <a:ext uri="{FF2B5EF4-FFF2-40B4-BE49-F238E27FC236}">
                <a16:creationId xmlns:a16="http://schemas.microsoft.com/office/drawing/2014/main" id="{05252350-AD22-6BAD-7A3C-4C2D02918ABC}"/>
              </a:ext>
            </a:extLst>
          </p:cNvPr>
          <p:cNvSpPr>
            <a:spLocks noGrp="1"/>
          </p:cNvSpPr>
          <p:nvPr>
            <p:ph type="title"/>
          </p:nvPr>
        </p:nvSpPr>
        <p:spPr/>
        <p:txBody>
          <a:bodyPr/>
          <a:lstStyle/>
          <a:p>
            <a:r>
              <a:rPr lang="ja-JP" altLang="en-US" dirty="0"/>
              <a:t>顧客の行動を </a:t>
            </a:r>
            <a:r>
              <a:rPr lang="en-US" altLang="ja-JP" dirty="0"/>
              <a:t>“Backwards”</a:t>
            </a:r>
            <a:r>
              <a:rPr lang="ja-JP" altLang="en-US" dirty="0"/>
              <a:t> で観察する</a:t>
            </a:r>
            <a:endParaRPr kumimoji="1" lang="ja-JP" altLang="en-US" dirty="0"/>
          </a:p>
        </p:txBody>
      </p:sp>
      <p:sp>
        <p:nvSpPr>
          <p:cNvPr id="4" name="コンテンツ プレースホルダー 3">
            <a:extLst>
              <a:ext uri="{FF2B5EF4-FFF2-40B4-BE49-F238E27FC236}">
                <a16:creationId xmlns:a16="http://schemas.microsoft.com/office/drawing/2014/main" id="{A4406C7F-3DDB-F8F9-A5E8-81B5A265B8DA}"/>
              </a:ext>
            </a:extLst>
          </p:cNvPr>
          <p:cNvSpPr>
            <a:spLocks noGrp="1"/>
          </p:cNvSpPr>
          <p:nvPr>
            <p:ph sz="quarter" idx="13"/>
          </p:nvPr>
        </p:nvSpPr>
        <p:spPr>
          <a:xfrm>
            <a:off x="407988" y="1376363"/>
            <a:ext cx="11449050" cy="2862322"/>
          </a:xfrm>
        </p:spPr>
        <p:txBody>
          <a:bodyPr/>
          <a:lstStyle/>
          <a:p>
            <a:r>
              <a:rPr kumimoji="1" lang="en-US" altLang="ja-JP" dirty="0"/>
              <a:t>[</a:t>
            </a:r>
            <a:r>
              <a:rPr kumimoji="1" lang="ja-JP" altLang="en-US" dirty="0"/>
              <a:t>🤖 グループワーク</a:t>
            </a:r>
            <a:r>
              <a:rPr kumimoji="1" lang="en-US" altLang="ja-JP" dirty="0"/>
              <a:t>] </a:t>
            </a:r>
          </a:p>
          <a:p>
            <a:r>
              <a:rPr kumimoji="1" lang="ja-JP" altLang="en-US" dirty="0"/>
              <a:t>ユーザーが目的を達成するのに現在どんな困難があるのか理解します。目的を達成した時点から逆算し、必要だった</a:t>
            </a:r>
            <a:r>
              <a:rPr kumimoji="1" lang="ja-JP" altLang="en-US" b="1" dirty="0"/>
              <a:t>行動</a:t>
            </a:r>
            <a:r>
              <a:rPr kumimoji="1" lang="ja-JP" altLang="en-US" dirty="0"/>
              <a:t>と</a:t>
            </a:r>
            <a:r>
              <a:rPr kumimoji="1" lang="ja-JP" altLang="en-US" b="1" dirty="0"/>
              <a:t>リソース</a:t>
            </a:r>
            <a:r>
              <a:rPr kumimoji="1" lang="ja-JP" altLang="en-US" dirty="0"/>
              <a:t>を洗い出します。生成 </a:t>
            </a:r>
            <a:r>
              <a:rPr kumimoji="1" lang="en-US" altLang="ja-JP" dirty="0"/>
              <a:t>AI </a:t>
            </a:r>
            <a:r>
              <a:rPr kumimoji="1" lang="ja-JP" altLang="en-US" dirty="0"/>
              <a:t>で下地を作成し、認識等あっているか注意深く確認してください。</a:t>
            </a:r>
            <a:endParaRPr kumimoji="1" lang="en-US" altLang="ja-JP" dirty="0"/>
          </a:p>
          <a:p>
            <a:endParaRPr kumimoji="1" lang="en-US" altLang="ja-JP" dirty="0"/>
          </a:p>
          <a:p>
            <a:r>
              <a:rPr kumimoji="1" lang="ja-JP" altLang="en-US" sz="2000" dirty="0"/>
              <a:t>📝 </a:t>
            </a:r>
            <a:r>
              <a:rPr kumimoji="1" lang="en-US" altLang="ja-JP" sz="2000" dirty="0"/>
              <a:t>: Coding Agent </a:t>
            </a:r>
            <a:r>
              <a:rPr kumimoji="1" lang="ja-JP" altLang="en-US" sz="2000" dirty="0"/>
              <a:t>を使用する場合、代表者が当日のガイドの </a:t>
            </a:r>
            <a:r>
              <a:rPr kumimoji="1" lang="en-US" altLang="ja-JP" sz="2000" dirty="0"/>
              <a:t>Prompt 1.1 </a:t>
            </a:r>
            <a:r>
              <a:rPr kumimoji="1" lang="ja-JP" altLang="en-US" sz="2000" dirty="0"/>
              <a:t>を実行してください</a:t>
            </a:r>
            <a:endParaRPr kumimoji="1" lang="en-US" altLang="ja-JP" sz="2000" dirty="0"/>
          </a:p>
          <a:p>
            <a:pPr marL="446088" indent="-446088"/>
            <a:endParaRPr kumimoji="1" lang="en-US" altLang="ja-JP" sz="2000" u="sng" dirty="0"/>
          </a:p>
        </p:txBody>
      </p:sp>
      <p:pic>
        <p:nvPicPr>
          <p:cNvPr id="6" name="グラフィックス 5" descr="ストップウォッチ 単色塗りつぶし">
            <a:extLst>
              <a:ext uri="{FF2B5EF4-FFF2-40B4-BE49-F238E27FC236}">
                <a16:creationId xmlns:a16="http://schemas.microsoft.com/office/drawing/2014/main" id="{63EAF0A5-6733-C542-5081-2B6093BFBE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7" name="テキスト ボックス 6">
            <a:extLst>
              <a:ext uri="{FF2B5EF4-FFF2-40B4-BE49-F238E27FC236}">
                <a16:creationId xmlns:a16="http://schemas.microsoft.com/office/drawing/2014/main" id="{8A7AA017-B826-961C-55FF-EC4C7E21A32B}"/>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15 min</a:t>
            </a:r>
            <a:endParaRPr kumimoji="1" lang="ja-JP" altLang="en-US" sz="2400" dirty="0" err="1"/>
          </a:p>
        </p:txBody>
      </p:sp>
    </p:spTree>
    <p:extLst>
      <p:ext uri="{BB962C8B-B14F-4D97-AF65-F5344CB8AC3E}">
        <p14:creationId xmlns:p14="http://schemas.microsoft.com/office/powerpoint/2010/main" val="1485663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2B59339-3D61-0602-D8AF-DF410990B87C}"/>
              </a:ext>
            </a:extLst>
          </p:cNvPr>
          <p:cNvSpPr>
            <a:spLocks noGrp="1"/>
          </p:cNvSpPr>
          <p:nvPr>
            <p:ph type="sldNum" sz="quarter" idx="12"/>
          </p:nvPr>
        </p:nvSpPr>
        <p:spPr/>
        <p:txBody>
          <a:bodyPr/>
          <a:lstStyle/>
          <a:p>
            <a:fld id="{EB4B8DE2-A4E8-46E4-8BBF-D75455EFF32C}" type="slidenum">
              <a:rPr lang="en-US" smtClean="0"/>
              <a:pPr/>
              <a:t>21</a:t>
            </a:fld>
            <a:endParaRPr lang="en-US" dirty="0"/>
          </a:p>
        </p:txBody>
      </p:sp>
      <p:sp>
        <p:nvSpPr>
          <p:cNvPr id="3" name="タイトル 2">
            <a:extLst>
              <a:ext uri="{FF2B5EF4-FFF2-40B4-BE49-F238E27FC236}">
                <a16:creationId xmlns:a16="http://schemas.microsoft.com/office/drawing/2014/main" id="{38604E7C-1834-5509-7ED8-6407BE15024A}"/>
              </a:ext>
            </a:extLst>
          </p:cNvPr>
          <p:cNvSpPr>
            <a:spLocks noGrp="1"/>
          </p:cNvSpPr>
          <p:nvPr>
            <p:ph type="title"/>
          </p:nvPr>
        </p:nvSpPr>
        <p:spPr/>
        <p:txBody>
          <a:bodyPr/>
          <a:lstStyle/>
          <a:p>
            <a:r>
              <a:rPr lang="en-US" altLang="ja-JP" dirty="0"/>
              <a:t>[</a:t>
            </a:r>
            <a:r>
              <a:rPr lang="en-US" altLang="ja-JP" dirty="0" err="1"/>
              <a:t>GenU</a:t>
            </a:r>
            <a:r>
              <a:rPr lang="en-US" altLang="ja-JP" dirty="0"/>
              <a:t>] </a:t>
            </a:r>
            <a:r>
              <a:rPr lang="ja-JP" altLang="en-US" dirty="0"/>
              <a:t>顧客の行動を </a:t>
            </a:r>
            <a:r>
              <a:rPr lang="en-US" altLang="ja-JP" dirty="0"/>
              <a:t>“Backwards”</a:t>
            </a:r>
            <a:r>
              <a:rPr lang="ja-JP" altLang="en-US" dirty="0"/>
              <a:t> で観察する</a:t>
            </a:r>
            <a:endParaRPr kumimoji="1" lang="ja-JP" altLang="en-US" dirty="0"/>
          </a:p>
        </p:txBody>
      </p:sp>
      <p:sp>
        <p:nvSpPr>
          <p:cNvPr id="4" name="コンテンツ プレースホルダー 3">
            <a:extLst>
              <a:ext uri="{FF2B5EF4-FFF2-40B4-BE49-F238E27FC236}">
                <a16:creationId xmlns:a16="http://schemas.microsoft.com/office/drawing/2014/main" id="{5A52C729-C168-94AE-6B93-5F75008C18D7}"/>
              </a:ext>
            </a:extLst>
          </p:cNvPr>
          <p:cNvSpPr>
            <a:spLocks noGrp="1"/>
          </p:cNvSpPr>
          <p:nvPr>
            <p:ph sz="quarter" idx="13"/>
          </p:nvPr>
        </p:nvSpPr>
        <p:spPr>
          <a:xfrm>
            <a:off x="407988" y="1376363"/>
            <a:ext cx="11449050" cy="1400383"/>
          </a:xfrm>
        </p:spPr>
        <p:txBody>
          <a:bodyPr/>
          <a:lstStyle/>
          <a:p>
            <a:pPr marL="539750" indent="-539750"/>
            <a:r>
              <a:rPr kumimoji="1" lang="ja-JP" altLang="en-US" sz="2000" dirty="0"/>
              <a:t>📝 </a:t>
            </a:r>
            <a:r>
              <a:rPr kumimoji="1" lang="en-US" altLang="ja-JP" sz="2000" dirty="0"/>
              <a:t>: </a:t>
            </a:r>
            <a:r>
              <a:rPr kumimoji="1" lang="en-US" altLang="ja-JP" sz="2000" dirty="0" err="1"/>
              <a:t>GenU</a:t>
            </a:r>
            <a:r>
              <a:rPr kumimoji="1" lang="en-US" altLang="ja-JP" sz="2000" dirty="0"/>
              <a:t> </a:t>
            </a:r>
            <a:r>
              <a:rPr kumimoji="1" lang="ja-JP" altLang="en-US" sz="2000" dirty="0"/>
              <a:t>を使用する場合、下図のように操作し結果を得てください。結果について、必要があれば「</a:t>
            </a:r>
            <a:r>
              <a:rPr kumimoji="1" lang="en-US" altLang="ja-JP" sz="2000" dirty="0"/>
              <a:t>Work </a:t>
            </a:r>
            <a:r>
              <a:rPr kumimoji="1" lang="ja-JP" altLang="en-US" sz="2000" dirty="0"/>
              <a:t>するうえでの注意点」を入力し再実行してください。確認が終わったら、コピーボタンでお手元のメモ帳等に結果を貼り付けておいてください。</a:t>
            </a:r>
          </a:p>
          <a:p>
            <a:endParaRPr kumimoji="1" lang="ja-JP" altLang="en-US" sz="2000" dirty="0"/>
          </a:p>
        </p:txBody>
      </p:sp>
      <p:pic>
        <p:nvPicPr>
          <p:cNvPr id="5" name="図 4">
            <a:extLst>
              <a:ext uri="{FF2B5EF4-FFF2-40B4-BE49-F238E27FC236}">
                <a16:creationId xmlns:a16="http://schemas.microsoft.com/office/drawing/2014/main" id="{CF7C4F94-6FD0-799F-D5B1-2286DBD99367}"/>
              </a:ext>
            </a:extLst>
          </p:cNvPr>
          <p:cNvPicPr>
            <a:picLocks noChangeAspect="1"/>
          </p:cNvPicPr>
          <p:nvPr/>
        </p:nvPicPr>
        <p:blipFill>
          <a:blip r:embed="rId2"/>
          <a:stretch>
            <a:fillRect/>
          </a:stretch>
        </p:blipFill>
        <p:spPr>
          <a:xfrm>
            <a:off x="553527" y="2872662"/>
            <a:ext cx="4109571" cy="2702833"/>
          </a:xfrm>
          <a:prstGeom prst="rect">
            <a:avLst/>
          </a:prstGeom>
        </p:spPr>
      </p:pic>
      <p:sp>
        <p:nvSpPr>
          <p:cNvPr id="6" name="矢印: 右 5">
            <a:extLst>
              <a:ext uri="{FF2B5EF4-FFF2-40B4-BE49-F238E27FC236}">
                <a16:creationId xmlns:a16="http://schemas.microsoft.com/office/drawing/2014/main" id="{0D1097BC-E134-62DB-8119-DA1F006CB4BA}"/>
              </a:ext>
            </a:extLst>
          </p:cNvPr>
          <p:cNvSpPr/>
          <p:nvPr/>
        </p:nvSpPr>
        <p:spPr>
          <a:xfrm>
            <a:off x="5681184" y="3682249"/>
            <a:ext cx="674914" cy="740228"/>
          </a:xfrm>
          <a:prstGeom prst="rightArrow">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pic>
        <p:nvPicPr>
          <p:cNvPr id="7" name="図 6">
            <a:extLst>
              <a:ext uri="{FF2B5EF4-FFF2-40B4-BE49-F238E27FC236}">
                <a16:creationId xmlns:a16="http://schemas.microsoft.com/office/drawing/2014/main" id="{B901C65B-13BF-AF73-3F46-956E5D4940B7}"/>
              </a:ext>
            </a:extLst>
          </p:cNvPr>
          <p:cNvPicPr>
            <a:picLocks noChangeAspect="1"/>
          </p:cNvPicPr>
          <p:nvPr/>
        </p:nvPicPr>
        <p:blipFill>
          <a:blip r:embed="rId3"/>
          <a:stretch>
            <a:fillRect/>
          </a:stretch>
        </p:blipFill>
        <p:spPr>
          <a:xfrm>
            <a:off x="7374184" y="2909363"/>
            <a:ext cx="3704159" cy="2718081"/>
          </a:xfrm>
          <a:prstGeom prst="rect">
            <a:avLst/>
          </a:prstGeom>
        </p:spPr>
      </p:pic>
      <p:sp>
        <p:nvSpPr>
          <p:cNvPr id="8" name="吹き出し: 角を丸めた四角形 7">
            <a:extLst>
              <a:ext uri="{FF2B5EF4-FFF2-40B4-BE49-F238E27FC236}">
                <a16:creationId xmlns:a16="http://schemas.microsoft.com/office/drawing/2014/main" id="{9A0E413B-9D4B-C7B4-05D5-FAC67AC09F1E}"/>
              </a:ext>
            </a:extLst>
          </p:cNvPr>
          <p:cNvSpPr/>
          <p:nvPr/>
        </p:nvSpPr>
        <p:spPr>
          <a:xfrm>
            <a:off x="10938866" y="4749640"/>
            <a:ext cx="1157563" cy="512679"/>
          </a:xfrm>
          <a:prstGeom prst="wedgeRoundRectCallout">
            <a:avLst>
              <a:gd name="adj1" fmla="val -40277"/>
              <a:gd name="adj2" fmla="val 85366"/>
              <a:gd name="adj3" fmla="val 16667"/>
            </a:avLst>
          </a:prstGeom>
          <a:solidFill>
            <a:schemeClr val="bg1"/>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chemeClr val="tx1"/>
                </a:solidFill>
                <a:latin typeface="Amazon Ember Display" panose="020F0603020204020204" pitchFamily="34" charset="0"/>
                <a:ea typeface="メイリオ" panose="020B0604030504040204" pitchFamily="34" charset="-128"/>
              </a:rPr>
              <a:t>コピーボタン</a:t>
            </a:r>
          </a:p>
        </p:txBody>
      </p:sp>
    </p:spTree>
    <p:extLst>
      <p:ext uri="{BB962C8B-B14F-4D97-AF65-F5344CB8AC3E}">
        <p14:creationId xmlns:p14="http://schemas.microsoft.com/office/powerpoint/2010/main" val="2958316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2D411-6534-0698-95AE-C70B7BCBE415}"/>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A313056-434E-DECD-B704-46FABC87E9EE}"/>
              </a:ext>
            </a:extLst>
          </p:cNvPr>
          <p:cNvSpPr>
            <a:spLocks noGrp="1"/>
          </p:cNvSpPr>
          <p:nvPr>
            <p:ph type="sldNum" sz="quarter" idx="13"/>
          </p:nvPr>
        </p:nvSpPr>
        <p:spPr/>
        <p:txBody>
          <a:bodyPr/>
          <a:lstStyle/>
          <a:p>
            <a:fld id="{EB4B8DE2-A4E8-46E4-8BBF-D75455EFF32C}" type="slidenum">
              <a:rPr lang="en-US" smtClean="0"/>
              <a:pPr/>
              <a:t>22</a:t>
            </a:fld>
            <a:endParaRPr lang="en-US" dirty="0"/>
          </a:p>
        </p:txBody>
      </p:sp>
      <p:sp>
        <p:nvSpPr>
          <p:cNvPr id="5" name="タイトル 4">
            <a:extLst>
              <a:ext uri="{FF2B5EF4-FFF2-40B4-BE49-F238E27FC236}">
                <a16:creationId xmlns:a16="http://schemas.microsoft.com/office/drawing/2014/main" id="{AF03F3D8-E8B7-4BB1-4697-C0C5CE1B42E8}"/>
              </a:ext>
            </a:extLst>
          </p:cNvPr>
          <p:cNvSpPr>
            <a:spLocks noGrp="1"/>
          </p:cNvSpPr>
          <p:nvPr>
            <p:ph type="title"/>
          </p:nvPr>
        </p:nvSpPr>
        <p:spPr/>
        <p:txBody>
          <a:bodyPr/>
          <a:lstStyle/>
          <a:p>
            <a:r>
              <a:rPr lang="en-US" altLang="ja-JP" dirty="0"/>
              <a:t>Day1 : </a:t>
            </a:r>
            <a:r>
              <a:rPr lang="ja-JP" altLang="en-US" dirty="0"/>
              <a:t>実践編</a:t>
            </a:r>
          </a:p>
        </p:txBody>
      </p:sp>
      <p:sp>
        <p:nvSpPr>
          <p:cNvPr id="6" name="コンテンツ プレースホルダー 5">
            <a:extLst>
              <a:ext uri="{FF2B5EF4-FFF2-40B4-BE49-F238E27FC236}">
                <a16:creationId xmlns:a16="http://schemas.microsoft.com/office/drawing/2014/main" id="{73461022-595A-C961-DBDE-C2A206C57725}"/>
              </a:ext>
            </a:extLst>
          </p:cNvPr>
          <p:cNvSpPr>
            <a:spLocks noGrp="1"/>
          </p:cNvSpPr>
          <p:nvPr>
            <p:ph sz="quarter" idx="14"/>
          </p:nvPr>
        </p:nvSpPr>
        <p:spPr>
          <a:xfrm>
            <a:off x="407988" y="1376363"/>
            <a:ext cx="5688012" cy="3139321"/>
          </a:xfrm>
        </p:spPr>
        <p:txBody>
          <a:bodyPr/>
          <a:lstStyle/>
          <a:p>
            <a:pPr marL="457200" indent="-457200">
              <a:buAutoNum type="arabicPeriod"/>
            </a:pPr>
            <a:r>
              <a:rPr lang="en-US" altLang="ja-JP" dirty="0"/>
              <a:t>Listen : </a:t>
            </a:r>
            <a:r>
              <a:rPr lang="ja-JP" altLang="en-US" dirty="0"/>
              <a:t>顧客は誰か </a:t>
            </a:r>
            <a:r>
              <a:rPr lang="en-US" altLang="ja-JP" dirty="0"/>
              <a:t>? </a:t>
            </a:r>
          </a:p>
          <a:p>
            <a:pPr marL="457200" indent="-457200">
              <a:buAutoNum type="arabicPeriod"/>
            </a:pPr>
            <a:r>
              <a:rPr lang="en-US" altLang="ja-JP" b="1" dirty="0">
                <a:solidFill>
                  <a:schemeClr val="accent5"/>
                </a:solidFill>
              </a:rPr>
              <a:t>Define : </a:t>
            </a:r>
            <a:r>
              <a:rPr lang="ja-JP" altLang="en-US" b="1" dirty="0">
                <a:solidFill>
                  <a:schemeClr val="accent5"/>
                </a:solidFill>
              </a:rPr>
              <a:t>課題と機会は何か </a:t>
            </a:r>
            <a:r>
              <a:rPr lang="en-US" altLang="ja-JP" b="1" dirty="0">
                <a:solidFill>
                  <a:schemeClr val="accent5"/>
                </a:solidFill>
              </a:rPr>
              <a:t>? </a:t>
            </a:r>
          </a:p>
          <a:p>
            <a:pPr marL="457200" indent="-457200">
              <a:buAutoNum type="arabicPeriod"/>
            </a:pPr>
            <a:r>
              <a:rPr lang="en-US" altLang="ja-JP" dirty="0"/>
              <a:t>Invent : </a:t>
            </a:r>
            <a:r>
              <a:rPr lang="ja-JP" altLang="en-US" dirty="0"/>
              <a:t>解決策は何か </a:t>
            </a:r>
            <a:r>
              <a:rPr lang="en-US" altLang="ja-JP" dirty="0"/>
              <a:t>?</a:t>
            </a:r>
          </a:p>
          <a:p>
            <a:pPr marL="457200" indent="-457200">
              <a:buAutoNum type="arabicPeriod"/>
            </a:pPr>
            <a:r>
              <a:rPr lang="en-US" altLang="ja-JP" dirty="0">
                <a:solidFill>
                  <a:srgbClr val="111724"/>
                </a:solidFill>
              </a:rPr>
              <a:t>Refine : </a:t>
            </a:r>
            <a:r>
              <a:rPr lang="ja-JP" altLang="en-US" dirty="0">
                <a:solidFill>
                  <a:srgbClr val="111724"/>
                </a:solidFill>
              </a:rPr>
              <a:t>最終的な顧客の体験は</a:t>
            </a:r>
            <a:r>
              <a:rPr lang="en-US" altLang="ja-JP" dirty="0">
                <a:solidFill>
                  <a:srgbClr val="111724"/>
                </a:solidFill>
              </a:rPr>
              <a:t>?</a:t>
            </a:r>
          </a:p>
          <a:p>
            <a:pPr marL="457200" indent="-457200">
              <a:buAutoNum type="arabicPeriod"/>
            </a:pPr>
            <a:r>
              <a:rPr lang="en-US" altLang="ja-JP" dirty="0"/>
              <a:t>Test/Iterate : </a:t>
            </a:r>
            <a:r>
              <a:rPr lang="ja-JP" altLang="en-US" dirty="0"/>
              <a:t>成功を計測する指標は</a:t>
            </a:r>
            <a:r>
              <a:rPr lang="en-US" altLang="ja-JP" dirty="0"/>
              <a:t>?</a:t>
            </a:r>
          </a:p>
          <a:p>
            <a:endParaRPr lang="en-US" altLang="ja-JP" dirty="0"/>
          </a:p>
          <a:p>
            <a:endParaRPr lang="en-US" altLang="ja-JP" dirty="0"/>
          </a:p>
        </p:txBody>
      </p:sp>
    </p:spTree>
    <p:extLst>
      <p:ext uri="{BB962C8B-B14F-4D97-AF65-F5344CB8AC3E}">
        <p14:creationId xmlns:p14="http://schemas.microsoft.com/office/powerpoint/2010/main" val="323987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AF9DAC1-9318-9854-40E1-AFAC727F6924}"/>
              </a:ext>
            </a:extLst>
          </p:cNvPr>
          <p:cNvSpPr>
            <a:spLocks noGrp="1"/>
          </p:cNvSpPr>
          <p:nvPr>
            <p:ph type="sldNum" sz="quarter" idx="12"/>
          </p:nvPr>
        </p:nvSpPr>
        <p:spPr/>
        <p:txBody>
          <a:bodyPr/>
          <a:lstStyle/>
          <a:p>
            <a:fld id="{EB4B8DE2-A4E8-46E4-8BBF-D75455EFF32C}" type="slidenum">
              <a:rPr lang="en-US" smtClean="0"/>
              <a:pPr/>
              <a:t>23</a:t>
            </a:fld>
            <a:endParaRPr lang="en-US" dirty="0"/>
          </a:p>
        </p:txBody>
      </p:sp>
      <p:sp>
        <p:nvSpPr>
          <p:cNvPr id="5" name="タイトル 4">
            <a:extLst>
              <a:ext uri="{FF2B5EF4-FFF2-40B4-BE49-F238E27FC236}">
                <a16:creationId xmlns:a16="http://schemas.microsoft.com/office/drawing/2014/main" id="{4DBF1E4D-27F0-DACD-B628-845DB1229C4D}"/>
              </a:ext>
            </a:extLst>
          </p:cNvPr>
          <p:cNvSpPr>
            <a:spLocks noGrp="1"/>
          </p:cNvSpPr>
          <p:nvPr>
            <p:ph type="title"/>
          </p:nvPr>
        </p:nvSpPr>
        <p:spPr/>
        <p:txBody>
          <a:bodyPr/>
          <a:lstStyle/>
          <a:p>
            <a:r>
              <a:rPr lang="en-US" altLang="ja-JP" dirty="0"/>
              <a:t>Define : </a:t>
            </a:r>
            <a:r>
              <a:rPr lang="ja-JP" altLang="en-US" dirty="0"/>
              <a:t>課題とは </a:t>
            </a:r>
            <a:r>
              <a:rPr lang="en-US" altLang="ja-JP" dirty="0"/>
              <a:t>?</a:t>
            </a:r>
            <a:endParaRPr lang="ja-JP" altLang="en-US" dirty="0"/>
          </a:p>
        </p:txBody>
      </p:sp>
      <p:sp>
        <p:nvSpPr>
          <p:cNvPr id="6" name="コンテンツ プレースホルダー 5">
            <a:extLst>
              <a:ext uri="{FF2B5EF4-FFF2-40B4-BE49-F238E27FC236}">
                <a16:creationId xmlns:a16="http://schemas.microsoft.com/office/drawing/2014/main" id="{3F7FCFAE-56B8-092D-9A35-51EA114E55CF}"/>
              </a:ext>
            </a:extLst>
          </p:cNvPr>
          <p:cNvSpPr>
            <a:spLocks noGrp="1"/>
          </p:cNvSpPr>
          <p:nvPr>
            <p:ph sz="quarter" idx="13"/>
          </p:nvPr>
        </p:nvSpPr>
        <p:spPr>
          <a:xfrm>
            <a:off x="407988" y="1376363"/>
            <a:ext cx="11449050" cy="461665"/>
          </a:xfrm>
        </p:spPr>
        <p:txBody>
          <a:bodyPr/>
          <a:lstStyle/>
          <a:p>
            <a:r>
              <a:rPr lang="ja-JP" altLang="en-US" b="1" dirty="0">
                <a:solidFill>
                  <a:schemeClr val="accent5"/>
                </a:solidFill>
              </a:rPr>
              <a:t>理想状態と現実のギャップ</a:t>
            </a:r>
            <a:r>
              <a:rPr lang="ja-JP" altLang="en-US" dirty="0"/>
              <a:t>。次の問いはギャップを明らかにするのに役立つ。</a:t>
            </a:r>
            <a:endParaRPr lang="en-US" altLang="ja-JP" dirty="0"/>
          </a:p>
        </p:txBody>
      </p:sp>
      <p:sp>
        <p:nvSpPr>
          <p:cNvPr id="7" name="吹き出し: 角を丸めた四角形 6">
            <a:extLst>
              <a:ext uri="{FF2B5EF4-FFF2-40B4-BE49-F238E27FC236}">
                <a16:creationId xmlns:a16="http://schemas.microsoft.com/office/drawing/2014/main" id="{F8959AAC-0581-EE02-FC2A-C7C06E32AEA6}"/>
              </a:ext>
            </a:extLst>
          </p:cNvPr>
          <p:cNvSpPr/>
          <p:nvPr/>
        </p:nvSpPr>
        <p:spPr>
          <a:xfrm>
            <a:off x="1310801" y="2349100"/>
            <a:ext cx="9383151" cy="2257865"/>
          </a:xfrm>
          <a:prstGeom prst="wedgeRoundRectCallout">
            <a:avLst>
              <a:gd name="adj1" fmla="val 37629"/>
              <a:gd name="adj2" fmla="val 68930"/>
              <a:gd name="adj3" fmla="val 16667"/>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5400" b="1" dirty="0">
                <a:solidFill>
                  <a:schemeClr val="tx1"/>
                </a:solidFill>
                <a:latin typeface="メイリオ" panose="020B0604030504040204" pitchFamily="50" charset="-128"/>
                <a:ea typeface="メイリオ" panose="020B0604030504040204" pitchFamily="50" charset="-128"/>
              </a:rPr>
              <a:t>なぜ顧客は〇〇せずに□□</a:t>
            </a:r>
            <a:br>
              <a:rPr lang="en-US" altLang="ja-JP" sz="5400" b="1" dirty="0">
                <a:solidFill>
                  <a:schemeClr val="tx1"/>
                </a:solidFill>
                <a:latin typeface="メイリオ" panose="020B0604030504040204" pitchFamily="50" charset="-128"/>
                <a:ea typeface="メイリオ" panose="020B0604030504040204" pitchFamily="50" charset="-128"/>
              </a:rPr>
            </a:br>
            <a:r>
              <a:rPr lang="ja-JP" altLang="en-US" sz="5400" b="1" dirty="0">
                <a:solidFill>
                  <a:schemeClr val="tx1"/>
                </a:solidFill>
                <a:latin typeface="メイリオ" panose="020B0604030504040204" pitchFamily="50" charset="-128"/>
                <a:ea typeface="メイリオ" panose="020B0604030504040204" pitchFamily="50" charset="-128"/>
              </a:rPr>
              <a:t>ができないのか</a:t>
            </a:r>
            <a:r>
              <a:rPr lang="en-US" altLang="ja-JP" sz="5400" b="1" dirty="0">
                <a:solidFill>
                  <a:schemeClr val="tx1"/>
                </a:solidFill>
                <a:latin typeface="メイリオ" panose="020B0604030504040204" pitchFamily="50" charset="-128"/>
                <a:ea typeface="メイリオ" panose="020B0604030504040204" pitchFamily="50" charset="-128"/>
              </a:rPr>
              <a:t>?</a:t>
            </a:r>
          </a:p>
        </p:txBody>
      </p:sp>
      <p:sp>
        <p:nvSpPr>
          <p:cNvPr id="8" name="コンテンツ プレースホルダー 5">
            <a:extLst>
              <a:ext uri="{FF2B5EF4-FFF2-40B4-BE49-F238E27FC236}">
                <a16:creationId xmlns:a16="http://schemas.microsoft.com/office/drawing/2014/main" id="{3921C442-2E0B-6657-C4CE-875EED3E8E3D}"/>
              </a:ext>
            </a:extLst>
          </p:cNvPr>
          <p:cNvSpPr txBox="1">
            <a:spLocks/>
          </p:cNvSpPr>
          <p:nvPr/>
        </p:nvSpPr>
        <p:spPr>
          <a:xfrm>
            <a:off x="9376597" y="4624952"/>
            <a:ext cx="1601690" cy="1323439"/>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8000" b="0" i="0" dirty="0">
                <a:solidFill>
                  <a:srgbClr val="040C28"/>
                </a:solidFill>
                <a:effectLst/>
                <a:latin typeface="Arial" panose="020B0604020202020204" pitchFamily="34" charset="0"/>
              </a:rPr>
              <a:t>🤔</a:t>
            </a:r>
            <a:endParaRPr lang="en-US" altLang="ja-JP" sz="8000" dirty="0"/>
          </a:p>
        </p:txBody>
      </p:sp>
    </p:spTree>
    <p:extLst>
      <p:ext uri="{BB962C8B-B14F-4D97-AF65-F5344CB8AC3E}">
        <p14:creationId xmlns:p14="http://schemas.microsoft.com/office/powerpoint/2010/main" val="3752255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18E9C-35EE-D250-EA65-F2E9A38F737D}"/>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BDF637C-6672-5C07-F651-074E2C0FD75C}"/>
              </a:ext>
            </a:extLst>
          </p:cNvPr>
          <p:cNvSpPr>
            <a:spLocks noGrp="1"/>
          </p:cNvSpPr>
          <p:nvPr>
            <p:ph type="sldNum" sz="quarter" idx="12"/>
          </p:nvPr>
        </p:nvSpPr>
        <p:spPr/>
        <p:txBody>
          <a:bodyPr/>
          <a:lstStyle/>
          <a:p>
            <a:fld id="{EB4B8DE2-A4E8-46E4-8BBF-D75455EFF32C}" type="slidenum">
              <a:rPr lang="en-US" smtClean="0"/>
              <a:pPr/>
              <a:t>24</a:t>
            </a:fld>
            <a:endParaRPr lang="en-US" dirty="0"/>
          </a:p>
        </p:txBody>
      </p:sp>
      <p:sp>
        <p:nvSpPr>
          <p:cNvPr id="5" name="タイトル 4">
            <a:extLst>
              <a:ext uri="{FF2B5EF4-FFF2-40B4-BE49-F238E27FC236}">
                <a16:creationId xmlns:a16="http://schemas.microsoft.com/office/drawing/2014/main" id="{ADD2166D-DC38-5BE3-5E0E-3371253009BC}"/>
              </a:ext>
            </a:extLst>
          </p:cNvPr>
          <p:cNvSpPr>
            <a:spLocks noGrp="1"/>
          </p:cNvSpPr>
          <p:nvPr>
            <p:ph type="title"/>
          </p:nvPr>
        </p:nvSpPr>
        <p:spPr/>
        <p:txBody>
          <a:bodyPr/>
          <a:lstStyle/>
          <a:p>
            <a:r>
              <a:rPr lang="en-US" altLang="ja-JP" dirty="0"/>
              <a:t>Amazon </a:t>
            </a:r>
            <a:r>
              <a:rPr lang="ja-JP" altLang="en-US" dirty="0"/>
              <a:t>の発明の裏側にある「問い」</a:t>
            </a:r>
          </a:p>
        </p:txBody>
      </p:sp>
      <p:sp>
        <p:nvSpPr>
          <p:cNvPr id="6" name="コンテンツ プレースホルダー 5">
            <a:extLst>
              <a:ext uri="{FF2B5EF4-FFF2-40B4-BE49-F238E27FC236}">
                <a16:creationId xmlns:a16="http://schemas.microsoft.com/office/drawing/2014/main" id="{DB7518E5-FB8B-53C5-2DDB-253A8B2F7C22}"/>
              </a:ext>
            </a:extLst>
          </p:cNvPr>
          <p:cNvSpPr>
            <a:spLocks noGrp="1"/>
          </p:cNvSpPr>
          <p:nvPr>
            <p:ph sz="quarter" idx="13"/>
          </p:nvPr>
        </p:nvSpPr>
        <p:spPr>
          <a:xfrm>
            <a:off x="3679371" y="1257317"/>
            <a:ext cx="7676924" cy="4539704"/>
          </a:xfrm>
        </p:spPr>
        <p:txBody>
          <a:bodyPr/>
          <a:lstStyle/>
          <a:p>
            <a:r>
              <a:rPr lang="ja-JP" altLang="en-US" b="1" dirty="0"/>
              <a:t>カスタマーレビューのハイライト要約</a:t>
            </a:r>
            <a:endParaRPr lang="en-US" altLang="ja-JP" b="1" dirty="0"/>
          </a:p>
          <a:p>
            <a:r>
              <a:rPr lang="ja-JP" altLang="en-US" dirty="0"/>
              <a:t>なぜ顧客はたくさんのレビューを読む時間を費やすことなしに、最適な製品を選ぶことが出来ないのか </a:t>
            </a:r>
            <a:r>
              <a:rPr lang="en-US" altLang="ja-JP" dirty="0"/>
              <a:t>? </a:t>
            </a:r>
          </a:p>
          <a:p>
            <a:pPr lvl="0">
              <a:spcAft>
                <a:spcPts val="0"/>
              </a:spcAft>
              <a:buSzTx/>
              <a:defRPr/>
            </a:pPr>
            <a:endParaRPr kumimoji="1" lang="en-US" altLang="ja-JP" b="1" kern="0" dirty="0">
              <a:solidFill>
                <a:srgbClr val="111724"/>
              </a:solidFill>
            </a:endParaRPr>
          </a:p>
          <a:p>
            <a:pPr lvl="0">
              <a:spcAft>
                <a:spcPts val="0"/>
              </a:spcAft>
              <a:buSzTx/>
              <a:defRPr/>
            </a:pPr>
            <a:r>
              <a:rPr kumimoji="1" lang="en-US" altLang="ja-JP" b="1" kern="0" dirty="0">
                <a:solidFill>
                  <a:srgbClr val="111724"/>
                </a:solidFill>
              </a:rPr>
              <a:t>AI Agent </a:t>
            </a:r>
            <a:r>
              <a:rPr kumimoji="1" lang="ja-JP" altLang="en-US" b="1" kern="0" dirty="0">
                <a:solidFill>
                  <a:srgbClr val="111724"/>
                </a:solidFill>
                <a:latin typeface="メイリオ" panose="020B0604030504040204" pitchFamily="50" charset="-128"/>
              </a:rPr>
              <a:t>を用いた代理購買</a:t>
            </a:r>
            <a:r>
              <a:rPr kumimoji="1" lang="ja-JP" altLang="en-US" b="1" kern="0" dirty="0">
                <a:solidFill>
                  <a:srgbClr val="111724"/>
                </a:solidFill>
              </a:rPr>
              <a:t> </a:t>
            </a:r>
            <a:r>
              <a:rPr kumimoji="1" lang="en-US" altLang="ja-JP" b="1" kern="0" dirty="0">
                <a:solidFill>
                  <a:srgbClr val="111724"/>
                </a:solidFill>
              </a:rPr>
              <a:t>“Buy For Me”</a:t>
            </a:r>
            <a:endParaRPr lang="en-US" altLang="ja-JP" dirty="0"/>
          </a:p>
          <a:p>
            <a:r>
              <a:rPr lang="ja-JP" altLang="en-US" dirty="0"/>
              <a:t>なぜ顧客は </a:t>
            </a:r>
            <a:r>
              <a:rPr lang="en-US" altLang="ja-JP" dirty="0"/>
              <a:t>Amazon </a:t>
            </a:r>
            <a:r>
              <a:rPr lang="ja-JP" altLang="en-US" dirty="0"/>
              <a:t>を含め複数のサイトで決済情報等を登録することなしに気に入った商品を変えないのか </a:t>
            </a:r>
            <a:r>
              <a:rPr lang="en-US" altLang="ja-JP" dirty="0"/>
              <a:t>?</a:t>
            </a:r>
          </a:p>
          <a:p>
            <a:pPr marL="342900" indent="-342900">
              <a:buFont typeface="Arial" panose="020B0604020202020204" pitchFamily="34" charset="0"/>
              <a:buChar char="•"/>
            </a:pPr>
            <a:endParaRPr lang="en-US" altLang="ja-JP" dirty="0"/>
          </a:p>
          <a:p>
            <a:pPr lvl="0">
              <a:spcAft>
                <a:spcPts val="0"/>
              </a:spcAft>
              <a:buSzTx/>
              <a:defRPr/>
            </a:pPr>
            <a:r>
              <a:rPr kumimoji="1" lang="ja-JP" altLang="en-US" b="1" kern="0" dirty="0">
                <a:solidFill>
                  <a:srgbClr val="111724"/>
                </a:solidFill>
                <a:latin typeface="メイリオ" panose="020B0604030504040204" pitchFamily="50" charset="-128"/>
              </a:rPr>
              <a:t>商品説明文の作成を補助する </a:t>
            </a:r>
            <a:r>
              <a:rPr kumimoji="1" lang="en-US" altLang="ja-JP" b="1" kern="0" dirty="0">
                <a:solidFill>
                  <a:srgbClr val="111724"/>
                </a:solidFill>
              </a:rPr>
              <a:t>Enhance My Listing</a:t>
            </a:r>
            <a:endParaRPr lang="en-US" altLang="ja-JP" dirty="0"/>
          </a:p>
          <a:p>
            <a:r>
              <a:rPr lang="ja-JP" altLang="en-US" dirty="0"/>
              <a:t>なぜ出品者は </a:t>
            </a:r>
            <a:r>
              <a:rPr lang="en-US" altLang="ja-JP" dirty="0"/>
              <a:t>Amazon </a:t>
            </a:r>
            <a:r>
              <a:rPr lang="ja-JP" altLang="en-US" dirty="0"/>
              <a:t>で「見つかりやすい」表現を</a:t>
            </a:r>
            <a:br>
              <a:rPr lang="en-US" altLang="ja-JP" dirty="0"/>
            </a:br>
            <a:r>
              <a:rPr lang="ja-JP" altLang="en-US" dirty="0"/>
              <a:t>学ぶことなしに適切な出品が出来ないのか </a:t>
            </a:r>
            <a:r>
              <a:rPr lang="en-US" altLang="ja-JP" dirty="0"/>
              <a:t>?</a:t>
            </a:r>
          </a:p>
        </p:txBody>
      </p:sp>
      <p:pic>
        <p:nvPicPr>
          <p:cNvPr id="3" name="Picture 10" descr="A smart phone with an Amazon product review on the screen.">
            <a:extLst>
              <a:ext uri="{FF2B5EF4-FFF2-40B4-BE49-F238E27FC236}">
                <a16:creationId xmlns:a16="http://schemas.microsoft.com/office/drawing/2014/main" id="{B0302192-5A4B-66B2-E5A0-9E06FB92309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3605" y="1257317"/>
            <a:ext cx="2591481" cy="1456230"/>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a:extLst>
              <a:ext uri="{FF2B5EF4-FFF2-40B4-BE49-F238E27FC236}">
                <a16:creationId xmlns:a16="http://schemas.microsoft.com/office/drawing/2014/main" id="{627D852A-BF1F-5883-BB82-744620E34D40}"/>
              </a:ext>
            </a:extLst>
          </p:cNvPr>
          <p:cNvPicPr>
            <a:picLocks noChangeAspect="1"/>
          </p:cNvPicPr>
          <p:nvPr/>
        </p:nvPicPr>
        <p:blipFill>
          <a:blip r:embed="rId4"/>
          <a:stretch>
            <a:fillRect/>
          </a:stretch>
        </p:blipFill>
        <p:spPr>
          <a:xfrm>
            <a:off x="543605" y="2935765"/>
            <a:ext cx="2591481" cy="1387035"/>
          </a:xfrm>
          <a:prstGeom prst="rect">
            <a:avLst/>
          </a:prstGeom>
        </p:spPr>
      </p:pic>
      <p:pic>
        <p:nvPicPr>
          <p:cNvPr id="7" name="Picture 2" descr="Amazon Seller Central interface showcasing AI-powered product detail enhancement">
            <a:extLst>
              <a:ext uri="{FF2B5EF4-FFF2-40B4-BE49-F238E27FC236}">
                <a16:creationId xmlns:a16="http://schemas.microsoft.com/office/drawing/2014/main" id="{D8A7B972-DFDE-69B5-3422-CCE080B114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605" y="4545018"/>
            <a:ext cx="2588853" cy="1456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5218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BE4A3-941E-F27B-678E-D89CA7873D38}"/>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DBC7E57-589F-B3D1-EF36-90CC168C30D9}"/>
              </a:ext>
            </a:extLst>
          </p:cNvPr>
          <p:cNvSpPr>
            <a:spLocks noGrp="1"/>
          </p:cNvSpPr>
          <p:nvPr>
            <p:ph type="sldNum" sz="quarter" idx="12"/>
          </p:nvPr>
        </p:nvSpPr>
        <p:spPr/>
        <p:txBody>
          <a:bodyPr/>
          <a:lstStyle/>
          <a:p>
            <a:fld id="{EB4B8DE2-A4E8-46E4-8BBF-D75455EFF32C}" type="slidenum">
              <a:rPr lang="en-US" smtClean="0"/>
              <a:pPr/>
              <a:t>25</a:t>
            </a:fld>
            <a:endParaRPr lang="en-US" dirty="0"/>
          </a:p>
        </p:txBody>
      </p:sp>
      <p:sp>
        <p:nvSpPr>
          <p:cNvPr id="5" name="タイトル 4">
            <a:extLst>
              <a:ext uri="{FF2B5EF4-FFF2-40B4-BE49-F238E27FC236}">
                <a16:creationId xmlns:a16="http://schemas.microsoft.com/office/drawing/2014/main" id="{647F8AA5-5824-A6F5-9A00-AAA410E8F055}"/>
              </a:ext>
            </a:extLst>
          </p:cNvPr>
          <p:cNvSpPr>
            <a:spLocks noGrp="1"/>
          </p:cNvSpPr>
          <p:nvPr>
            <p:ph type="title"/>
          </p:nvPr>
        </p:nvSpPr>
        <p:spPr/>
        <p:txBody>
          <a:bodyPr/>
          <a:lstStyle/>
          <a:p>
            <a:r>
              <a:rPr lang="en-US" altLang="ja-JP" dirty="0"/>
              <a:t>Amazon </a:t>
            </a:r>
            <a:r>
              <a:rPr lang="ja-JP" altLang="en-US" dirty="0"/>
              <a:t>の発明の裏側にある「問い」</a:t>
            </a:r>
          </a:p>
        </p:txBody>
      </p:sp>
      <p:sp>
        <p:nvSpPr>
          <p:cNvPr id="6" name="コンテンツ プレースホルダー 5">
            <a:extLst>
              <a:ext uri="{FF2B5EF4-FFF2-40B4-BE49-F238E27FC236}">
                <a16:creationId xmlns:a16="http://schemas.microsoft.com/office/drawing/2014/main" id="{9B2784D2-F78D-9F16-4437-84FAB2788B72}"/>
              </a:ext>
            </a:extLst>
          </p:cNvPr>
          <p:cNvSpPr>
            <a:spLocks noGrp="1"/>
          </p:cNvSpPr>
          <p:nvPr>
            <p:ph sz="quarter" idx="13"/>
          </p:nvPr>
        </p:nvSpPr>
        <p:spPr>
          <a:xfrm>
            <a:off x="3679371" y="1257317"/>
            <a:ext cx="7676924" cy="4539704"/>
          </a:xfrm>
        </p:spPr>
        <p:txBody>
          <a:bodyPr/>
          <a:lstStyle/>
          <a:p>
            <a:r>
              <a:rPr lang="ja-JP" altLang="en-US" b="1" dirty="0"/>
              <a:t>カスタマーレビューのハイライト要約</a:t>
            </a:r>
            <a:endParaRPr lang="en-US" altLang="ja-JP" b="1" dirty="0"/>
          </a:p>
          <a:p>
            <a:r>
              <a:rPr lang="ja-JP" altLang="en-US" dirty="0"/>
              <a:t>なぜ顧客はたくさんのレビューを読む時間を費やすことなしに、最適な製品を選ぶことが出来ないのか </a:t>
            </a:r>
            <a:r>
              <a:rPr lang="en-US" altLang="ja-JP" dirty="0"/>
              <a:t>? </a:t>
            </a:r>
          </a:p>
          <a:p>
            <a:pPr lvl="0">
              <a:spcAft>
                <a:spcPts val="0"/>
              </a:spcAft>
              <a:buSzTx/>
              <a:defRPr/>
            </a:pPr>
            <a:endParaRPr kumimoji="1" lang="en-US" altLang="ja-JP" b="1" kern="0" dirty="0">
              <a:solidFill>
                <a:srgbClr val="111724"/>
              </a:solidFill>
            </a:endParaRPr>
          </a:p>
          <a:p>
            <a:pPr lvl="0">
              <a:spcAft>
                <a:spcPts val="0"/>
              </a:spcAft>
              <a:buSzTx/>
              <a:defRPr/>
            </a:pPr>
            <a:r>
              <a:rPr kumimoji="1" lang="en-US" altLang="ja-JP" b="1" kern="0" dirty="0">
                <a:solidFill>
                  <a:srgbClr val="111724"/>
                </a:solidFill>
              </a:rPr>
              <a:t>AI Agent </a:t>
            </a:r>
            <a:r>
              <a:rPr kumimoji="1" lang="ja-JP" altLang="en-US" b="1" kern="0" dirty="0">
                <a:solidFill>
                  <a:srgbClr val="111724"/>
                </a:solidFill>
                <a:latin typeface="メイリオ" panose="020B0604030504040204" pitchFamily="50" charset="-128"/>
              </a:rPr>
              <a:t>を用いた代理購買</a:t>
            </a:r>
            <a:r>
              <a:rPr kumimoji="1" lang="ja-JP" altLang="en-US" b="1" kern="0" dirty="0">
                <a:solidFill>
                  <a:srgbClr val="111724"/>
                </a:solidFill>
              </a:rPr>
              <a:t> </a:t>
            </a:r>
            <a:r>
              <a:rPr kumimoji="1" lang="en-US" altLang="ja-JP" b="1" kern="0" dirty="0">
                <a:solidFill>
                  <a:srgbClr val="111724"/>
                </a:solidFill>
              </a:rPr>
              <a:t>“Buy For Me”</a:t>
            </a:r>
            <a:endParaRPr lang="en-US" altLang="ja-JP" dirty="0"/>
          </a:p>
          <a:p>
            <a:r>
              <a:rPr lang="ja-JP" altLang="en-US" dirty="0"/>
              <a:t>なぜ顧客は </a:t>
            </a:r>
            <a:r>
              <a:rPr lang="en-US" altLang="ja-JP" dirty="0"/>
              <a:t>Amazon </a:t>
            </a:r>
            <a:r>
              <a:rPr lang="ja-JP" altLang="en-US" dirty="0"/>
              <a:t>を含め複数のサイトで決済情報等を登録することなしに気に入った商品を変えないのか </a:t>
            </a:r>
            <a:r>
              <a:rPr lang="en-US" altLang="ja-JP" dirty="0"/>
              <a:t>?</a:t>
            </a:r>
          </a:p>
          <a:p>
            <a:pPr marL="342900" indent="-342900">
              <a:buFont typeface="Arial" panose="020B0604020202020204" pitchFamily="34" charset="0"/>
              <a:buChar char="•"/>
            </a:pPr>
            <a:endParaRPr lang="en-US" altLang="ja-JP" dirty="0"/>
          </a:p>
          <a:p>
            <a:pPr lvl="0">
              <a:spcAft>
                <a:spcPts val="0"/>
              </a:spcAft>
              <a:buSzTx/>
              <a:defRPr/>
            </a:pPr>
            <a:r>
              <a:rPr kumimoji="1" lang="ja-JP" altLang="en-US" b="1" kern="0" dirty="0">
                <a:solidFill>
                  <a:srgbClr val="111724"/>
                </a:solidFill>
                <a:latin typeface="メイリオ" panose="020B0604030504040204" pitchFamily="50" charset="-128"/>
              </a:rPr>
              <a:t>商品説明文の作成を補助する </a:t>
            </a:r>
            <a:r>
              <a:rPr kumimoji="1" lang="en-US" altLang="ja-JP" b="1" kern="0" dirty="0">
                <a:solidFill>
                  <a:srgbClr val="111724"/>
                </a:solidFill>
              </a:rPr>
              <a:t>Enhance My Listing</a:t>
            </a:r>
            <a:endParaRPr lang="en-US" altLang="ja-JP" dirty="0"/>
          </a:p>
          <a:p>
            <a:r>
              <a:rPr lang="ja-JP" altLang="en-US" dirty="0"/>
              <a:t>なぜ出品者は </a:t>
            </a:r>
            <a:r>
              <a:rPr lang="en-US" altLang="ja-JP" dirty="0"/>
              <a:t>Amazon </a:t>
            </a:r>
            <a:r>
              <a:rPr lang="ja-JP" altLang="en-US" dirty="0"/>
              <a:t>で「見つかりやすい」表現を</a:t>
            </a:r>
            <a:br>
              <a:rPr lang="en-US" altLang="ja-JP" dirty="0"/>
            </a:br>
            <a:r>
              <a:rPr lang="ja-JP" altLang="en-US" dirty="0"/>
              <a:t>学ぶことなしに適切な出品が出来ないのか </a:t>
            </a:r>
            <a:r>
              <a:rPr lang="en-US" altLang="ja-JP" dirty="0"/>
              <a:t>?</a:t>
            </a:r>
          </a:p>
        </p:txBody>
      </p:sp>
      <p:pic>
        <p:nvPicPr>
          <p:cNvPr id="3" name="Picture 10" descr="A smart phone with an Amazon product review on the screen.">
            <a:extLst>
              <a:ext uri="{FF2B5EF4-FFF2-40B4-BE49-F238E27FC236}">
                <a16:creationId xmlns:a16="http://schemas.microsoft.com/office/drawing/2014/main" id="{6023E23D-0663-33E9-75D5-077BA873F11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3605" y="1257317"/>
            <a:ext cx="2591481" cy="1456230"/>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a:extLst>
              <a:ext uri="{FF2B5EF4-FFF2-40B4-BE49-F238E27FC236}">
                <a16:creationId xmlns:a16="http://schemas.microsoft.com/office/drawing/2014/main" id="{C05C6882-8268-8726-EBB9-D756EA76B222}"/>
              </a:ext>
            </a:extLst>
          </p:cNvPr>
          <p:cNvPicPr>
            <a:picLocks noChangeAspect="1"/>
          </p:cNvPicPr>
          <p:nvPr/>
        </p:nvPicPr>
        <p:blipFill>
          <a:blip r:embed="rId4"/>
          <a:stretch>
            <a:fillRect/>
          </a:stretch>
        </p:blipFill>
        <p:spPr>
          <a:xfrm>
            <a:off x="543605" y="2935765"/>
            <a:ext cx="2591481" cy="1387035"/>
          </a:xfrm>
          <a:prstGeom prst="rect">
            <a:avLst/>
          </a:prstGeom>
        </p:spPr>
      </p:pic>
      <p:pic>
        <p:nvPicPr>
          <p:cNvPr id="7" name="Picture 2" descr="Amazon Seller Central interface showcasing AI-powered product detail enhancement">
            <a:extLst>
              <a:ext uri="{FF2B5EF4-FFF2-40B4-BE49-F238E27FC236}">
                <a16:creationId xmlns:a16="http://schemas.microsoft.com/office/drawing/2014/main" id="{9E7D0965-434E-2EEC-EECF-FFF1A99799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605" y="4545018"/>
            <a:ext cx="2588853" cy="145623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グループ化 7">
            <a:extLst>
              <a:ext uri="{FF2B5EF4-FFF2-40B4-BE49-F238E27FC236}">
                <a16:creationId xmlns:a16="http://schemas.microsoft.com/office/drawing/2014/main" id="{9801ABB8-EB7B-2D7D-E40B-FB5981B610A7}"/>
              </a:ext>
            </a:extLst>
          </p:cNvPr>
          <p:cNvGrpSpPr/>
          <p:nvPr/>
        </p:nvGrpSpPr>
        <p:grpSpPr>
          <a:xfrm rot="510241">
            <a:off x="473804" y="2912405"/>
            <a:ext cx="11387772" cy="1736774"/>
            <a:chOff x="407988" y="4473526"/>
            <a:chExt cx="11387772" cy="1736774"/>
          </a:xfrm>
          <a:solidFill>
            <a:schemeClr val="bg1"/>
          </a:solidFill>
        </p:grpSpPr>
        <p:sp>
          <p:nvSpPr>
            <p:cNvPr id="9" name="四角形: 角を丸くする 8">
              <a:extLst>
                <a:ext uri="{FF2B5EF4-FFF2-40B4-BE49-F238E27FC236}">
                  <a16:creationId xmlns:a16="http://schemas.microsoft.com/office/drawing/2014/main" id="{E808FDDF-B770-06DA-4932-B6CE25D687F5}"/>
                </a:ext>
              </a:extLst>
            </p:cNvPr>
            <p:cNvSpPr/>
            <p:nvPr/>
          </p:nvSpPr>
          <p:spPr>
            <a:xfrm>
              <a:off x="407988" y="4473526"/>
              <a:ext cx="11387772" cy="1736774"/>
            </a:xfrm>
            <a:prstGeom prst="roundRect">
              <a:avLst>
                <a:gd name="adj" fmla="val 10227"/>
              </a:avLst>
            </a:prstGeom>
            <a:grp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0" name="テキスト ボックス 9">
              <a:extLst>
                <a:ext uri="{FF2B5EF4-FFF2-40B4-BE49-F238E27FC236}">
                  <a16:creationId xmlns:a16="http://schemas.microsoft.com/office/drawing/2014/main" id="{42E27EFF-2C00-8075-4040-956E5ABDFC58}"/>
                </a:ext>
              </a:extLst>
            </p:cNvPr>
            <p:cNvSpPr txBox="1"/>
            <p:nvPr/>
          </p:nvSpPr>
          <p:spPr>
            <a:xfrm>
              <a:off x="851338" y="4782207"/>
              <a:ext cx="10237076" cy="1015663"/>
            </a:xfrm>
            <a:prstGeom prst="rect">
              <a:avLst/>
            </a:prstGeom>
            <a:grpFill/>
          </p:spPr>
          <p:txBody>
            <a:bodyPr wrap="square" rtlCol="0">
              <a:spAutoFit/>
            </a:bodyPr>
            <a:lstStyle/>
            <a:p>
              <a:pPr algn="ctr"/>
              <a:r>
                <a:rPr kumimoji="1" lang="ja-JP" altLang="en-US" sz="6000" b="1" dirty="0">
                  <a:solidFill>
                    <a:srgbClr val="FF0000"/>
                  </a:solidFill>
                  <a:latin typeface="Amazon Ember Display" panose="020F0603020204020204" pitchFamily="34" charset="0"/>
                  <a:ea typeface="メイリオ" panose="020B0604030504040204" pitchFamily="34" charset="-128"/>
                </a:rPr>
                <a:t>こちら疑問に思いましたか </a:t>
              </a:r>
              <a:r>
                <a:rPr kumimoji="1" lang="en-US" altLang="ja-JP" sz="6000" b="1" dirty="0">
                  <a:solidFill>
                    <a:srgbClr val="FF0000"/>
                  </a:solidFill>
                  <a:latin typeface="Amazon Ember Display" panose="020F0603020204020204" pitchFamily="34" charset="0"/>
                  <a:ea typeface="メイリオ" panose="020B0604030504040204" pitchFamily="34" charset="-128"/>
                </a:rPr>
                <a:t>? </a:t>
              </a:r>
              <a:endParaRPr kumimoji="1" lang="ja-JP" altLang="en-US" sz="6000" b="1" dirty="0">
                <a:solidFill>
                  <a:srgbClr val="FF0000"/>
                </a:solidFill>
                <a:latin typeface="Amazon Ember Display" panose="020F0603020204020204" pitchFamily="34" charset="0"/>
                <a:ea typeface="メイリオ" panose="020B0604030504040204" pitchFamily="34" charset="-128"/>
              </a:endParaRPr>
            </a:p>
          </p:txBody>
        </p:sp>
      </p:grpSp>
    </p:spTree>
    <p:extLst>
      <p:ext uri="{BB962C8B-B14F-4D97-AF65-F5344CB8AC3E}">
        <p14:creationId xmlns:p14="http://schemas.microsoft.com/office/powerpoint/2010/main" val="3613749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78A01-5611-F2CE-69A1-93F28D7DB73B}"/>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0796396-5F3F-75D1-25D3-988C6A1E46E4}"/>
              </a:ext>
            </a:extLst>
          </p:cNvPr>
          <p:cNvSpPr>
            <a:spLocks noGrp="1"/>
          </p:cNvSpPr>
          <p:nvPr>
            <p:ph type="sldNum" sz="quarter" idx="12"/>
          </p:nvPr>
        </p:nvSpPr>
        <p:spPr/>
        <p:txBody>
          <a:bodyPr/>
          <a:lstStyle/>
          <a:p>
            <a:fld id="{EB4B8DE2-A4E8-46E4-8BBF-D75455EFF32C}" type="slidenum">
              <a:rPr lang="en-US" smtClean="0"/>
              <a:pPr/>
              <a:t>26</a:t>
            </a:fld>
            <a:endParaRPr lang="en-US" dirty="0"/>
          </a:p>
        </p:txBody>
      </p:sp>
      <p:sp>
        <p:nvSpPr>
          <p:cNvPr id="5" name="タイトル 4">
            <a:extLst>
              <a:ext uri="{FF2B5EF4-FFF2-40B4-BE49-F238E27FC236}">
                <a16:creationId xmlns:a16="http://schemas.microsoft.com/office/drawing/2014/main" id="{D492A57D-1EC1-8745-C03D-E4E693749E6A}"/>
              </a:ext>
            </a:extLst>
          </p:cNvPr>
          <p:cNvSpPr>
            <a:spLocks noGrp="1"/>
          </p:cNvSpPr>
          <p:nvPr>
            <p:ph type="title"/>
          </p:nvPr>
        </p:nvSpPr>
        <p:spPr/>
        <p:txBody>
          <a:bodyPr/>
          <a:lstStyle/>
          <a:p>
            <a:r>
              <a:rPr lang="en-US" altLang="ja-JP" dirty="0"/>
              <a:t>Listen != Define</a:t>
            </a:r>
            <a:endParaRPr lang="ja-JP" altLang="en-US" dirty="0"/>
          </a:p>
        </p:txBody>
      </p:sp>
      <p:sp>
        <p:nvSpPr>
          <p:cNvPr id="4" name="コンテンツ プレースホルダー 3">
            <a:extLst>
              <a:ext uri="{FF2B5EF4-FFF2-40B4-BE49-F238E27FC236}">
                <a16:creationId xmlns:a16="http://schemas.microsoft.com/office/drawing/2014/main" id="{6009CECA-6450-CF35-87F7-77168FD32BB0}"/>
              </a:ext>
            </a:extLst>
          </p:cNvPr>
          <p:cNvSpPr>
            <a:spLocks noGrp="1"/>
          </p:cNvSpPr>
          <p:nvPr>
            <p:ph sz="quarter" idx="14"/>
          </p:nvPr>
        </p:nvSpPr>
        <p:spPr>
          <a:xfrm>
            <a:off x="5921829" y="1376363"/>
            <a:ext cx="5723633" cy="4278094"/>
          </a:xfrm>
        </p:spPr>
        <p:txBody>
          <a:bodyPr/>
          <a:lstStyle/>
          <a:p>
            <a:pPr algn="l"/>
            <a:r>
              <a:rPr kumimoji="1" lang="ja-JP" altLang="en-US" sz="2800" b="1" u="sng" dirty="0">
                <a:latin typeface="Amazon Ember Display" panose="020F0603020204020204" pitchFamily="34" charset="0"/>
                <a:ea typeface="メイリオ" panose="020B0604030504040204" pitchFamily="34" charset="-128"/>
              </a:rPr>
              <a:t>顧客自身は課題が「当たり前」で</a:t>
            </a:r>
            <a:br>
              <a:rPr kumimoji="1" lang="en-US" altLang="ja-JP" sz="2800" b="1" u="sng" dirty="0">
                <a:latin typeface="Amazon Ember Display" panose="020F0603020204020204" pitchFamily="34" charset="0"/>
                <a:ea typeface="メイリオ" panose="020B0604030504040204" pitchFamily="34" charset="-128"/>
              </a:rPr>
            </a:br>
            <a:r>
              <a:rPr kumimoji="1" lang="ja-JP" altLang="en-US" sz="2800" b="1" u="sng" dirty="0">
                <a:latin typeface="Amazon Ember Display" panose="020F0603020204020204" pitchFamily="34" charset="0"/>
                <a:ea typeface="メイリオ" panose="020B0604030504040204" pitchFamily="34" charset="-128"/>
              </a:rPr>
              <a:t>何の感情もないことがよくある。</a:t>
            </a:r>
            <a:endParaRPr kumimoji="1" lang="en-US" altLang="ja-JP" sz="2800" b="1" u="sng" dirty="0">
              <a:latin typeface="Amazon Ember Display" panose="020F0603020204020204" pitchFamily="34" charset="0"/>
              <a:ea typeface="メイリオ" panose="020B0604030504040204" pitchFamily="34" charset="-128"/>
            </a:endParaRPr>
          </a:p>
          <a:p>
            <a:pPr algn="l"/>
            <a:r>
              <a:rPr kumimoji="1" lang="en-US" altLang="ja-JP" sz="2800" dirty="0">
                <a:latin typeface="Amazon Ember Display" panose="020F0603020204020204" pitchFamily="34" charset="0"/>
                <a:ea typeface="メイリオ" panose="020B0604030504040204" pitchFamily="34" charset="-128"/>
              </a:rPr>
              <a:t>(=</a:t>
            </a:r>
            <a:r>
              <a:rPr kumimoji="1" lang="ja-JP" altLang="en-US" sz="2800" dirty="0">
                <a:latin typeface="Amazon Ember Display" panose="020F0603020204020204" pitchFamily="34" charset="0"/>
                <a:ea typeface="メイリオ" panose="020B0604030504040204" pitchFamily="34" charset="-128"/>
              </a:rPr>
              <a:t>相当強い不平不満でないと </a:t>
            </a:r>
            <a:r>
              <a:rPr kumimoji="1" lang="en-US" altLang="ja-JP" sz="2800" dirty="0">
                <a:latin typeface="Amazon Ember Display" panose="020F0603020204020204" pitchFamily="34" charset="0"/>
                <a:ea typeface="メイリオ" panose="020B0604030504040204" pitchFamily="34" charset="-128"/>
              </a:rPr>
              <a:t>Listen </a:t>
            </a:r>
            <a:r>
              <a:rPr kumimoji="1" lang="ja-JP" altLang="en-US" sz="2800" dirty="0">
                <a:latin typeface="Amazon Ember Display" panose="020F0603020204020204" pitchFamily="34" charset="0"/>
                <a:ea typeface="メイリオ" panose="020B0604030504040204" pitchFamily="34" charset="-128"/>
              </a:rPr>
              <a:t>での観測は難しい</a:t>
            </a:r>
            <a:r>
              <a:rPr kumimoji="1" lang="en-US" altLang="ja-JP" sz="2800" dirty="0">
                <a:latin typeface="Amazon Ember Display" panose="020F0603020204020204" pitchFamily="34" charset="0"/>
                <a:ea typeface="メイリオ" panose="020B0604030504040204" pitchFamily="34" charset="-128"/>
              </a:rPr>
              <a:t>)</a:t>
            </a:r>
          </a:p>
          <a:p>
            <a:pPr algn="l"/>
            <a:endParaRPr kumimoji="1" lang="en-US" altLang="ja-JP" sz="2800" dirty="0">
              <a:latin typeface="Amazon Ember Display" panose="020F0603020204020204" pitchFamily="34" charset="0"/>
              <a:ea typeface="メイリオ" panose="020B0604030504040204" pitchFamily="34" charset="-128"/>
            </a:endParaRPr>
          </a:p>
          <a:p>
            <a:pPr algn="l"/>
            <a:r>
              <a:rPr kumimoji="1" lang="ja-JP" altLang="en-US" sz="2800" dirty="0">
                <a:latin typeface="Amazon Ember Display" panose="020F0603020204020204" pitchFamily="34" charset="0"/>
                <a:ea typeface="メイリオ" panose="020B0604030504040204" pitchFamily="34" charset="-128"/>
              </a:rPr>
              <a:t>「顧客に代わって発明」するには、</a:t>
            </a:r>
            <a:r>
              <a:rPr kumimoji="1" lang="ja-JP" altLang="en-US" sz="2800" b="1" dirty="0">
                <a:solidFill>
                  <a:schemeClr val="accent5"/>
                </a:solidFill>
                <a:latin typeface="Amazon Ember Display" panose="020F0603020204020204" pitchFamily="34" charset="0"/>
                <a:ea typeface="メイリオ" panose="020B0604030504040204" pitchFamily="34" charset="-128"/>
              </a:rPr>
              <a:t>顧客の</a:t>
            </a:r>
            <a:r>
              <a:rPr kumimoji="1" lang="ja-JP" altLang="en-US" sz="2800" b="1" dirty="0">
                <a:solidFill>
                  <a:schemeClr val="accent5"/>
                </a:solidFill>
              </a:rPr>
              <a:t>行動一つ一つに対し「当然」を疑い問いを立てていくのが近道</a:t>
            </a:r>
            <a:r>
              <a:rPr kumimoji="1" lang="ja-JP" altLang="en-US" sz="2800" dirty="0">
                <a:latin typeface="Amazon Ember Display" panose="020F0603020204020204" pitchFamily="34" charset="0"/>
                <a:ea typeface="メイリオ" panose="020B0604030504040204" pitchFamily="34" charset="-128"/>
              </a:rPr>
              <a:t>。</a:t>
            </a:r>
            <a:endParaRPr kumimoji="1" lang="en-US" altLang="ja-JP" sz="2800" dirty="0">
              <a:latin typeface="Amazon Ember Display" panose="020F0603020204020204" pitchFamily="34" charset="0"/>
              <a:ea typeface="メイリオ" panose="020B0604030504040204" pitchFamily="34" charset="-128"/>
            </a:endParaRPr>
          </a:p>
          <a:p>
            <a:endParaRPr lang="ja-JP" altLang="en-US" sz="2800" dirty="0"/>
          </a:p>
        </p:txBody>
      </p:sp>
      <p:pic>
        <p:nvPicPr>
          <p:cNvPr id="10" name="グラフィックス 9" descr="滑りやすい 単色塗りつぶし">
            <a:extLst>
              <a:ext uri="{FF2B5EF4-FFF2-40B4-BE49-F238E27FC236}">
                <a16:creationId xmlns:a16="http://schemas.microsoft.com/office/drawing/2014/main" id="{24743526-12BA-D294-7ACC-C8D7D42CEA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60521" y="2031444"/>
            <a:ext cx="2795111" cy="2795111"/>
          </a:xfrm>
          <a:prstGeom prst="rect">
            <a:avLst/>
          </a:prstGeom>
        </p:spPr>
      </p:pic>
    </p:spTree>
    <p:extLst>
      <p:ext uri="{BB962C8B-B14F-4D97-AF65-F5344CB8AC3E}">
        <p14:creationId xmlns:p14="http://schemas.microsoft.com/office/powerpoint/2010/main" val="2057516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B148439-FF6D-02DF-58F3-7D0217694D98}"/>
              </a:ext>
            </a:extLst>
          </p:cNvPr>
          <p:cNvSpPr>
            <a:spLocks noGrp="1"/>
          </p:cNvSpPr>
          <p:nvPr>
            <p:ph type="sldNum" sz="quarter" idx="12"/>
          </p:nvPr>
        </p:nvSpPr>
        <p:spPr/>
        <p:txBody>
          <a:bodyPr/>
          <a:lstStyle/>
          <a:p>
            <a:fld id="{EB4B8DE2-A4E8-46E4-8BBF-D75455EFF32C}" type="slidenum">
              <a:rPr lang="en-US" smtClean="0"/>
              <a:pPr/>
              <a:t>27</a:t>
            </a:fld>
            <a:endParaRPr lang="en-US" dirty="0"/>
          </a:p>
        </p:txBody>
      </p:sp>
      <p:sp>
        <p:nvSpPr>
          <p:cNvPr id="6" name="タイトル 5">
            <a:extLst>
              <a:ext uri="{FF2B5EF4-FFF2-40B4-BE49-F238E27FC236}">
                <a16:creationId xmlns:a16="http://schemas.microsoft.com/office/drawing/2014/main" id="{DCBBC491-ACF7-EAE8-FC35-5C49BB9A3B4E}"/>
              </a:ext>
            </a:extLst>
          </p:cNvPr>
          <p:cNvSpPr>
            <a:spLocks noGrp="1"/>
          </p:cNvSpPr>
          <p:nvPr>
            <p:ph type="title"/>
          </p:nvPr>
        </p:nvSpPr>
        <p:spPr/>
        <p:txBody>
          <a:bodyPr/>
          <a:lstStyle/>
          <a:p>
            <a:r>
              <a:rPr lang="ja-JP" altLang="en-US" dirty="0"/>
              <a:t>課題を見つける「問い」の類型</a:t>
            </a:r>
          </a:p>
        </p:txBody>
      </p:sp>
      <p:sp>
        <p:nvSpPr>
          <p:cNvPr id="7" name="コンテンツ プレースホルダー 6">
            <a:extLst>
              <a:ext uri="{FF2B5EF4-FFF2-40B4-BE49-F238E27FC236}">
                <a16:creationId xmlns:a16="http://schemas.microsoft.com/office/drawing/2014/main" id="{6DFA940A-53C6-70B4-EFDC-DFAD9B52BDAE}"/>
              </a:ext>
            </a:extLst>
          </p:cNvPr>
          <p:cNvSpPr>
            <a:spLocks noGrp="1"/>
          </p:cNvSpPr>
          <p:nvPr>
            <p:ph sz="quarter" idx="13"/>
          </p:nvPr>
        </p:nvSpPr>
        <p:spPr>
          <a:xfrm>
            <a:off x="407988" y="1376363"/>
            <a:ext cx="11449050" cy="3985706"/>
          </a:xfrm>
        </p:spPr>
        <p:txBody>
          <a:bodyPr/>
          <a:lstStyle/>
          <a:p>
            <a:pPr marL="0" marR="0" lvl="0" indent="0" algn="l" defTabSz="914400" rtl="0" eaLnBrk="1" fontAlgn="auto" latinLnBrk="0" hangingPunct="1">
              <a:lnSpc>
                <a:spcPct val="100000"/>
              </a:lnSpc>
              <a:spcBef>
                <a:spcPts val="0"/>
              </a:spcBef>
              <a:spcAft>
                <a:spcPts val="600"/>
              </a:spcAft>
              <a:buClrTx/>
              <a:buSzPct val="90000"/>
              <a:buFont typeface="Arial" panose="020B0604020202020204" pitchFamily="34" charset="0"/>
              <a:buNone/>
              <a:tabLst/>
              <a:defRPr/>
            </a:pPr>
            <a:r>
              <a:rPr kumimoji="0" lang="ja-JP" altLang="en-US" sz="3600" b="1" i="0" u="none" strike="noStrike" kern="1200" cap="none" spc="0" normalizeH="0" baseline="0" noProof="0" dirty="0">
                <a:ln>
                  <a:noFill/>
                </a:ln>
                <a:solidFill>
                  <a:srgbClr val="FF693C"/>
                </a:solidFill>
                <a:effectLst/>
                <a:uLnTx/>
                <a:uFillTx/>
                <a:latin typeface="Amazon Ember Display" panose="020F0603020204020204" pitchFamily="34" charset="0"/>
                <a:ea typeface="メイリオ" panose="020B0604030504040204" pitchFamily="34" charset="-128"/>
                <a:cs typeface="+mn-cs"/>
              </a:rPr>
              <a:t>「なぜ</a:t>
            </a:r>
            <a:r>
              <a:rPr kumimoji="0" lang="ja-JP" altLang="en-US" sz="3600" b="1" i="0" u="none" strike="noStrike" kern="1200" cap="none" spc="0" normalizeH="0" baseline="0" noProof="0" dirty="0">
                <a:ln>
                  <a:noFill/>
                </a:ln>
                <a:solidFill>
                  <a:srgbClr val="FF693C"/>
                </a:solidFill>
                <a:effectLst/>
                <a:uLnTx/>
                <a:uFillTx/>
                <a:latin typeface="メイリオ" panose="020B0604030504040204" pitchFamily="50" charset="-128"/>
                <a:ea typeface="メイリオ" panose="020B0604030504040204" pitchFamily="50" charset="-128"/>
                <a:cs typeface="+mn-cs"/>
              </a:rPr>
              <a:t>〇〇せずに□□ができないのか</a:t>
            </a:r>
            <a:r>
              <a:rPr kumimoji="0" lang="en-US" altLang="ja-JP" sz="3600" b="1" i="0" u="none" strike="noStrike" kern="1200" cap="none" spc="0" normalizeH="0" baseline="0" noProof="0" dirty="0">
                <a:ln>
                  <a:noFill/>
                </a:ln>
                <a:solidFill>
                  <a:srgbClr val="FF693C"/>
                </a:solidFill>
                <a:effectLst/>
                <a:uLnTx/>
                <a:uFillTx/>
                <a:latin typeface="メイリオ" panose="020B0604030504040204" pitchFamily="50" charset="-128"/>
                <a:ea typeface="メイリオ" panose="020B0604030504040204" pitchFamily="50" charset="-128"/>
                <a:cs typeface="+mn-cs"/>
              </a:rPr>
              <a:t>? </a:t>
            </a:r>
            <a:r>
              <a:rPr kumimoji="0" lang="ja-JP" altLang="en-US" sz="3600" b="1" i="0" u="none" strike="noStrike" kern="1200" cap="none" spc="0" normalizeH="0" baseline="0" noProof="0" dirty="0">
                <a:ln>
                  <a:noFill/>
                </a:ln>
                <a:solidFill>
                  <a:srgbClr val="FF693C"/>
                </a:solidFill>
                <a:effectLst/>
                <a:uLnTx/>
                <a:uFillTx/>
                <a:latin typeface="Amazon Ember Display" panose="020F0603020204020204" pitchFamily="34" charset="0"/>
                <a:ea typeface="メイリオ" panose="020B0604030504040204" pitchFamily="34" charset="-128"/>
                <a:cs typeface="+mn-cs"/>
              </a:rPr>
              <a:t>」</a:t>
            </a:r>
            <a:endParaRPr kumimoji="0" lang="en-US" altLang="ja-JP" sz="3600" b="1" i="0" u="none" strike="noStrike" kern="1200" cap="none" spc="0" normalizeH="0" baseline="0" noProof="0" dirty="0">
              <a:ln>
                <a:noFill/>
              </a:ln>
              <a:solidFill>
                <a:srgbClr val="FF693C"/>
              </a:solidFill>
              <a:effectLst/>
              <a:uLnTx/>
              <a:uFillTx/>
              <a:latin typeface="Amazon Ember Display" panose="020F0603020204020204" pitchFamily="34" charset="0"/>
              <a:ea typeface="メイリオ" panose="020B0604030504040204" pitchFamily="34" charset="-128"/>
              <a:cs typeface="+mn-cs"/>
            </a:endParaRPr>
          </a:p>
          <a:p>
            <a:pPr marL="342900" marR="0" lvl="0" indent="-342900" algn="l" defTabSz="914400"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ja-JP" altLang="en-US" sz="2400" b="1"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rPr>
              <a:t>より最適</a:t>
            </a:r>
            <a:r>
              <a:rPr kumimoji="0" lang="ja-JP" altLang="en-US" sz="2400" b="0"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rPr>
              <a:t> </a:t>
            </a:r>
            <a:r>
              <a:rPr kumimoji="0" lang="en-US" altLang="ja-JP" sz="2400" b="0"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rPr>
              <a:t>: </a:t>
            </a:r>
            <a:r>
              <a:rPr kumimoji="0" lang="ja-JP" altLang="en-US" sz="2400" b="0"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rPr>
              <a:t>トレードオフを発生させずに目的が達成できるべきではないのか</a:t>
            </a:r>
            <a:r>
              <a:rPr kumimoji="0" lang="en-US" altLang="ja-JP" sz="2400" b="0"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rPr>
              <a:t>? </a:t>
            </a:r>
            <a:br>
              <a:rPr kumimoji="0" lang="en-US" altLang="ja-JP" sz="2400" b="0"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rPr>
            </a:br>
            <a:r>
              <a:rPr kumimoji="0" lang="ja-JP" altLang="en-US" sz="2400" b="0"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rPr>
              <a:t>例 </a:t>
            </a:r>
            <a:r>
              <a:rPr kumimoji="0" lang="en-US" altLang="ja-JP" sz="2400" b="0"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rPr>
              <a:t>: </a:t>
            </a:r>
            <a:r>
              <a:rPr kumimoji="0" lang="ja-JP" altLang="en-US" sz="2400" b="0"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rPr>
              <a:t>服の傷みなしにきれいに漂白、開発知識がなくても業務アプリが作れる等</a:t>
            </a:r>
            <a:endParaRPr kumimoji="0" lang="en-US" altLang="ja-JP" sz="2400" b="0"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endParaRPr>
          </a:p>
          <a:p>
            <a:endParaRPr lang="en-US" altLang="ja-JP" sz="3600" b="1" dirty="0">
              <a:solidFill>
                <a:schemeClr val="accent5"/>
              </a:solidFill>
            </a:endParaRPr>
          </a:p>
          <a:p>
            <a:r>
              <a:rPr lang="ja-JP" altLang="en-US" sz="3600" b="1" dirty="0">
                <a:solidFill>
                  <a:schemeClr val="accent5"/>
                </a:solidFill>
              </a:rPr>
              <a:t>「なぜ○○と○○は同時にできないのか</a:t>
            </a:r>
            <a:r>
              <a:rPr lang="en-US" altLang="ja-JP" sz="3600" b="1" dirty="0">
                <a:solidFill>
                  <a:schemeClr val="accent5"/>
                </a:solidFill>
              </a:rPr>
              <a:t>?</a:t>
            </a:r>
            <a:r>
              <a:rPr lang="ja-JP" altLang="en-US" sz="3600" b="1" dirty="0">
                <a:solidFill>
                  <a:schemeClr val="accent5"/>
                </a:solidFill>
              </a:rPr>
              <a:t>」</a:t>
            </a:r>
            <a:endParaRPr lang="en-US" altLang="ja-JP" sz="3600" b="1" dirty="0">
              <a:solidFill>
                <a:schemeClr val="accent5"/>
              </a:solidFill>
            </a:endParaRPr>
          </a:p>
          <a:p>
            <a:pPr marL="342900" indent="-342900">
              <a:buFont typeface="Arial" panose="020B0604020202020204" pitchFamily="34" charset="0"/>
              <a:buChar char="•"/>
            </a:pPr>
            <a:r>
              <a:rPr lang="ja-JP" altLang="en-US" b="1" dirty="0"/>
              <a:t>より連続</a:t>
            </a:r>
            <a:r>
              <a:rPr lang="ja-JP" altLang="en-US" dirty="0"/>
              <a:t> </a:t>
            </a:r>
            <a:r>
              <a:rPr lang="en-US" altLang="ja-JP" dirty="0"/>
              <a:t>: 2 </a:t>
            </a:r>
            <a:r>
              <a:rPr lang="ja-JP" altLang="en-US" dirty="0"/>
              <a:t>つ以上の連続した行動が一度に行えるべきではないのか </a:t>
            </a:r>
            <a:r>
              <a:rPr lang="en-US" altLang="ja-JP" dirty="0"/>
              <a:t>? </a:t>
            </a:r>
            <a:br>
              <a:rPr lang="en-US" altLang="ja-JP" dirty="0"/>
            </a:br>
            <a:r>
              <a:rPr lang="ja-JP" altLang="en-US" dirty="0"/>
              <a:t>例 </a:t>
            </a:r>
            <a:r>
              <a:rPr lang="en-US" altLang="ja-JP" dirty="0"/>
              <a:t>: </a:t>
            </a:r>
            <a:r>
              <a:rPr lang="ja-JP" altLang="en-US" dirty="0"/>
              <a:t>洗濯 </a:t>
            </a:r>
            <a:r>
              <a:rPr lang="en-US" altLang="ja-JP" dirty="0"/>
              <a:t>+ </a:t>
            </a:r>
            <a:r>
              <a:rPr lang="ja-JP" altLang="en-US" dirty="0"/>
              <a:t>乾燥 </a:t>
            </a:r>
            <a:r>
              <a:rPr lang="en-US" altLang="ja-JP" dirty="0"/>
              <a:t>= </a:t>
            </a:r>
            <a:r>
              <a:rPr lang="ja-JP" altLang="en-US" dirty="0"/>
              <a:t>洗濯乾燥機、新幹線予約 </a:t>
            </a:r>
            <a:r>
              <a:rPr lang="en-US" altLang="ja-JP" dirty="0"/>
              <a:t>+ </a:t>
            </a:r>
            <a:r>
              <a:rPr lang="ja-JP" altLang="en-US" dirty="0"/>
              <a:t>ホテル予約 </a:t>
            </a:r>
            <a:r>
              <a:rPr lang="en-US" altLang="ja-JP" dirty="0"/>
              <a:t>= </a:t>
            </a:r>
            <a:r>
              <a:rPr lang="ja-JP" altLang="en-US" dirty="0"/>
              <a:t>旅パック等</a:t>
            </a:r>
            <a:endParaRPr lang="en-US" altLang="ja-JP" dirty="0"/>
          </a:p>
          <a:p>
            <a:endParaRPr lang="en-US" altLang="ja-JP" dirty="0"/>
          </a:p>
        </p:txBody>
      </p:sp>
    </p:spTree>
    <p:extLst>
      <p:ext uri="{BB962C8B-B14F-4D97-AF65-F5344CB8AC3E}">
        <p14:creationId xmlns:p14="http://schemas.microsoft.com/office/powerpoint/2010/main" val="11918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E345B-AE28-A4D9-D453-CF778C1C3228}"/>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BC73BC4-9107-CC76-9240-C964DB03C7CF}"/>
              </a:ext>
            </a:extLst>
          </p:cNvPr>
          <p:cNvSpPr>
            <a:spLocks noGrp="1"/>
          </p:cNvSpPr>
          <p:nvPr>
            <p:ph type="sldNum" sz="quarter" idx="12"/>
          </p:nvPr>
        </p:nvSpPr>
        <p:spPr/>
        <p:txBody>
          <a:bodyPr/>
          <a:lstStyle/>
          <a:p>
            <a:fld id="{EB4B8DE2-A4E8-46E4-8BBF-D75455EFF32C}" type="slidenum">
              <a:rPr lang="en-US" smtClean="0"/>
              <a:pPr/>
              <a:t>28</a:t>
            </a:fld>
            <a:endParaRPr lang="en-US" dirty="0"/>
          </a:p>
        </p:txBody>
      </p:sp>
      <p:sp>
        <p:nvSpPr>
          <p:cNvPr id="6" name="タイトル 5">
            <a:extLst>
              <a:ext uri="{FF2B5EF4-FFF2-40B4-BE49-F238E27FC236}">
                <a16:creationId xmlns:a16="http://schemas.microsoft.com/office/drawing/2014/main" id="{AD1D9BA4-D63C-8FAC-ACF0-A2A58562CE85}"/>
              </a:ext>
            </a:extLst>
          </p:cNvPr>
          <p:cNvSpPr>
            <a:spLocks noGrp="1"/>
          </p:cNvSpPr>
          <p:nvPr>
            <p:ph type="title"/>
          </p:nvPr>
        </p:nvSpPr>
        <p:spPr/>
        <p:txBody>
          <a:bodyPr/>
          <a:lstStyle/>
          <a:p>
            <a:r>
              <a:rPr lang="ja-JP" altLang="en-US" dirty="0"/>
              <a:t>課題を見つける「問い」の類型</a:t>
            </a:r>
          </a:p>
        </p:txBody>
      </p:sp>
      <p:cxnSp>
        <p:nvCxnSpPr>
          <p:cNvPr id="8" name="直線矢印コネクタ 7">
            <a:extLst>
              <a:ext uri="{FF2B5EF4-FFF2-40B4-BE49-F238E27FC236}">
                <a16:creationId xmlns:a16="http://schemas.microsoft.com/office/drawing/2014/main" id="{8AF32336-E923-7798-EDD9-329133570DB2}"/>
              </a:ext>
            </a:extLst>
          </p:cNvPr>
          <p:cNvCxnSpPr/>
          <p:nvPr/>
        </p:nvCxnSpPr>
        <p:spPr>
          <a:xfrm>
            <a:off x="590843" y="2536913"/>
            <a:ext cx="10867292" cy="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9" name="楕円 8">
            <a:extLst>
              <a:ext uri="{FF2B5EF4-FFF2-40B4-BE49-F238E27FC236}">
                <a16:creationId xmlns:a16="http://schemas.microsoft.com/office/drawing/2014/main" id="{34262B84-ABFC-A2EA-FA65-202FA91316F0}"/>
              </a:ext>
            </a:extLst>
          </p:cNvPr>
          <p:cNvSpPr/>
          <p:nvPr/>
        </p:nvSpPr>
        <p:spPr>
          <a:xfrm>
            <a:off x="1674030" y="2368100"/>
            <a:ext cx="337625" cy="33762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0" name="楕円 9">
            <a:extLst>
              <a:ext uri="{FF2B5EF4-FFF2-40B4-BE49-F238E27FC236}">
                <a16:creationId xmlns:a16="http://schemas.microsoft.com/office/drawing/2014/main" id="{425EC8D3-8C48-1C26-09A7-8FBABBFAB42E}"/>
              </a:ext>
            </a:extLst>
          </p:cNvPr>
          <p:cNvSpPr/>
          <p:nvPr/>
        </p:nvSpPr>
        <p:spPr>
          <a:xfrm>
            <a:off x="3559100" y="2368100"/>
            <a:ext cx="337625" cy="33762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1" name="楕円 10">
            <a:extLst>
              <a:ext uri="{FF2B5EF4-FFF2-40B4-BE49-F238E27FC236}">
                <a16:creationId xmlns:a16="http://schemas.microsoft.com/office/drawing/2014/main" id="{6AA12E37-9AC2-BB80-78A3-41747501D50B}"/>
              </a:ext>
            </a:extLst>
          </p:cNvPr>
          <p:cNvSpPr/>
          <p:nvPr/>
        </p:nvSpPr>
        <p:spPr>
          <a:xfrm>
            <a:off x="5444170" y="2368100"/>
            <a:ext cx="337625" cy="33762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2" name="楕円 11">
            <a:extLst>
              <a:ext uri="{FF2B5EF4-FFF2-40B4-BE49-F238E27FC236}">
                <a16:creationId xmlns:a16="http://schemas.microsoft.com/office/drawing/2014/main" id="{E32A8D78-6618-1FF1-C031-A386768B18B2}"/>
              </a:ext>
            </a:extLst>
          </p:cNvPr>
          <p:cNvSpPr/>
          <p:nvPr/>
        </p:nvSpPr>
        <p:spPr>
          <a:xfrm>
            <a:off x="8725499" y="2368100"/>
            <a:ext cx="337625" cy="33762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3" name="テキスト ボックス 12">
            <a:extLst>
              <a:ext uri="{FF2B5EF4-FFF2-40B4-BE49-F238E27FC236}">
                <a16:creationId xmlns:a16="http://schemas.microsoft.com/office/drawing/2014/main" id="{E67149B0-3F03-E50F-4688-10541A32F689}"/>
              </a:ext>
            </a:extLst>
          </p:cNvPr>
          <p:cNvSpPr txBox="1"/>
          <p:nvPr/>
        </p:nvSpPr>
        <p:spPr>
          <a:xfrm>
            <a:off x="801846" y="1898509"/>
            <a:ext cx="2081992"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洗濯物収集</a:t>
            </a:r>
          </a:p>
        </p:txBody>
      </p:sp>
      <p:sp>
        <p:nvSpPr>
          <p:cNvPr id="14" name="テキスト ボックス 13">
            <a:extLst>
              <a:ext uri="{FF2B5EF4-FFF2-40B4-BE49-F238E27FC236}">
                <a16:creationId xmlns:a16="http://schemas.microsoft.com/office/drawing/2014/main" id="{A8360969-902F-10C0-EF55-A4C896B23DD3}"/>
              </a:ext>
            </a:extLst>
          </p:cNvPr>
          <p:cNvSpPr txBox="1"/>
          <p:nvPr/>
        </p:nvSpPr>
        <p:spPr>
          <a:xfrm>
            <a:off x="2686916" y="1898509"/>
            <a:ext cx="2081992"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洗剤付与</a:t>
            </a:r>
          </a:p>
        </p:txBody>
      </p:sp>
      <p:sp>
        <p:nvSpPr>
          <p:cNvPr id="15" name="テキスト ボックス 14">
            <a:extLst>
              <a:ext uri="{FF2B5EF4-FFF2-40B4-BE49-F238E27FC236}">
                <a16:creationId xmlns:a16="http://schemas.microsoft.com/office/drawing/2014/main" id="{EBB7EF7A-B20B-0FFA-C3A1-BE14464063F5}"/>
              </a:ext>
            </a:extLst>
          </p:cNvPr>
          <p:cNvSpPr txBox="1"/>
          <p:nvPr/>
        </p:nvSpPr>
        <p:spPr>
          <a:xfrm>
            <a:off x="4571986" y="1898509"/>
            <a:ext cx="2081992"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洗い</a:t>
            </a:r>
          </a:p>
        </p:txBody>
      </p:sp>
      <p:sp>
        <p:nvSpPr>
          <p:cNvPr id="16" name="テキスト ボックス 15">
            <a:extLst>
              <a:ext uri="{FF2B5EF4-FFF2-40B4-BE49-F238E27FC236}">
                <a16:creationId xmlns:a16="http://schemas.microsoft.com/office/drawing/2014/main" id="{DE64EA74-4759-53B5-01D8-12A6655CBE2C}"/>
              </a:ext>
            </a:extLst>
          </p:cNvPr>
          <p:cNvSpPr txBox="1"/>
          <p:nvPr/>
        </p:nvSpPr>
        <p:spPr>
          <a:xfrm>
            <a:off x="7853315" y="1898509"/>
            <a:ext cx="2081992"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乾燥</a:t>
            </a:r>
          </a:p>
        </p:txBody>
      </p:sp>
      <p:sp>
        <p:nvSpPr>
          <p:cNvPr id="17" name="楕円 16">
            <a:extLst>
              <a:ext uri="{FF2B5EF4-FFF2-40B4-BE49-F238E27FC236}">
                <a16:creationId xmlns:a16="http://schemas.microsoft.com/office/drawing/2014/main" id="{1D248082-DADE-BA80-13D5-59715F938C0A}"/>
              </a:ext>
            </a:extLst>
          </p:cNvPr>
          <p:cNvSpPr/>
          <p:nvPr/>
        </p:nvSpPr>
        <p:spPr>
          <a:xfrm>
            <a:off x="10469866" y="2368100"/>
            <a:ext cx="337625" cy="33762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8" name="テキスト ボックス 17">
            <a:extLst>
              <a:ext uri="{FF2B5EF4-FFF2-40B4-BE49-F238E27FC236}">
                <a16:creationId xmlns:a16="http://schemas.microsoft.com/office/drawing/2014/main" id="{68138538-9777-6F92-4ECC-732CB4C14C3E}"/>
              </a:ext>
            </a:extLst>
          </p:cNvPr>
          <p:cNvSpPr txBox="1"/>
          <p:nvPr/>
        </p:nvSpPr>
        <p:spPr>
          <a:xfrm>
            <a:off x="9597682" y="1898509"/>
            <a:ext cx="2081992"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収納</a:t>
            </a:r>
          </a:p>
        </p:txBody>
      </p:sp>
      <p:sp>
        <p:nvSpPr>
          <p:cNvPr id="19" name="楕円 18">
            <a:extLst>
              <a:ext uri="{FF2B5EF4-FFF2-40B4-BE49-F238E27FC236}">
                <a16:creationId xmlns:a16="http://schemas.microsoft.com/office/drawing/2014/main" id="{449D0392-0F67-980E-2313-8676C8BCA862}"/>
              </a:ext>
            </a:extLst>
          </p:cNvPr>
          <p:cNvSpPr/>
          <p:nvPr/>
        </p:nvSpPr>
        <p:spPr>
          <a:xfrm>
            <a:off x="7188537" y="2368100"/>
            <a:ext cx="337625" cy="33762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0" name="テキスト ボックス 19">
            <a:extLst>
              <a:ext uri="{FF2B5EF4-FFF2-40B4-BE49-F238E27FC236}">
                <a16:creationId xmlns:a16="http://schemas.microsoft.com/office/drawing/2014/main" id="{9B7BE9A4-2572-4DBD-0D88-DEAD5C4E0F57}"/>
              </a:ext>
            </a:extLst>
          </p:cNvPr>
          <p:cNvSpPr txBox="1"/>
          <p:nvPr/>
        </p:nvSpPr>
        <p:spPr>
          <a:xfrm>
            <a:off x="6316353" y="1898509"/>
            <a:ext cx="2081992"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脱水</a:t>
            </a:r>
          </a:p>
        </p:txBody>
      </p:sp>
      <p:sp>
        <p:nvSpPr>
          <p:cNvPr id="21" name="四角形: 角を丸くする 20">
            <a:extLst>
              <a:ext uri="{FF2B5EF4-FFF2-40B4-BE49-F238E27FC236}">
                <a16:creationId xmlns:a16="http://schemas.microsoft.com/office/drawing/2014/main" id="{4DADDAE8-6F66-51A5-ABF3-A31EB1321856}"/>
              </a:ext>
            </a:extLst>
          </p:cNvPr>
          <p:cNvSpPr/>
          <p:nvPr/>
        </p:nvSpPr>
        <p:spPr>
          <a:xfrm>
            <a:off x="7793514" y="3060758"/>
            <a:ext cx="2201593" cy="736484"/>
          </a:xfrm>
          <a:prstGeom prst="round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Amazon Ember Display" panose="020F0603020204020204" pitchFamily="34" charset="0"/>
                <a:ea typeface="メイリオ" panose="020B0604030504040204" pitchFamily="34" charset="-128"/>
              </a:rPr>
              <a:t>短時間かつ</a:t>
            </a:r>
            <a:endParaRPr kumimoji="1" lang="en-US" altLang="ja-JP" b="1" dirty="0">
              <a:solidFill>
                <a:schemeClr val="tx1"/>
              </a:solidFill>
              <a:latin typeface="Amazon Ember Display" panose="020F0603020204020204" pitchFamily="34" charset="0"/>
              <a:ea typeface="メイリオ" panose="020B0604030504040204" pitchFamily="34" charset="-128"/>
            </a:endParaRPr>
          </a:p>
          <a:p>
            <a:pPr algn="ctr"/>
            <a:r>
              <a:rPr kumimoji="1" lang="ja-JP" altLang="en-US" b="1" dirty="0">
                <a:solidFill>
                  <a:schemeClr val="tx1"/>
                </a:solidFill>
                <a:latin typeface="Amazon Ember Display" panose="020F0603020204020204" pitchFamily="34" charset="0"/>
                <a:ea typeface="メイリオ" panose="020B0604030504040204" pitchFamily="34" charset="-128"/>
              </a:rPr>
              <a:t>縮まない</a:t>
            </a:r>
          </a:p>
        </p:txBody>
      </p:sp>
      <p:sp>
        <p:nvSpPr>
          <p:cNvPr id="22" name="テキスト ボックス 21">
            <a:extLst>
              <a:ext uri="{FF2B5EF4-FFF2-40B4-BE49-F238E27FC236}">
                <a16:creationId xmlns:a16="http://schemas.microsoft.com/office/drawing/2014/main" id="{4C97594B-6C0F-E28A-C387-20D10E9F87F8}"/>
              </a:ext>
            </a:extLst>
          </p:cNvPr>
          <p:cNvSpPr txBox="1"/>
          <p:nvPr/>
        </p:nvSpPr>
        <p:spPr>
          <a:xfrm>
            <a:off x="452525" y="2705725"/>
            <a:ext cx="2790051" cy="1446550"/>
          </a:xfrm>
          <a:prstGeom prst="rect">
            <a:avLst/>
          </a:prstGeom>
          <a:noFill/>
        </p:spPr>
        <p:txBody>
          <a:bodyPr wrap="square" rtlCol="0">
            <a:spAutoFit/>
          </a:bodyPr>
          <a:lstStyle/>
          <a:p>
            <a:pPr algn="l"/>
            <a:r>
              <a:rPr kumimoji="1" lang="ja-JP" altLang="en-US" sz="1600" b="1" dirty="0">
                <a:latin typeface="Amazon Ember Display" panose="020F0603020204020204" pitchFamily="34" charset="0"/>
                <a:ea typeface="メイリオ" panose="020B0604030504040204" pitchFamily="34" charset="-128"/>
              </a:rPr>
              <a:t>①</a:t>
            </a:r>
            <a:endParaRPr kumimoji="1" lang="en-US" altLang="ja-JP" sz="1600" b="1" dirty="0">
              <a:latin typeface="Amazon Ember Display" panose="020F0603020204020204" pitchFamily="34" charset="0"/>
              <a:ea typeface="メイリオ" panose="020B0604030504040204" pitchFamily="34" charset="-128"/>
            </a:endParaRPr>
          </a:p>
          <a:p>
            <a:pPr algn="l"/>
            <a:r>
              <a:rPr kumimoji="1" lang="ja-JP" altLang="en-US" sz="2400" b="1" u="sng" dirty="0">
                <a:latin typeface="Amazon Ember Display" panose="020F0603020204020204" pitchFamily="34" charset="0"/>
                <a:ea typeface="メイリオ" panose="020B0604030504040204" pitchFamily="34" charset="-128"/>
              </a:rPr>
              <a:t>より最適 </a:t>
            </a:r>
            <a:r>
              <a:rPr kumimoji="1" lang="en-US" altLang="ja-JP" sz="2400" b="1" u="sng" dirty="0">
                <a:latin typeface="Amazon Ember Display" panose="020F0603020204020204" pitchFamily="34" charset="0"/>
                <a:ea typeface="メイリオ" panose="020B0604030504040204" pitchFamily="34" charset="-128"/>
              </a:rPr>
              <a:t>:</a:t>
            </a:r>
          </a:p>
          <a:p>
            <a:pPr algn="l"/>
            <a:r>
              <a:rPr kumimoji="1" lang="ja-JP" altLang="en-US" sz="2400" b="1" dirty="0">
                <a:solidFill>
                  <a:schemeClr val="accent5"/>
                </a:solidFill>
                <a:latin typeface="Amazon Ember Display" panose="020F0603020204020204" pitchFamily="34" charset="0"/>
                <a:ea typeface="メイリオ" panose="020B0604030504040204" pitchFamily="34" charset="-128"/>
              </a:rPr>
              <a:t>トレードオフの</a:t>
            </a:r>
            <a:endParaRPr kumimoji="1" lang="en-US" altLang="ja-JP" sz="2400" b="1" dirty="0">
              <a:solidFill>
                <a:schemeClr val="accent5"/>
              </a:solidFill>
              <a:latin typeface="Amazon Ember Display" panose="020F0603020204020204" pitchFamily="34" charset="0"/>
              <a:ea typeface="メイリオ" panose="020B0604030504040204" pitchFamily="34" charset="-128"/>
            </a:endParaRPr>
          </a:p>
          <a:p>
            <a:pPr algn="l"/>
            <a:r>
              <a:rPr kumimoji="1" lang="ja-JP" altLang="en-US" sz="2400" b="1" dirty="0">
                <a:solidFill>
                  <a:schemeClr val="accent5"/>
                </a:solidFill>
                <a:latin typeface="Amazon Ember Display" panose="020F0603020204020204" pitchFamily="34" charset="0"/>
                <a:ea typeface="メイリオ" panose="020B0604030504040204" pitchFamily="34" charset="-128"/>
              </a:rPr>
              <a:t>解消</a:t>
            </a:r>
          </a:p>
        </p:txBody>
      </p:sp>
      <p:sp>
        <p:nvSpPr>
          <p:cNvPr id="23" name="四角形: 角を丸くする 22">
            <a:extLst>
              <a:ext uri="{FF2B5EF4-FFF2-40B4-BE49-F238E27FC236}">
                <a16:creationId xmlns:a16="http://schemas.microsoft.com/office/drawing/2014/main" id="{9BA7022B-82C7-76AB-80DC-807219846222}"/>
              </a:ext>
            </a:extLst>
          </p:cNvPr>
          <p:cNvSpPr/>
          <p:nvPr/>
        </p:nvSpPr>
        <p:spPr>
          <a:xfrm>
            <a:off x="3559101" y="4610015"/>
            <a:ext cx="2028900" cy="736483"/>
          </a:xfrm>
          <a:prstGeom prst="round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Amazon Ember Display" panose="020F0603020204020204" pitchFamily="34" charset="0"/>
                <a:ea typeface="メイリオ" panose="020B0604030504040204" pitchFamily="34" charset="-128"/>
              </a:rPr>
              <a:t>洗剤自動投入</a:t>
            </a:r>
            <a:endParaRPr kumimoji="1" lang="en-US" altLang="ja-JP" b="1" dirty="0">
              <a:solidFill>
                <a:schemeClr val="tx1"/>
              </a:solidFill>
              <a:latin typeface="Amazon Ember Display" panose="020F0603020204020204" pitchFamily="34" charset="0"/>
              <a:ea typeface="メイリオ" panose="020B0604030504040204" pitchFamily="34" charset="-128"/>
            </a:endParaRPr>
          </a:p>
        </p:txBody>
      </p:sp>
      <p:sp>
        <p:nvSpPr>
          <p:cNvPr id="24" name="テキスト ボックス 23">
            <a:extLst>
              <a:ext uri="{FF2B5EF4-FFF2-40B4-BE49-F238E27FC236}">
                <a16:creationId xmlns:a16="http://schemas.microsoft.com/office/drawing/2014/main" id="{BAD59024-A529-DAAB-B101-D4E57B48201A}"/>
              </a:ext>
            </a:extLst>
          </p:cNvPr>
          <p:cNvSpPr txBox="1"/>
          <p:nvPr/>
        </p:nvSpPr>
        <p:spPr>
          <a:xfrm>
            <a:off x="452525" y="4290667"/>
            <a:ext cx="2698501" cy="1446550"/>
          </a:xfrm>
          <a:prstGeom prst="rect">
            <a:avLst/>
          </a:prstGeom>
          <a:noFill/>
        </p:spPr>
        <p:txBody>
          <a:bodyPr wrap="square" rtlCol="0">
            <a:spAutoFit/>
          </a:bodyPr>
          <a:lstStyle/>
          <a:p>
            <a:pPr algn="l"/>
            <a:r>
              <a:rPr kumimoji="1" lang="ja-JP" altLang="en-US" sz="1600" dirty="0">
                <a:latin typeface="Amazon Ember Display" panose="020F0603020204020204" pitchFamily="34" charset="0"/>
                <a:ea typeface="メイリオ" panose="020B0604030504040204" pitchFamily="34" charset="-128"/>
              </a:rPr>
              <a:t>②</a:t>
            </a:r>
            <a:endParaRPr kumimoji="1" lang="en-US" altLang="ja-JP" sz="1600" dirty="0">
              <a:latin typeface="Amazon Ember Display" panose="020F0603020204020204" pitchFamily="34" charset="0"/>
              <a:ea typeface="メイリオ" panose="020B0604030504040204" pitchFamily="34" charset="-128"/>
            </a:endParaRPr>
          </a:p>
          <a:p>
            <a:pPr algn="l"/>
            <a:r>
              <a:rPr kumimoji="1" lang="ja-JP" altLang="en-US" sz="2400" b="1" u="sng" dirty="0">
                <a:latin typeface="Amazon Ember Display" panose="020F0603020204020204" pitchFamily="34" charset="0"/>
                <a:ea typeface="メイリオ" panose="020B0604030504040204" pitchFamily="34" charset="-128"/>
              </a:rPr>
              <a:t>より連続 </a:t>
            </a:r>
            <a:r>
              <a:rPr kumimoji="1" lang="en-US" altLang="ja-JP" sz="2400" b="1" u="sng" dirty="0">
                <a:latin typeface="Amazon Ember Display" panose="020F0603020204020204" pitchFamily="34" charset="0"/>
                <a:ea typeface="メイリオ" panose="020B0604030504040204" pitchFamily="34" charset="-128"/>
              </a:rPr>
              <a:t>:</a:t>
            </a:r>
            <a:br>
              <a:rPr kumimoji="1" lang="en-US" altLang="ja-JP" sz="2400" b="1" dirty="0">
                <a:latin typeface="Amazon Ember Display" panose="020F0603020204020204" pitchFamily="34" charset="0"/>
                <a:ea typeface="メイリオ" panose="020B0604030504040204" pitchFamily="34" charset="-128"/>
              </a:rPr>
            </a:br>
            <a:r>
              <a:rPr kumimoji="1" lang="ja-JP" altLang="en-US" sz="2400" b="1" dirty="0">
                <a:solidFill>
                  <a:schemeClr val="accent5"/>
                </a:solidFill>
                <a:latin typeface="Amazon Ember Display" panose="020F0603020204020204" pitchFamily="34" charset="0"/>
                <a:ea typeface="メイリオ" panose="020B0604030504040204" pitchFamily="34" charset="-128"/>
              </a:rPr>
              <a:t>複数工程の課題を連続し解決</a:t>
            </a:r>
          </a:p>
        </p:txBody>
      </p:sp>
      <p:sp>
        <p:nvSpPr>
          <p:cNvPr id="25" name="四角形: 角を丸くする 24">
            <a:extLst>
              <a:ext uri="{FF2B5EF4-FFF2-40B4-BE49-F238E27FC236}">
                <a16:creationId xmlns:a16="http://schemas.microsoft.com/office/drawing/2014/main" id="{C66CFBED-7DA3-57D6-C4EA-F2E39EFC33AC}"/>
              </a:ext>
            </a:extLst>
          </p:cNvPr>
          <p:cNvSpPr/>
          <p:nvPr/>
        </p:nvSpPr>
        <p:spPr>
          <a:xfrm>
            <a:off x="4571986" y="3060758"/>
            <a:ext cx="2201593" cy="736484"/>
          </a:xfrm>
          <a:prstGeom prst="round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Amazon Ember Display" panose="020F0603020204020204" pitchFamily="34" charset="0"/>
                <a:ea typeface="メイリオ" panose="020B0604030504040204" pitchFamily="34" charset="-128"/>
              </a:rPr>
              <a:t>洗浄力があり</a:t>
            </a:r>
            <a:endParaRPr kumimoji="1" lang="en-US" altLang="ja-JP" b="1" dirty="0">
              <a:solidFill>
                <a:schemeClr val="tx1"/>
              </a:solidFill>
              <a:latin typeface="Amazon Ember Display" panose="020F0603020204020204" pitchFamily="34" charset="0"/>
              <a:ea typeface="メイリオ" panose="020B0604030504040204" pitchFamily="34" charset="-128"/>
            </a:endParaRPr>
          </a:p>
          <a:p>
            <a:pPr algn="ctr"/>
            <a:r>
              <a:rPr kumimoji="1" lang="ja-JP" altLang="en-US" b="1" dirty="0">
                <a:solidFill>
                  <a:schemeClr val="tx1"/>
                </a:solidFill>
                <a:latin typeface="Amazon Ember Display" panose="020F0603020204020204" pitchFamily="34" charset="0"/>
                <a:ea typeface="メイリオ" panose="020B0604030504040204" pitchFamily="34" charset="-128"/>
              </a:rPr>
              <a:t>ダメージ少ない</a:t>
            </a:r>
          </a:p>
        </p:txBody>
      </p:sp>
      <p:sp>
        <p:nvSpPr>
          <p:cNvPr id="26" name="四角形: 角を丸くする 25">
            <a:extLst>
              <a:ext uri="{FF2B5EF4-FFF2-40B4-BE49-F238E27FC236}">
                <a16:creationId xmlns:a16="http://schemas.microsoft.com/office/drawing/2014/main" id="{D6A445D3-15D0-B548-DB99-F15A7CFC4D5C}"/>
              </a:ext>
            </a:extLst>
          </p:cNvPr>
          <p:cNvSpPr/>
          <p:nvPr/>
        </p:nvSpPr>
        <p:spPr>
          <a:xfrm>
            <a:off x="5657124" y="4610015"/>
            <a:ext cx="3283676" cy="736483"/>
          </a:xfrm>
          <a:prstGeom prst="round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Amazon Ember Display" panose="020F0603020204020204" pitchFamily="34" charset="0"/>
                <a:ea typeface="メイリオ" panose="020B0604030504040204" pitchFamily="34" charset="-128"/>
              </a:rPr>
              <a:t>洗濯自動乾燥機</a:t>
            </a:r>
            <a:endParaRPr kumimoji="1" lang="en-US" altLang="ja-JP" b="1" dirty="0">
              <a:solidFill>
                <a:schemeClr val="tx1"/>
              </a:solidFill>
              <a:latin typeface="Amazon Ember Display" panose="020F0603020204020204" pitchFamily="34" charset="0"/>
              <a:ea typeface="メイリオ" panose="020B0604030504040204" pitchFamily="34" charset="-128"/>
            </a:endParaRPr>
          </a:p>
        </p:txBody>
      </p:sp>
    </p:spTree>
    <p:extLst>
      <p:ext uri="{BB962C8B-B14F-4D97-AF65-F5344CB8AC3E}">
        <p14:creationId xmlns:p14="http://schemas.microsoft.com/office/powerpoint/2010/main" val="2370211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BE50D3C-7C16-6412-5655-76F251B55285}"/>
              </a:ext>
            </a:extLst>
          </p:cNvPr>
          <p:cNvSpPr>
            <a:spLocks noGrp="1"/>
          </p:cNvSpPr>
          <p:nvPr>
            <p:ph type="sldNum" sz="quarter" idx="12"/>
          </p:nvPr>
        </p:nvSpPr>
        <p:spPr/>
        <p:txBody>
          <a:bodyPr/>
          <a:lstStyle/>
          <a:p>
            <a:fld id="{EB4B8DE2-A4E8-46E4-8BBF-D75455EFF32C}" type="slidenum">
              <a:rPr lang="en-US" smtClean="0"/>
              <a:pPr/>
              <a:t>29</a:t>
            </a:fld>
            <a:endParaRPr lang="en-US" dirty="0"/>
          </a:p>
        </p:txBody>
      </p:sp>
      <p:sp>
        <p:nvSpPr>
          <p:cNvPr id="3" name="タイトル 2">
            <a:extLst>
              <a:ext uri="{FF2B5EF4-FFF2-40B4-BE49-F238E27FC236}">
                <a16:creationId xmlns:a16="http://schemas.microsoft.com/office/drawing/2014/main" id="{D3AF7A16-D203-64E2-7680-347E59560B19}"/>
              </a:ext>
            </a:extLst>
          </p:cNvPr>
          <p:cNvSpPr>
            <a:spLocks noGrp="1"/>
          </p:cNvSpPr>
          <p:nvPr>
            <p:ph type="title"/>
          </p:nvPr>
        </p:nvSpPr>
        <p:spPr/>
        <p:txBody>
          <a:bodyPr/>
          <a:lstStyle/>
          <a:p>
            <a:r>
              <a:rPr kumimoji="1" lang="ja-JP" altLang="en-US" dirty="0"/>
              <a:t>インパクトの高い「問い」を選別する</a:t>
            </a:r>
          </a:p>
        </p:txBody>
      </p:sp>
      <p:sp>
        <p:nvSpPr>
          <p:cNvPr id="4" name="コンテンツ プレースホルダー 3">
            <a:extLst>
              <a:ext uri="{FF2B5EF4-FFF2-40B4-BE49-F238E27FC236}">
                <a16:creationId xmlns:a16="http://schemas.microsoft.com/office/drawing/2014/main" id="{1C79D699-FFF4-3E3A-196A-9DDF230716B3}"/>
              </a:ext>
            </a:extLst>
          </p:cNvPr>
          <p:cNvSpPr>
            <a:spLocks noGrp="1"/>
          </p:cNvSpPr>
          <p:nvPr>
            <p:ph sz="quarter" idx="13"/>
          </p:nvPr>
        </p:nvSpPr>
        <p:spPr>
          <a:xfrm>
            <a:off x="407988" y="1376363"/>
            <a:ext cx="11449050" cy="830997"/>
          </a:xfrm>
        </p:spPr>
        <p:txBody>
          <a:bodyPr/>
          <a:lstStyle/>
          <a:p>
            <a:r>
              <a:rPr kumimoji="1" lang="ja-JP" altLang="en-US" dirty="0"/>
              <a:t>問いが解消した時に削減されるユーザーのリソース、その頻度の </a:t>
            </a:r>
            <a:r>
              <a:rPr kumimoji="1" lang="en-US" altLang="ja-JP" dirty="0"/>
              <a:t>2 </a:t>
            </a:r>
            <a:r>
              <a:rPr kumimoji="1" lang="ja-JP" altLang="en-US" dirty="0"/>
              <a:t>軸から問いの</a:t>
            </a:r>
            <a:br>
              <a:rPr kumimoji="1" lang="en-US" altLang="ja-JP" dirty="0"/>
            </a:br>
            <a:r>
              <a:rPr kumimoji="1" lang="ja-JP" altLang="en-US" dirty="0"/>
              <a:t>インパクトを評価し、選別します。</a:t>
            </a:r>
          </a:p>
        </p:txBody>
      </p:sp>
      <p:cxnSp>
        <p:nvCxnSpPr>
          <p:cNvPr id="5" name="直線矢印コネクタ 4">
            <a:extLst>
              <a:ext uri="{FF2B5EF4-FFF2-40B4-BE49-F238E27FC236}">
                <a16:creationId xmlns:a16="http://schemas.microsoft.com/office/drawing/2014/main" id="{44CFDBAE-7F12-8BAE-5164-F82B982BF9F4}"/>
              </a:ext>
            </a:extLst>
          </p:cNvPr>
          <p:cNvCxnSpPr>
            <a:cxnSpLocks/>
          </p:cNvCxnSpPr>
          <p:nvPr/>
        </p:nvCxnSpPr>
        <p:spPr>
          <a:xfrm flipV="1">
            <a:off x="4975404" y="2829725"/>
            <a:ext cx="0" cy="2396966"/>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626F149A-6719-D551-AE96-52B5EAAB7CB2}"/>
              </a:ext>
            </a:extLst>
          </p:cNvPr>
          <p:cNvSpPr txBox="1"/>
          <p:nvPr/>
        </p:nvSpPr>
        <p:spPr>
          <a:xfrm>
            <a:off x="3242811" y="2880516"/>
            <a:ext cx="1552304" cy="707886"/>
          </a:xfrm>
          <a:prstGeom prst="rect">
            <a:avLst/>
          </a:prstGeom>
          <a:noFill/>
        </p:spPr>
        <p:txBody>
          <a:bodyPr wrap="square" lIns="0" rIns="0" rtlCol="0">
            <a:spAutoFit/>
          </a:bodyPr>
          <a:lstStyle/>
          <a:p>
            <a:pPr algn="r"/>
            <a:r>
              <a:rPr kumimoji="1" lang="ja-JP" altLang="en-US" sz="2000" b="1" dirty="0">
                <a:solidFill>
                  <a:srgbClr val="161E2D"/>
                </a:solidFill>
                <a:latin typeface="Amazon Ember Display"/>
                <a:ea typeface="メイリオ"/>
              </a:rPr>
              <a:t>解決した際の削減リソース</a:t>
            </a:r>
          </a:p>
        </p:txBody>
      </p:sp>
      <p:sp>
        <p:nvSpPr>
          <p:cNvPr id="7" name="テキスト ボックス 6">
            <a:extLst>
              <a:ext uri="{FF2B5EF4-FFF2-40B4-BE49-F238E27FC236}">
                <a16:creationId xmlns:a16="http://schemas.microsoft.com/office/drawing/2014/main" id="{9E4822E4-9CD5-AAEB-4222-0C8D8AAF9515}"/>
              </a:ext>
            </a:extLst>
          </p:cNvPr>
          <p:cNvSpPr txBox="1"/>
          <p:nvPr/>
        </p:nvSpPr>
        <p:spPr>
          <a:xfrm>
            <a:off x="7561534" y="5036868"/>
            <a:ext cx="1552304" cy="400110"/>
          </a:xfrm>
          <a:prstGeom prst="rect">
            <a:avLst/>
          </a:prstGeom>
          <a:noFill/>
        </p:spPr>
        <p:txBody>
          <a:bodyPr wrap="square" lIns="0" rIns="0" rtlCol="0">
            <a:spAutoFit/>
          </a:bodyPr>
          <a:lstStyle/>
          <a:p>
            <a:pPr algn="r"/>
            <a:r>
              <a:rPr kumimoji="1" lang="ja-JP" altLang="en-US" sz="2000" b="1" dirty="0">
                <a:solidFill>
                  <a:srgbClr val="161E2D"/>
                </a:solidFill>
                <a:latin typeface="Amazon Ember Display"/>
                <a:ea typeface="メイリオ"/>
              </a:rPr>
              <a:t>問いの頻度</a:t>
            </a:r>
          </a:p>
        </p:txBody>
      </p:sp>
      <p:sp>
        <p:nvSpPr>
          <p:cNvPr id="8" name="四角形: メモ 7">
            <a:extLst>
              <a:ext uri="{FF2B5EF4-FFF2-40B4-BE49-F238E27FC236}">
                <a16:creationId xmlns:a16="http://schemas.microsoft.com/office/drawing/2014/main" id="{BA8F4877-38DA-B203-D7B8-6D4FF50EB8D1}"/>
              </a:ext>
            </a:extLst>
          </p:cNvPr>
          <p:cNvSpPr/>
          <p:nvPr/>
        </p:nvSpPr>
        <p:spPr>
          <a:xfrm>
            <a:off x="5155694" y="2952049"/>
            <a:ext cx="587827" cy="566051"/>
          </a:xfrm>
          <a:prstGeom prst="foldedCorne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9" name="四角形: メモ 8">
            <a:extLst>
              <a:ext uri="{FF2B5EF4-FFF2-40B4-BE49-F238E27FC236}">
                <a16:creationId xmlns:a16="http://schemas.microsoft.com/office/drawing/2014/main" id="{72DC87F4-A393-3C3B-14C7-9DBBFD1C9EE7}"/>
              </a:ext>
            </a:extLst>
          </p:cNvPr>
          <p:cNvSpPr/>
          <p:nvPr/>
        </p:nvSpPr>
        <p:spPr>
          <a:xfrm>
            <a:off x="5449607" y="3235074"/>
            <a:ext cx="587827" cy="566051"/>
          </a:xfrm>
          <a:prstGeom prst="foldedCorne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0" name="四角形: メモ 9">
            <a:extLst>
              <a:ext uri="{FF2B5EF4-FFF2-40B4-BE49-F238E27FC236}">
                <a16:creationId xmlns:a16="http://schemas.microsoft.com/office/drawing/2014/main" id="{FC6AF7D7-36C5-652F-33C2-84FFD61D14DB}"/>
              </a:ext>
            </a:extLst>
          </p:cNvPr>
          <p:cNvSpPr/>
          <p:nvPr/>
        </p:nvSpPr>
        <p:spPr>
          <a:xfrm>
            <a:off x="6847968" y="4179016"/>
            <a:ext cx="587827" cy="566051"/>
          </a:xfrm>
          <a:prstGeom prst="foldedCorne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1" name="四角形: メモ 10">
            <a:extLst>
              <a:ext uri="{FF2B5EF4-FFF2-40B4-BE49-F238E27FC236}">
                <a16:creationId xmlns:a16="http://schemas.microsoft.com/office/drawing/2014/main" id="{0B0A759D-3316-F95A-901E-E7EF705C640F}"/>
              </a:ext>
            </a:extLst>
          </p:cNvPr>
          <p:cNvSpPr/>
          <p:nvPr/>
        </p:nvSpPr>
        <p:spPr>
          <a:xfrm>
            <a:off x="7141881" y="4462041"/>
            <a:ext cx="587827" cy="566051"/>
          </a:xfrm>
          <a:prstGeom prst="foldedCorne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2" name="四角形: メモ 11">
            <a:extLst>
              <a:ext uri="{FF2B5EF4-FFF2-40B4-BE49-F238E27FC236}">
                <a16:creationId xmlns:a16="http://schemas.microsoft.com/office/drawing/2014/main" id="{1EAB3628-8A1A-D1F5-9287-6FFC9C574267}"/>
              </a:ext>
            </a:extLst>
          </p:cNvPr>
          <p:cNvSpPr/>
          <p:nvPr/>
        </p:nvSpPr>
        <p:spPr>
          <a:xfrm>
            <a:off x="5966227" y="3914096"/>
            <a:ext cx="587827" cy="566051"/>
          </a:xfrm>
          <a:prstGeom prst="foldedCorne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3" name="四角形: メモ 12">
            <a:extLst>
              <a:ext uri="{FF2B5EF4-FFF2-40B4-BE49-F238E27FC236}">
                <a16:creationId xmlns:a16="http://schemas.microsoft.com/office/drawing/2014/main" id="{F17A1487-A96A-E505-4D66-2988A049D212}"/>
              </a:ext>
            </a:extLst>
          </p:cNvPr>
          <p:cNvSpPr/>
          <p:nvPr/>
        </p:nvSpPr>
        <p:spPr>
          <a:xfrm>
            <a:off x="6554054" y="3200227"/>
            <a:ext cx="587827" cy="566051"/>
          </a:xfrm>
          <a:prstGeom prst="foldedCorne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4" name="テキスト ボックス 13">
            <a:extLst>
              <a:ext uri="{FF2B5EF4-FFF2-40B4-BE49-F238E27FC236}">
                <a16:creationId xmlns:a16="http://schemas.microsoft.com/office/drawing/2014/main" id="{65674074-4580-EE76-9113-CAA3F8733850}"/>
              </a:ext>
            </a:extLst>
          </p:cNvPr>
          <p:cNvSpPr txBox="1"/>
          <p:nvPr/>
        </p:nvSpPr>
        <p:spPr>
          <a:xfrm>
            <a:off x="2476461" y="3735456"/>
            <a:ext cx="2318654" cy="923330"/>
          </a:xfrm>
          <a:prstGeom prst="rect">
            <a:avLst/>
          </a:prstGeom>
          <a:noFill/>
        </p:spPr>
        <p:txBody>
          <a:bodyPr wrap="square" rtlCol="0">
            <a:spAutoFit/>
          </a:bodyPr>
          <a:lstStyle/>
          <a:p>
            <a:pPr algn="r"/>
            <a:r>
              <a:rPr kumimoji="1" lang="ja-JP" altLang="en-US" dirty="0">
                <a:latin typeface="Amazon Ember Display" panose="020F0603020204020204" pitchFamily="34" charset="0"/>
                <a:ea typeface="メイリオ" panose="020B0604030504040204" pitchFamily="34" charset="-128"/>
              </a:rPr>
              <a:t>より最適 </a:t>
            </a:r>
            <a:r>
              <a:rPr kumimoji="1" lang="en-US" altLang="ja-JP" dirty="0">
                <a:latin typeface="Amazon Ember Display" panose="020F0603020204020204" pitchFamily="34" charset="0"/>
                <a:ea typeface="メイリオ" panose="020B0604030504040204" pitchFamily="34" charset="-128"/>
              </a:rPr>
              <a:t>/ </a:t>
            </a:r>
            <a:r>
              <a:rPr kumimoji="1" lang="ja-JP" altLang="en-US" dirty="0">
                <a:latin typeface="Amazon Ember Display" panose="020F0603020204020204" pitchFamily="34" charset="0"/>
                <a:ea typeface="メイリオ" panose="020B0604030504040204" pitchFamily="34" charset="-128"/>
              </a:rPr>
              <a:t>より連続が実現した時に削減されるリソース量</a:t>
            </a:r>
          </a:p>
        </p:txBody>
      </p:sp>
      <p:sp>
        <p:nvSpPr>
          <p:cNvPr id="15" name="テキスト ボックス 14">
            <a:extLst>
              <a:ext uri="{FF2B5EF4-FFF2-40B4-BE49-F238E27FC236}">
                <a16:creationId xmlns:a16="http://schemas.microsoft.com/office/drawing/2014/main" id="{FF09FB44-7270-0164-7D2E-1132F62C52A7}"/>
              </a:ext>
            </a:extLst>
          </p:cNvPr>
          <p:cNvSpPr txBox="1"/>
          <p:nvPr/>
        </p:nvSpPr>
        <p:spPr>
          <a:xfrm>
            <a:off x="6601995" y="5436978"/>
            <a:ext cx="2511843" cy="923330"/>
          </a:xfrm>
          <a:prstGeom prst="rect">
            <a:avLst/>
          </a:prstGeom>
          <a:noFill/>
        </p:spPr>
        <p:txBody>
          <a:bodyPr wrap="square" rtlCol="0">
            <a:spAutoFit/>
          </a:bodyPr>
          <a:lstStyle/>
          <a:p>
            <a:pPr algn="r"/>
            <a:r>
              <a:rPr kumimoji="1" lang="ja-JP" altLang="en-US" dirty="0">
                <a:latin typeface="Amazon Ember Display" panose="020F0603020204020204" pitchFamily="34" charset="0"/>
                <a:ea typeface="メイリオ" panose="020B0604030504040204" pitchFamily="34" charset="-128"/>
              </a:rPr>
              <a:t>その問いが顧客に浮かぶ頻度は </a:t>
            </a:r>
            <a:r>
              <a:rPr kumimoji="1" lang="en-US" altLang="ja-JP" dirty="0">
                <a:latin typeface="Amazon Ember Display" panose="020F0603020204020204" pitchFamily="34" charset="0"/>
                <a:ea typeface="メイリオ" panose="020B0604030504040204" pitchFamily="34" charset="-128"/>
              </a:rPr>
              <a:t>? (1 </a:t>
            </a:r>
            <a:r>
              <a:rPr kumimoji="1" lang="ja-JP" altLang="en-US" dirty="0">
                <a:latin typeface="Amazon Ember Display" panose="020F0603020204020204" pitchFamily="34" charset="0"/>
                <a:ea typeface="メイリオ" panose="020B0604030504040204" pitchFamily="34" charset="-128"/>
              </a:rPr>
              <a:t>日 </a:t>
            </a:r>
            <a:r>
              <a:rPr kumimoji="1" lang="en-US" altLang="ja-JP" dirty="0">
                <a:latin typeface="Amazon Ember Display" panose="020F0603020204020204" pitchFamily="34" charset="0"/>
                <a:ea typeface="メイリオ" panose="020B0604030504040204" pitchFamily="34" charset="-128"/>
              </a:rPr>
              <a:t>N </a:t>
            </a:r>
            <a:r>
              <a:rPr kumimoji="1" lang="ja-JP" altLang="en-US" dirty="0">
                <a:latin typeface="Amazon Ember Display" panose="020F0603020204020204" pitchFamily="34" charset="0"/>
                <a:ea typeface="メイリオ" panose="020B0604030504040204" pitchFamily="34" charset="-128"/>
              </a:rPr>
              <a:t>回 </a:t>
            </a:r>
            <a:r>
              <a:rPr kumimoji="1" lang="en-US" altLang="ja-JP" dirty="0">
                <a:latin typeface="Amazon Ember Display" panose="020F0603020204020204" pitchFamily="34" charset="0"/>
                <a:ea typeface="メイリオ" panose="020B0604030504040204" pitchFamily="34" charset="-128"/>
              </a:rPr>
              <a:t>or 1 </a:t>
            </a:r>
            <a:r>
              <a:rPr kumimoji="1" lang="ja-JP" altLang="en-US" dirty="0">
                <a:latin typeface="Amazon Ember Display" panose="020F0603020204020204" pitchFamily="34" charset="0"/>
                <a:ea typeface="メイリオ" panose="020B0604030504040204" pitchFamily="34" charset="-128"/>
              </a:rPr>
              <a:t>週間に </a:t>
            </a:r>
            <a:r>
              <a:rPr kumimoji="1" lang="en-US" altLang="ja-JP" dirty="0">
                <a:latin typeface="Amazon Ember Display" panose="020F0603020204020204" pitchFamily="34" charset="0"/>
                <a:ea typeface="メイリオ" panose="020B0604030504040204" pitchFamily="34" charset="-128"/>
              </a:rPr>
              <a:t>M </a:t>
            </a:r>
            <a:r>
              <a:rPr kumimoji="1" lang="ja-JP" altLang="en-US" dirty="0">
                <a:latin typeface="Amazon Ember Display" panose="020F0603020204020204" pitchFamily="34" charset="0"/>
                <a:ea typeface="メイリオ" panose="020B0604030504040204" pitchFamily="34" charset="-128"/>
              </a:rPr>
              <a:t>回</a:t>
            </a:r>
            <a:r>
              <a:rPr kumimoji="1" lang="en-US" altLang="ja-JP" dirty="0">
                <a:latin typeface="Amazon Ember Display" panose="020F0603020204020204" pitchFamily="34" charset="0"/>
                <a:ea typeface="メイリオ" panose="020B0604030504040204" pitchFamily="34" charset="-128"/>
              </a:rPr>
              <a:t>?)</a:t>
            </a:r>
            <a:endParaRPr kumimoji="1" lang="ja-JP" altLang="en-US" dirty="0">
              <a:latin typeface="Amazon Ember Display" panose="020F0603020204020204" pitchFamily="34" charset="0"/>
              <a:ea typeface="メイリオ" panose="020B0604030504040204" pitchFamily="34" charset="-128"/>
            </a:endParaRPr>
          </a:p>
        </p:txBody>
      </p:sp>
      <p:cxnSp>
        <p:nvCxnSpPr>
          <p:cNvPr id="16" name="直線矢印コネクタ 15">
            <a:extLst>
              <a:ext uri="{FF2B5EF4-FFF2-40B4-BE49-F238E27FC236}">
                <a16:creationId xmlns:a16="http://schemas.microsoft.com/office/drawing/2014/main" id="{8710351D-F202-6A0F-9295-54E49A5B1C5A}"/>
              </a:ext>
            </a:extLst>
          </p:cNvPr>
          <p:cNvCxnSpPr>
            <a:cxnSpLocks/>
          </p:cNvCxnSpPr>
          <p:nvPr/>
        </p:nvCxnSpPr>
        <p:spPr>
          <a:xfrm>
            <a:off x="4975404" y="5226691"/>
            <a:ext cx="2758813" cy="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7" name="楕円 16">
            <a:extLst>
              <a:ext uri="{FF2B5EF4-FFF2-40B4-BE49-F238E27FC236}">
                <a16:creationId xmlns:a16="http://schemas.microsoft.com/office/drawing/2014/main" id="{61B61038-33C0-C062-9506-780C203389E7}"/>
              </a:ext>
            </a:extLst>
          </p:cNvPr>
          <p:cNvSpPr/>
          <p:nvPr/>
        </p:nvSpPr>
        <p:spPr>
          <a:xfrm>
            <a:off x="6213231" y="2829725"/>
            <a:ext cx="1516477" cy="1516477"/>
          </a:xfrm>
          <a:prstGeom prst="ellipse">
            <a:avLst/>
          </a:prstGeom>
          <a:noFill/>
          <a:ln w="28575">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8" name="吹き出し: 四角形 17">
            <a:extLst>
              <a:ext uri="{FF2B5EF4-FFF2-40B4-BE49-F238E27FC236}">
                <a16:creationId xmlns:a16="http://schemas.microsoft.com/office/drawing/2014/main" id="{3979A759-F7E1-AF3D-125C-85C657859D76}"/>
              </a:ext>
            </a:extLst>
          </p:cNvPr>
          <p:cNvSpPr/>
          <p:nvPr/>
        </p:nvSpPr>
        <p:spPr>
          <a:xfrm>
            <a:off x="7705133" y="2523119"/>
            <a:ext cx="2780305" cy="726427"/>
          </a:xfrm>
          <a:prstGeom prst="wedgeRectCallout">
            <a:avLst>
              <a:gd name="adj1" fmla="val -57486"/>
              <a:gd name="adj2" fmla="val 7684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削減されるリソースが大きく、頻度か高い問い</a:t>
            </a:r>
          </a:p>
        </p:txBody>
      </p:sp>
    </p:spTree>
    <p:extLst>
      <p:ext uri="{BB962C8B-B14F-4D97-AF65-F5344CB8AC3E}">
        <p14:creationId xmlns:p14="http://schemas.microsoft.com/office/powerpoint/2010/main" val="1732549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フローチャート: 手操作入力 64">
            <a:extLst>
              <a:ext uri="{FF2B5EF4-FFF2-40B4-BE49-F238E27FC236}">
                <a16:creationId xmlns:a16="http://schemas.microsoft.com/office/drawing/2014/main" id="{D8EF046C-EBDA-479A-A3B0-D21A47959498}"/>
              </a:ext>
            </a:extLst>
          </p:cNvPr>
          <p:cNvSpPr/>
          <p:nvPr/>
        </p:nvSpPr>
        <p:spPr>
          <a:xfrm rot="16200000" flipV="1">
            <a:off x="3889000" y="207220"/>
            <a:ext cx="483349" cy="7411274"/>
          </a:xfrm>
          <a:prstGeom prst="flowChartManualInp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64" name="フローチャート: 手操作入力 63">
            <a:extLst>
              <a:ext uri="{FF2B5EF4-FFF2-40B4-BE49-F238E27FC236}">
                <a16:creationId xmlns:a16="http://schemas.microsoft.com/office/drawing/2014/main" id="{47F44458-9039-4284-9548-8787A7E7B55C}"/>
              </a:ext>
            </a:extLst>
          </p:cNvPr>
          <p:cNvSpPr/>
          <p:nvPr/>
        </p:nvSpPr>
        <p:spPr>
          <a:xfrm rot="16200000" flipV="1">
            <a:off x="3888999" y="-1100005"/>
            <a:ext cx="483349" cy="7411274"/>
          </a:xfrm>
          <a:prstGeom prst="flowChartManualInp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 name="Slide Number Placeholder 5">
            <a:extLst>
              <a:ext uri="{FF2B5EF4-FFF2-40B4-BE49-F238E27FC236}">
                <a16:creationId xmlns:a16="http://schemas.microsoft.com/office/drawing/2014/main" id="{BAEF0310-0923-E66F-19AF-807F483048C0}"/>
              </a:ext>
            </a:extLst>
          </p:cNvPr>
          <p:cNvSpPr>
            <a:spLocks noGrp="1"/>
          </p:cNvSpPr>
          <p:nvPr>
            <p:ph type="sldNum" sz="quarter" idx="12"/>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3</a:t>
            </a:fld>
            <a:endParaRPr lang="en-US" dirty="0"/>
          </a:p>
        </p:txBody>
      </p:sp>
      <p:sp>
        <p:nvSpPr>
          <p:cNvPr id="8" name="Title 7">
            <a:extLst>
              <a:ext uri="{FF2B5EF4-FFF2-40B4-BE49-F238E27FC236}">
                <a16:creationId xmlns:a16="http://schemas.microsoft.com/office/drawing/2014/main" id="{88A75E1B-B548-A4D7-30DB-F5A1814EFC4B}"/>
              </a:ext>
            </a:extLst>
          </p:cNvPr>
          <p:cNvSpPr>
            <a:spLocks noGrp="1"/>
          </p:cNvSpPr>
          <p:nvPr>
            <p:ph type="title"/>
          </p:nvPr>
        </p:nvSpPr>
        <p:spPr/>
        <p:txBody>
          <a:bodyPr/>
          <a:lstStyle/>
          <a:p>
            <a:r>
              <a:rPr lang="en-US" dirty="0"/>
              <a:t>ML Enablement Workshop</a:t>
            </a:r>
            <a:r>
              <a:rPr lang="ja-JP" altLang="en-US" dirty="0"/>
              <a:t> とは</a:t>
            </a:r>
            <a:endParaRPr lang="en-US" dirty="0"/>
          </a:p>
        </p:txBody>
      </p:sp>
      <p:sp>
        <p:nvSpPr>
          <p:cNvPr id="4" name="テキスト プレースホルダー 3">
            <a:extLst>
              <a:ext uri="{FF2B5EF4-FFF2-40B4-BE49-F238E27FC236}">
                <a16:creationId xmlns:a16="http://schemas.microsoft.com/office/drawing/2014/main" id="{0B3EB928-7FFD-4724-B5AD-4CD3C205C69C}"/>
              </a:ext>
            </a:extLst>
          </p:cNvPr>
          <p:cNvSpPr>
            <a:spLocks noGrp="1"/>
          </p:cNvSpPr>
          <p:nvPr>
            <p:ph sz="quarter" idx="13"/>
          </p:nvPr>
        </p:nvSpPr>
        <p:spPr>
          <a:xfrm>
            <a:off x="407987" y="1422442"/>
            <a:ext cx="11592311" cy="830997"/>
          </a:xfrm>
        </p:spPr>
        <p:txBody>
          <a:bodyPr/>
          <a:lstStyle/>
          <a:p>
            <a:r>
              <a:rPr lang="ja-JP" altLang="en-US" dirty="0"/>
              <a:t>生成 </a:t>
            </a:r>
            <a:r>
              <a:rPr lang="en-US" altLang="ja-JP" dirty="0"/>
              <a:t>AI </a:t>
            </a:r>
            <a:r>
              <a:rPr lang="ja-JP" altLang="en-US" dirty="0"/>
              <a:t>で価値検証 </a:t>
            </a:r>
            <a:r>
              <a:rPr lang="en-US" altLang="ja-JP" dirty="0"/>
              <a:t>(PoC) </a:t>
            </a:r>
            <a:r>
              <a:rPr lang="ja-JP" altLang="en-US" dirty="0"/>
              <a:t>の打率・速度・本数を高め、</a:t>
            </a:r>
            <a:r>
              <a:rPr lang="en-US" altLang="ja-JP" dirty="0"/>
              <a:t>1~3 </a:t>
            </a:r>
            <a:r>
              <a:rPr lang="ja-JP" altLang="en-US" dirty="0"/>
              <a:t>ヵ月以内に計測可能な成果が得られるチームを組成するためのワークショップ。</a:t>
            </a:r>
          </a:p>
        </p:txBody>
      </p:sp>
      <p:sp>
        <p:nvSpPr>
          <p:cNvPr id="37" name="テキスト ボックス 36">
            <a:extLst>
              <a:ext uri="{FF2B5EF4-FFF2-40B4-BE49-F238E27FC236}">
                <a16:creationId xmlns:a16="http://schemas.microsoft.com/office/drawing/2014/main" id="{FEA297C1-C4A3-487D-9375-44F81E138432}"/>
              </a:ext>
            </a:extLst>
          </p:cNvPr>
          <p:cNvSpPr txBox="1"/>
          <p:nvPr/>
        </p:nvSpPr>
        <p:spPr>
          <a:xfrm>
            <a:off x="641349" y="2385643"/>
            <a:ext cx="6791838" cy="461665"/>
          </a:xfrm>
          <a:prstGeom prst="rect">
            <a:avLst/>
          </a:prstGeom>
          <a:noFill/>
        </p:spPr>
        <p:txBody>
          <a:bodyPr wrap="square" lIns="0" rIns="0" rtlCol="0">
            <a:spAutoFit/>
          </a:bodyPr>
          <a:lstStyle/>
          <a:p>
            <a:r>
              <a:rPr kumimoji="1" lang="en-US" altLang="ja-JP" sz="2400" dirty="0">
                <a:latin typeface="Amazon Ember Display" panose="020F0603020204020204" pitchFamily="34" charset="0"/>
                <a:ea typeface="Amazon Ember Display" panose="020F0603020204020204" pitchFamily="34" charset="0"/>
                <a:cs typeface="Amazon Ember Display" panose="020F0603020204020204" pitchFamily="34" charset="0"/>
              </a:rPr>
              <a:t>Amazon</a:t>
            </a:r>
            <a:r>
              <a:rPr kumimoji="1" lang="en-US" altLang="ja-JP" sz="2400" dirty="0"/>
              <a:t> </a:t>
            </a:r>
            <a:r>
              <a:rPr kumimoji="1" lang="ja-JP" altLang="en-US" sz="2400" dirty="0">
                <a:latin typeface="メイリオ" panose="020B0604030504040204" pitchFamily="50" charset="-128"/>
                <a:ea typeface="メイリオ" panose="020B0604030504040204" pitchFamily="50" charset="-128"/>
              </a:rPr>
              <a:t>のプロダクト開発プロセスを実践</a:t>
            </a:r>
          </a:p>
        </p:txBody>
      </p:sp>
      <p:sp>
        <p:nvSpPr>
          <p:cNvPr id="38" name="テキスト ボックス 37">
            <a:extLst>
              <a:ext uri="{FF2B5EF4-FFF2-40B4-BE49-F238E27FC236}">
                <a16:creationId xmlns:a16="http://schemas.microsoft.com/office/drawing/2014/main" id="{742509E1-86B4-407D-80A6-5CC7C7A68404}"/>
              </a:ext>
            </a:extLst>
          </p:cNvPr>
          <p:cNvSpPr txBox="1"/>
          <p:nvPr/>
        </p:nvSpPr>
        <p:spPr>
          <a:xfrm>
            <a:off x="641349" y="2963296"/>
            <a:ext cx="6791838" cy="707886"/>
          </a:xfrm>
          <a:prstGeom prst="rect">
            <a:avLst/>
          </a:prstGeom>
          <a:noFill/>
        </p:spPr>
        <p:txBody>
          <a:bodyPr wrap="square" lIns="0" rIns="0" rtlCol="0">
            <a:spAutoFit/>
          </a:bodyPr>
          <a:lstStyle/>
          <a:p>
            <a:r>
              <a:rPr kumimoji="1" lang="ja-JP" altLang="en-US" sz="2000" dirty="0">
                <a:latin typeface="メイリオ" panose="020B0604030504040204" pitchFamily="50" charset="-128"/>
                <a:ea typeface="メイリオ" panose="020B0604030504040204" pitchFamily="50" charset="-128"/>
                <a:cs typeface="Amazon Ember Display" panose="020F0603020204020204" pitchFamily="34" charset="0"/>
              </a:rPr>
              <a:t>打率</a:t>
            </a:r>
            <a:r>
              <a:rPr kumimoji="1" lang="ja-JP" altLang="en-US" sz="2000" dirty="0">
                <a:latin typeface="Amazon Ember Display" panose="020F0603020204020204" pitchFamily="34" charset="0"/>
                <a:ea typeface="Amazon Ember Display" panose="020F0603020204020204" pitchFamily="34" charset="0"/>
                <a:cs typeface="Amazon Ember Display" panose="020F0603020204020204" pitchFamily="34" charset="0"/>
              </a:rPr>
              <a:t> </a:t>
            </a:r>
            <a:r>
              <a:rPr kumimoji="1" lang="en-US" altLang="ja-JP" sz="2000" dirty="0">
                <a:latin typeface="Amazon Ember Display" panose="020F0603020204020204" pitchFamily="34" charset="0"/>
                <a:ea typeface="Amazon Ember Display" panose="020F0603020204020204" pitchFamily="34" charset="0"/>
                <a:cs typeface="Amazon Ember Display" panose="020F0603020204020204" pitchFamily="34" charset="0"/>
              </a:rPr>
              <a:t>: Working Backwards</a:t>
            </a:r>
            <a:r>
              <a:rPr kumimoji="1" lang="ja-JP" altLang="en-US" sz="2000" dirty="0"/>
              <a:t>、</a:t>
            </a:r>
            <a:r>
              <a:rPr kumimoji="1" lang="ja-JP" altLang="en-US" sz="2000" b="1" dirty="0">
                <a:solidFill>
                  <a:schemeClr val="accent5"/>
                </a:solidFill>
                <a:latin typeface="メイリオ" panose="020B0604030504040204" pitchFamily="50" charset="-128"/>
                <a:ea typeface="メイリオ" panose="020B0604030504040204" pitchFamily="50" charset="-128"/>
              </a:rPr>
              <a:t>顧客の最終的な体験から逆算して発案するプロセス</a:t>
            </a:r>
            <a:r>
              <a:rPr kumimoji="1" lang="ja-JP" altLang="en-US" sz="2000" dirty="0">
                <a:latin typeface="メイリオ" panose="020B0604030504040204" pitchFamily="50" charset="-128"/>
                <a:ea typeface="メイリオ" panose="020B0604030504040204" pitchFamily="50" charset="-128"/>
              </a:rPr>
              <a:t>を実践する。</a:t>
            </a:r>
          </a:p>
        </p:txBody>
      </p:sp>
      <p:sp>
        <p:nvSpPr>
          <p:cNvPr id="41" name="テキスト ボックス 40">
            <a:extLst>
              <a:ext uri="{FF2B5EF4-FFF2-40B4-BE49-F238E27FC236}">
                <a16:creationId xmlns:a16="http://schemas.microsoft.com/office/drawing/2014/main" id="{DD043913-05E2-4A5B-904B-D35BBFF7F482}"/>
              </a:ext>
            </a:extLst>
          </p:cNvPr>
          <p:cNvSpPr txBox="1"/>
          <p:nvPr/>
        </p:nvSpPr>
        <p:spPr>
          <a:xfrm>
            <a:off x="641349" y="3714967"/>
            <a:ext cx="5692544" cy="461665"/>
          </a:xfrm>
          <a:prstGeom prst="rect">
            <a:avLst/>
          </a:prstGeom>
          <a:noFill/>
        </p:spPr>
        <p:txBody>
          <a:bodyPr wrap="square" lIns="0" rIns="0" rtlCol="0">
            <a:spAutoFit/>
          </a:bodyPr>
          <a:lstStyle/>
          <a:p>
            <a:r>
              <a:rPr kumimoji="1" lang="ja-JP" altLang="en-US" sz="2400" dirty="0">
                <a:latin typeface="メイリオ" panose="020B0604030504040204" pitchFamily="50" charset="-128"/>
                <a:ea typeface="メイリオ" panose="020B0604030504040204" pitchFamily="50" charset="-128"/>
              </a:rPr>
              <a:t>迅速なリリースを行う組織横断のチーム</a:t>
            </a:r>
          </a:p>
        </p:txBody>
      </p:sp>
      <p:sp>
        <p:nvSpPr>
          <p:cNvPr id="43" name="テキスト ボックス 42">
            <a:extLst>
              <a:ext uri="{FF2B5EF4-FFF2-40B4-BE49-F238E27FC236}">
                <a16:creationId xmlns:a16="http://schemas.microsoft.com/office/drawing/2014/main" id="{79F66003-0C63-473F-9E25-2506C2D6197F}"/>
              </a:ext>
            </a:extLst>
          </p:cNvPr>
          <p:cNvSpPr txBox="1"/>
          <p:nvPr/>
        </p:nvSpPr>
        <p:spPr>
          <a:xfrm>
            <a:off x="641348" y="4240940"/>
            <a:ext cx="7535828" cy="707886"/>
          </a:xfrm>
          <a:prstGeom prst="rect">
            <a:avLst/>
          </a:prstGeom>
          <a:noFill/>
        </p:spPr>
        <p:txBody>
          <a:bodyPr wrap="square" lIns="0" rIns="0" rtlCol="0">
            <a:spAutoFit/>
          </a:bodyPr>
          <a:lstStyle/>
          <a:p>
            <a:r>
              <a:rPr kumimoji="1" lang="ja-JP" altLang="en-US" sz="2000" dirty="0">
                <a:latin typeface="メイリオ" panose="020B0604030504040204" pitchFamily="50" charset="-128"/>
                <a:ea typeface="メイリオ" panose="020B0604030504040204" pitchFamily="50" charset="-128"/>
              </a:rPr>
              <a:t>速度 </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プロダクトマネージャー、開発者、データサイエンティストなど意思決定権限と実行能力のある組織横断の</a:t>
            </a:r>
            <a:r>
              <a:rPr kumimoji="1" lang="ja-JP" altLang="en-US" sz="2000" b="1" dirty="0">
                <a:solidFill>
                  <a:schemeClr val="accent5"/>
                </a:solidFill>
                <a:latin typeface="メイリオ" panose="020B0604030504040204" pitchFamily="50" charset="-128"/>
                <a:ea typeface="メイリオ" panose="020B0604030504040204" pitchFamily="50" charset="-128"/>
              </a:rPr>
              <a:t>チームを組成</a:t>
            </a:r>
            <a:r>
              <a:rPr kumimoji="1" lang="ja-JP" altLang="en-US" sz="2000" dirty="0">
                <a:latin typeface="メイリオ" panose="020B0604030504040204" pitchFamily="50" charset="-128"/>
                <a:ea typeface="メイリオ" panose="020B0604030504040204" pitchFamily="50" charset="-128"/>
              </a:rPr>
              <a:t>。</a:t>
            </a:r>
            <a:endParaRPr kumimoji="1" lang="en-US" altLang="ja-JP" sz="2000" dirty="0">
              <a:latin typeface="メイリオ" panose="020B0604030504040204" pitchFamily="50" charset="-128"/>
              <a:ea typeface="メイリオ" panose="020B0604030504040204" pitchFamily="50" charset="-128"/>
            </a:endParaRPr>
          </a:p>
        </p:txBody>
      </p:sp>
      <p:sp>
        <p:nvSpPr>
          <p:cNvPr id="44" name="テキスト ボックス 43">
            <a:extLst>
              <a:ext uri="{FF2B5EF4-FFF2-40B4-BE49-F238E27FC236}">
                <a16:creationId xmlns:a16="http://schemas.microsoft.com/office/drawing/2014/main" id="{A0003666-3B81-4216-8A75-9724E82D40CB}"/>
              </a:ext>
            </a:extLst>
          </p:cNvPr>
          <p:cNvSpPr txBox="1"/>
          <p:nvPr/>
        </p:nvSpPr>
        <p:spPr>
          <a:xfrm>
            <a:off x="9263964" y="3326921"/>
            <a:ext cx="2704615" cy="1323439"/>
          </a:xfrm>
          <a:prstGeom prst="rect">
            <a:avLst/>
          </a:prstGeom>
          <a:noFill/>
        </p:spPr>
        <p:txBody>
          <a:bodyPr wrap="square" lIns="0" rIns="0" rtlCol="0">
            <a:spAutoFit/>
          </a:bodyPr>
          <a:lstStyle/>
          <a:p>
            <a:r>
              <a:rPr kumimoji="1" lang="ja-JP" altLang="en-US" sz="2000" dirty="0">
                <a:latin typeface="メイリオ" panose="020B0604030504040204" pitchFamily="50" charset="-128"/>
                <a:ea typeface="メイリオ" panose="020B0604030504040204" pitchFamily="50" charset="-128"/>
              </a:rPr>
              <a:t>成果 </a:t>
            </a:r>
            <a:r>
              <a:rPr kumimoji="1" lang="en-US" altLang="ja-JP" sz="2000" dirty="0">
                <a:latin typeface="メイリオ" panose="020B0604030504040204" pitchFamily="50" charset="-128"/>
                <a:ea typeface="メイリオ" panose="020B0604030504040204" pitchFamily="50" charset="-128"/>
              </a:rPr>
              <a:t>: </a:t>
            </a:r>
            <a:r>
              <a:rPr kumimoji="1" lang="ja-JP" altLang="en-US" sz="2000" dirty="0">
                <a:latin typeface="メイリオ" panose="020B0604030504040204" pitchFamily="50" charset="-128"/>
                <a:ea typeface="メイリオ" panose="020B0604030504040204" pitchFamily="50" charset="-128"/>
              </a:rPr>
              <a:t>ワークショップ内で終了後の計画と成果指標を決め、自律的な実践を開始する。</a:t>
            </a:r>
          </a:p>
        </p:txBody>
      </p:sp>
      <p:pic>
        <p:nvPicPr>
          <p:cNvPr id="22" name="図 21">
            <a:extLst>
              <a:ext uri="{FF2B5EF4-FFF2-40B4-BE49-F238E27FC236}">
                <a16:creationId xmlns:a16="http://schemas.microsoft.com/office/drawing/2014/main" id="{21F501A0-1F1B-4274-9899-F0C0861724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2025" y="5313603"/>
            <a:ext cx="1179029" cy="1179029"/>
          </a:xfrm>
          <a:prstGeom prst="rect">
            <a:avLst/>
          </a:prstGeom>
        </p:spPr>
      </p:pic>
      <p:sp>
        <p:nvSpPr>
          <p:cNvPr id="23" name="リボン: 下に曲がる 22">
            <a:extLst>
              <a:ext uri="{FF2B5EF4-FFF2-40B4-BE49-F238E27FC236}">
                <a16:creationId xmlns:a16="http://schemas.microsoft.com/office/drawing/2014/main" id="{42EF612A-5DAF-4828-AB19-DCAA5319CB7D}"/>
              </a:ext>
            </a:extLst>
          </p:cNvPr>
          <p:cNvSpPr/>
          <p:nvPr/>
        </p:nvSpPr>
        <p:spPr>
          <a:xfrm>
            <a:off x="9571965" y="4695155"/>
            <a:ext cx="1755326" cy="646331"/>
          </a:xfrm>
          <a:prstGeom prst="ribbon">
            <a:avLst>
              <a:gd name="adj1" fmla="val 16667"/>
              <a:gd name="adj2" fmla="val 75000"/>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latin typeface="メイリオ" panose="020B0604030504040204" pitchFamily="50" charset="-128"/>
                <a:ea typeface="メイリオ" panose="020B0604030504040204" pitchFamily="50" charset="-128"/>
              </a:rPr>
              <a:t>資料は</a:t>
            </a:r>
            <a:endParaRPr kumimoji="1" lang="en-US" altLang="ja-JP" sz="16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600" dirty="0">
                <a:solidFill>
                  <a:schemeClr val="tx1"/>
                </a:solidFill>
                <a:latin typeface="メイリオ" panose="020B0604030504040204" pitchFamily="50" charset="-128"/>
                <a:ea typeface="メイリオ" panose="020B0604030504040204" pitchFamily="50" charset="-128"/>
              </a:rPr>
              <a:t>一般公開済</a:t>
            </a:r>
          </a:p>
        </p:txBody>
      </p:sp>
      <p:sp>
        <p:nvSpPr>
          <p:cNvPr id="7" name="テキスト ボックス 6">
            <a:extLst>
              <a:ext uri="{FF2B5EF4-FFF2-40B4-BE49-F238E27FC236}">
                <a16:creationId xmlns:a16="http://schemas.microsoft.com/office/drawing/2014/main" id="{3060C333-D437-1292-61FD-CD56B62D9FB8}"/>
              </a:ext>
            </a:extLst>
          </p:cNvPr>
          <p:cNvSpPr txBox="1"/>
          <p:nvPr/>
        </p:nvSpPr>
        <p:spPr>
          <a:xfrm>
            <a:off x="641348" y="5523684"/>
            <a:ext cx="7311063" cy="707886"/>
          </a:xfrm>
          <a:prstGeom prst="rect">
            <a:avLst/>
          </a:prstGeom>
          <a:noFill/>
        </p:spPr>
        <p:txBody>
          <a:bodyPr wrap="square" lIns="0" rIns="0" rtlCol="0">
            <a:spAutoFit/>
          </a:bodyPr>
          <a:lstStyle/>
          <a:p>
            <a:r>
              <a:rPr kumimoji="1" lang="ja-JP" altLang="en-US" sz="2000" dirty="0">
                <a:latin typeface="メイリオ" panose="020B0604030504040204" pitchFamily="50" charset="-128"/>
                <a:ea typeface="メイリオ" panose="020B0604030504040204" pitchFamily="50" charset="-128"/>
                <a:cs typeface="Amazon Ember Display" panose="020F0603020204020204" pitchFamily="34" charset="0"/>
              </a:rPr>
              <a:t>本数 </a:t>
            </a:r>
            <a:r>
              <a:rPr kumimoji="1" lang="en-US" altLang="ja-JP" sz="2000" dirty="0">
                <a:latin typeface="メイリオ" panose="020B0604030504040204" pitchFamily="50" charset="-128"/>
                <a:ea typeface="メイリオ" panose="020B0604030504040204" pitchFamily="50" charset="-128"/>
                <a:cs typeface="Amazon Ember Display" panose="020F0603020204020204" pitchFamily="34" charset="0"/>
              </a:rPr>
              <a:t>: </a:t>
            </a:r>
            <a:r>
              <a:rPr kumimoji="1" lang="ja-JP" altLang="en-US" sz="2000" dirty="0">
                <a:latin typeface="メイリオ" panose="020B0604030504040204" pitchFamily="50" charset="-128"/>
                <a:ea typeface="メイリオ" panose="020B0604030504040204" pitchFamily="50" charset="-128"/>
                <a:cs typeface="Amazon Ember Display" panose="020F0603020204020204" pitchFamily="34" charset="0"/>
              </a:rPr>
              <a:t>生成</a:t>
            </a:r>
            <a:r>
              <a:rPr kumimoji="1" lang="ja-JP" altLang="en-US" sz="2000" dirty="0">
                <a:latin typeface="Amazon Ember Display" panose="020F0603020204020204" pitchFamily="34" charset="0"/>
                <a:ea typeface="Amazon Ember Display" panose="020F0603020204020204" pitchFamily="34" charset="0"/>
                <a:cs typeface="Amazon Ember Display" panose="020F0603020204020204" pitchFamily="34" charset="0"/>
              </a:rPr>
              <a:t> </a:t>
            </a:r>
            <a:r>
              <a:rPr kumimoji="1" lang="en-US" altLang="ja-JP" sz="2000" dirty="0">
                <a:latin typeface="Amazon Ember Display" panose="020F0603020204020204" pitchFamily="34" charset="0"/>
                <a:ea typeface="Amazon Ember Display" panose="020F0603020204020204" pitchFamily="34" charset="0"/>
                <a:cs typeface="Amazon Ember Display" panose="020F0603020204020204" pitchFamily="34" charset="0"/>
              </a:rPr>
              <a:t>AI </a:t>
            </a:r>
            <a:r>
              <a:rPr kumimoji="1" lang="ja-JP" altLang="en-US" sz="2000" dirty="0">
                <a:latin typeface="メイリオ" panose="020B0604030504040204" pitchFamily="50" charset="-128"/>
                <a:ea typeface="メイリオ" panose="020B0604030504040204" pitchFamily="50" charset="-128"/>
                <a:cs typeface="Amazon Ember Display" panose="020F0603020204020204" pitchFamily="34" charset="0"/>
              </a:rPr>
              <a:t>により省リソースで複数の実装を済ませ、</a:t>
            </a:r>
            <a:br>
              <a:rPr kumimoji="1" lang="en-US" altLang="ja-JP" sz="2000" dirty="0">
                <a:latin typeface="メイリオ" panose="020B0604030504040204" pitchFamily="50" charset="-128"/>
                <a:ea typeface="メイリオ" panose="020B0604030504040204" pitchFamily="50" charset="-128"/>
                <a:cs typeface="Amazon Ember Display" panose="020F0603020204020204" pitchFamily="34" charset="0"/>
              </a:rPr>
            </a:br>
            <a:r>
              <a:rPr kumimoji="1" lang="ja-JP" altLang="en-US" sz="2000" dirty="0">
                <a:latin typeface="メイリオ" panose="020B0604030504040204" pitchFamily="50" charset="-128"/>
                <a:ea typeface="メイリオ" panose="020B0604030504040204" pitchFamily="50" charset="-128"/>
                <a:cs typeface="Amazon Ember Display" panose="020F0603020204020204" pitchFamily="34" charset="0"/>
              </a:rPr>
              <a:t>価値検証の</a:t>
            </a:r>
            <a:r>
              <a:rPr kumimoji="1" lang="ja-JP" altLang="en-US" sz="2000" b="1" dirty="0">
                <a:solidFill>
                  <a:schemeClr val="accent5"/>
                </a:solidFill>
                <a:latin typeface="メイリオ" panose="020B0604030504040204" pitchFamily="50" charset="-128"/>
                <a:ea typeface="メイリオ" panose="020B0604030504040204" pitchFamily="50" charset="-128"/>
                <a:cs typeface="Amazon Ember Display" panose="020F0603020204020204" pitchFamily="34" charset="0"/>
              </a:rPr>
              <a:t>多重度を上げる</a:t>
            </a:r>
            <a:r>
              <a:rPr kumimoji="1" lang="ja-JP" altLang="en-US" sz="2000" dirty="0">
                <a:latin typeface="メイリオ" panose="020B0604030504040204" pitchFamily="50" charset="-128"/>
                <a:ea typeface="メイリオ" panose="020B0604030504040204" pitchFamily="50" charset="-128"/>
                <a:cs typeface="Amazon Ember Display" panose="020F0603020204020204" pitchFamily="34" charset="0"/>
              </a:rPr>
              <a:t>。</a:t>
            </a:r>
            <a:endParaRPr kumimoji="1" lang="ja-JP" altLang="en-US" sz="2000" dirty="0">
              <a:latin typeface="メイリオ" panose="020B0604030504040204" pitchFamily="50" charset="-128"/>
              <a:ea typeface="メイリオ" panose="020B0604030504040204" pitchFamily="50" charset="-128"/>
            </a:endParaRPr>
          </a:p>
        </p:txBody>
      </p:sp>
      <p:sp>
        <p:nvSpPr>
          <p:cNvPr id="13" name="矢印: 山形 12">
            <a:extLst>
              <a:ext uri="{FF2B5EF4-FFF2-40B4-BE49-F238E27FC236}">
                <a16:creationId xmlns:a16="http://schemas.microsoft.com/office/drawing/2014/main" id="{ADB325A2-4037-8798-3687-BD1047E8338C}"/>
              </a:ext>
            </a:extLst>
          </p:cNvPr>
          <p:cNvSpPr/>
          <p:nvPr/>
        </p:nvSpPr>
        <p:spPr>
          <a:xfrm>
            <a:off x="7979574" y="2363956"/>
            <a:ext cx="430964" cy="3846343"/>
          </a:xfrm>
          <a:prstGeom prst="chevron">
            <a:avLst>
              <a:gd name="adj" fmla="val 77018"/>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Amazon Ember Display" panose="020F0603020204020204" pitchFamily="34" charset="0"/>
              <a:ea typeface="メイリオ" panose="020B0604030504040204" pitchFamily="34" charset="-128"/>
            </a:endParaRPr>
          </a:p>
        </p:txBody>
      </p:sp>
      <p:sp>
        <p:nvSpPr>
          <p:cNvPr id="15" name="矢印: 山形 14">
            <a:extLst>
              <a:ext uri="{FF2B5EF4-FFF2-40B4-BE49-F238E27FC236}">
                <a16:creationId xmlns:a16="http://schemas.microsoft.com/office/drawing/2014/main" id="{04B6295A-2685-C138-1F24-6686C9CFDCB5}"/>
              </a:ext>
            </a:extLst>
          </p:cNvPr>
          <p:cNvSpPr/>
          <p:nvPr/>
        </p:nvSpPr>
        <p:spPr>
          <a:xfrm>
            <a:off x="8178648" y="2363956"/>
            <a:ext cx="430964" cy="3846343"/>
          </a:xfrm>
          <a:prstGeom prst="chevron">
            <a:avLst>
              <a:gd name="adj" fmla="val 77018"/>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Amazon Ember Display" panose="020F0603020204020204" pitchFamily="34" charset="0"/>
              <a:ea typeface="メイリオ" panose="020B0604030504040204" pitchFamily="34" charset="-128"/>
            </a:endParaRPr>
          </a:p>
        </p:txBody>
      </p:sp>
      <p:sp>
        <p:nvSpPr>
          <p:cNvPr id="16" name="矢印: 山形 15">
            <a:extLst>
              <a:ext uri="{FF2B5EF4-FFF2-40B4-BE49-F238E27FC236}">
                <a16:creationId xmlns:a16="http://schemas.microsoft.com/office/drawing/2014/main" id="{C63368C7-0E64-0473-CC79-EE1E48A4E6EA}"/>
              </a:ext>
            </a:extLst>
          </p:cNvPr>
          <p:cNvSpPr/>
          <p:nvPr/>
        </p:nvSpPr>
        <p:spPr>
          <a:xfrm>
            <a:off x="8377722" y="2363956"/>
            <a:ext cx="430964" cy="3846343"/>
          </a:xfrm>
          <a:prstGeom prst="chevron">
            <a:avLst>
              <a:gd name="adj" fmla="val 77018"/>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Amazon Ember Display" panose="020F0603020204020204" pitchFamily="34" charset="0"/>
              <a:ea typeface="メイリオ" panose="020B0604030504040204" pitchFamily="34" charset="-128"/>
            </a:endParaRPr>
          </a:p>
        </p:txBody>
      </p:sp>
      <p:sp>
        <p:nvSpPr>
          <p:cNvPr id="18" name="フローチャート: 手操作入力 17">
            <a:extLst>
              <a:ext uri="{FF2B5EF4-FFF2-40B4-BE49-F238E27FC236}">
                <a16:creationId xmlns:a16="http://schemas.microsoft.com/office/drawing/2014/main" id="{F1248D1C-2B54-2104-C52C-E5B9F0D4D22F}"/>
              </a:ext>
            </a:extLst>
          </p:cNvPr>
          <p:cNvSpPr/>
          <p:nvPr/>
        </p:nvSpPr>
        <p:spPr>
          <a:xfrm rot="16200000" flipV="1">
            <a:off x="3888997" y="1514443"/>
            <a:ext cx="483349" cy="7411274"/>
          </a:xfrm>
          <a:prstGeom prst="flowChartManualInp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19" name="テキスト ボックス 18">
            <a:extLst>
              <a:ext uri="{FF2B5EF4-FFF2-40B4-BE49-F238E27FC236}">
                <a16:creationId xmlns:a16="http://schemas.microsoft.com/office/drawing/2014/main" id="{DCF9840F-BF5B-76F9-F37E-330FDB744235}"/>
              </a:ext>
            </a:extLst>
          </p:cNvPr>
          <p:cNvSpPr txBox="1"/>
          <p:nvPr/>
        </p:nvSpPr>
        <p:spPr>
          <a:xfrm>
            <a:off x="480848" y="5027789"/>
            <a:ext cx="5853045" cy="461665"/>
          </a:xfrm>
          <a:prstGeom prst="rect">
            <a:avLst/>
          </a:prstGeom>
          <a:noFill/>
        </p:spPr>
        <p:txBody>
          <a:bodyPr wrap="square" lIns="0" rIns="0" rtlCol="0">
            <a:spAutoFit/>
          </a:bodyPr>
          <a:lstStyle/>
          <a:p>
            <a:r>
              <a:rPr kumimoji="1" lang="ja-JP" altLang="en-US" sz="2400" dirty="0">
                <a:latin typeface="Amazon Ember Display" panose="020F0603020204020204" pitchFamily="34" charset="0"/>
                <a:ea typeface="Amazon Ember Display" panose="020F0603020204020204" pitchFamily="34" charset="0"/>
                <a:cs typeface="Amazon Ember Display" panose="020F0603020204020204" pitchFamily="34" charset="0"/>
              </a:rPr>
              <a:t>🤖</a:t>
            </a:r>
            <a:r>
              <a:rPr kumimoji="1" lang="ja-JP" altLang="en-US" sz="2400" dirty="0">
                <a:latin typeface="メイリオ" panose="020B0604030504040204" pitchFamily="50" charset="-128"/>
                <a:ea typeface="メイリオ" panose="020B0604030504040204" pitchFamily="50" charset="-128"/>
                <a:cs typeface="Amazon Ember Display" panose="020F0603020204020204" pitchFamily="34" charset="0"/>
              </a:rPr>
              <a:t>生成</a:t>
            </a:r>
            <a:r>
              <a:rPr kumimoji="1" lang="ja-JP" altLang="en-US" sz="2400" dirty="0">
                <a:latin typeface="Amazon Ember Display" panose="020F0603020204020204" pitchFamily="34" charset="0"/>
                <a:ea typeface="Amazon Ember Display" panose="020F0603020204020204" pitchFamily="34" charset="0"/>
                <a:cs typeface="Amazon Ember Display" panose="020F0603020204020204" pitchFamily="34" charset="0"/>
              </a:rPr>
              <a:t> </a:t>
            </a:r>
            <a:r>
              <a:rPr kumimoji="1" lang="en-US" altLang="ja-JP" sz="2400" dirty="0">
                <a:latin typeface="Amazon Ember Display" panose="020F0603020204020204" pitchFamily="34" charset="0"/>
                <a:ea typeface="Amazon Ember Display" panose="020F0603020204020204" pitchFamily="34" charset="0"/>
                <a:cs typeface="Amazon Ember Display" panose="020F0603020204020204" pitchFamily="34" charset="0"/>
              </a:rPr>
              <a:t>AI </a:t>
            </a:r>
            <a:r>
              <a:rPr kumimoji="1" lang="ja-JP" altLang="en-US" sz="2400" dirty="0">
                <a:latin typeface="メイリオ" panose="020B0604030504040204" pitchFamily="50" charset="-128"/>
                <a:ea typeface="メイリオ" panose="020B0604030504040204" pitchFamily="50" charset="-128"/>
                <a:cs typeface="Amazon Ember Display" panose="020F0603020204020204" pitchFamily="34" charset="0"/>
              </a:rPr>
              <a:t>を用いた検討と検証の加速</a:t>
            </a:r>
            <a:endParaRPr kumimoji="1" lang="ja-JP" altLang="en-US" sz="2400" dirty="0">
              <a:latin typeface="メイリオ" panose="020B0604030504040204" pitchFamily="50" charset="-128"/>
              <a:ea typeface="メイリオ" panose="020B0604030504040204" pitchFamily="50" charset="-128"/>
            </a:endParaRPr>
          </a:p>
        </p:txBody>
      </p:sp>
      <p:sp>
        <p:nvSpPr>
          <p:cNvPr id="3" name="正方形/長方形 2">
            <a:extLst>
              <a:ext uri="{FF2B5EF4-FFF2-40B4-BE49-F238E27FC236}">
                <a16:creationId xmlns:a16="http://schemas.microsoft.com/office/drawing/2014/main" id="{D0894EAC-DFF6-28DF-1ACA-6CCE741F7BDE}"/>
              </a:ext>
            </a:extLst>
          </p:cNvPr>
          <p:cNvSpPr/>
          <p:nvPr/>
        </p:nvSpPr>
        <p:spPr>
          <a:xfrm>
            <a:off x="9225379" y="2328650"/>
            <a:ext cx="2743200" cy="84848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Amazon Ember Display" panose="020F0603020204020204" pitchFamily="34" charset="0"/>
                <a:ea typeface="メイリオ" panose="020B0604030504040204" pitchFamily="34" charset="-128"/>
              </a:rPr>
              <a:t>明確な成果指標と達成時期の決定</a:t>
            </a:r>
          </a:p>
        </p:txBody>
      </p:sp>
    </p:spTree>
    <p:extLst>
      <p:ext uri="{BB962C8B-B14F-4D97-AF65-F5344CB8AC3E}">
        <p14:creationId xmlns:p14="http://schemas.microsoft.com/office/powerpoint/2010/main" val="4171656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C6CAF-34A8-DA66-1F9E-7527DED05B5C}"/>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37D006B-3312-269C-576C-36CFD8FBAF89}"/>
              </a:ext>
            </a:extLst>
          </p:cNvPr>
          <p:cNvSpPr>
            <a:spLocks noGrp="1"/>
          </p:cNvSpPr>
          <p:nvPr>
            <p:ph type="sldNum" sz="quarter" idx="12"/>
          </p:nvPr>
        </p:nvSpPr>
        <p:spPr/>
        <p:txBody>
          <a:bodyPr/>
          <a:lstStyle/>
          <a:p>
            <a:fld id="{EB4B8DE2-A4E8-46E4-8BBF-D75455EFF32C}" type="slidenum">
              <a:rPr lang="en-US" smtClean="0"/>
              <a:pPr/>
              <a:t>30</a:t>
            </a:fld>
            <a:endParaRPr lang="en-US" dirty="0"/>
          </a:p>
        </p:txBody>
      </p:sp>
      <p:sp>
        <p:nvSpPr>
          <p:cNvPr id="3" name="タイトル 2">
            <a:extLst>
              <a:ext uri="{FF2B5EF4-FFF2-40B4-BE49-F238E27FC236}">
                <a16:creationId xmlns:a16="http://schemas.microsoft.com/office/drawing/2014/main" id="{FC6801CD-94C9-159D-BCD0-BB65B2ABE1C2}"/>
              </a:ext>
            </a:extLst>
          </p:cNvPr>
          <p:cNvSpPr>
            <a:spLocks noGrp="1"/>
          </p:cNvSpPr>
          <p:nvPr>
            <p:ph type="title"/>
          </p:nvPr>
        </p:nvSpPr>
        <p:spPr/>
        <p:txBody>
          <a:bodyPr/>
          <a:lstStyle/>
          <a:p>
            <a:r>
              <a:rPr kumimoji="1" lang="ja-JP" altLang="en-US" dirty="0"/>
              <a:t>「問い」を漏れなく立て、選別する</a:t>
            </a:r>
          </a:p>
        </p:txBody>
      </p:sp>
      <p:sp>
        <p:nvSpPr>
          <p:cNvPr id="4" name="コンテンツ プレースホルダー 3">
            <a:extLst>
              <a:ext uri="{FF2B5EF4-FFF2-40B4-BE49-F238E27FC236}">
                <a16:creationId xmlns:a16="http://schemas.microsoft.com/office/drawing/2014/main" id="{3B0A7D2C-0CAE-367E-19E3-BCABC3C602B8}"/>
              </a:ext>
            </a:extLst>
          </p:cNvPr>
          <p:cNvSpPr>
            <a:spLocks noGrp="1"/>
          </p:cNvSpPr>
          <p:nvPr>
            <p:ph sz="quarter" idx="13"/>
          </p:nvPr>
        </p:nvSpPr>
        <p:spPr>
          <a:xfrm>
            <a:off x="407988" y="1376363"/>
            <a:ext cx="11449050" cy="4508927"/>
          </a:xfrm>
        </p:spPr>
        <p:txBody>
          <a:bodyPr/>
          <a:lstStyle/>
          <a:p>
            <a:r>
              <a:rPr kumimoji="1" lang="en-US" altLang="ja-JP" dirty="0"/>
              <a:t>[</a:t>
            </a:r>
            <a:r>
              <a:rPr kumimoji="1" lang="ja-JP" altLang="en-US" dirty="0"/>
              <a:t>🤖 グループワーク</a:t>
            </a:r>
            <a:r>
              <a:rPr kumimoji="1" lang="en-US" altLang="ja-JP" dirty="0"/>
              <a:t>] </a:t>
            </a:r>
          </a:p>
          <a:p>
            <a:r>
              <a:rPr kumimoji="1" lang="ja-JP" altLang="en-US" dirty="0"/>
              <a:t>ユーザーの行動一つ一つについて</a:t>
            </a:r>
            <a:r>
              <a:rPr kumimoji="1" lang="ja-JP" altLang="en-US" b="1" dirty="0"/>
              <a:t>「より最適」「より連続」</a:t>
            </a:r>
            <a:r>
              <a:rPr kumimoji="1" lang="ja-JP" altLang="en-US" dirty="0"/>
              <a:t>な問いを立てます。</a:t>
            </a:r>
            <a:br>
              <a:rPr kumimoji="1" lang="en-US" altLang="ja-JP" dirty="0"/>
            </a:br>
            <a:r>
              <a:rPr kumimoji="1" lang="ja-JP" altLang="en-US" dirty="0"/>
              <a:t>そして、解決した際のリソースと頻度の </a:t>
            </a:r>
            <a:r>
              <a:rPr kumimoji="1" lang="en-US" altLang="ja-JP" dirty="0"/>
              <a:t>2 </a:t>
            </a:r>
            <a:r>
              <a:rPr kumimoji="1" lang="ja-JP" altLang="en-US" dirty="0"/>
              <a:t>軸で優先度が高い問いを特定します。</a:t>
            </a:r>
            <a:endParaRPr kumimoji="1" lang="en-US" altLang="ja-JP" dirty="0"/>
          </a:p>
          <a:p>
            <a:r>
              <a:rPr kumimoji="1" lang="ja-JP" altLang="en-US" sz="2000" dirty="0"/>
              <a:t>📝 </a:t>
            </a:r>
            <a:r>
              <a:rPr kumimoji="1" lang="en-US" altLang="ja-JP" sz="2000" dirty="0"/>
              <a:t>: Coding Agent </a:t>
            </a:r>
            <a:r>
              <a:rPr kumimoji="1" lang="ja-JP" altLang="en-US" sz="2000" dirty="0"/>
              <a:t>を使用する場合、代表者が当日のガイドの </a:t>
            </a:r>
            <a:r>
              <a:rPr kumimoji="1" lang="en-US" altLang="ja-JP" sz="2000" dirty="0"/>
              <a:t>Prompt 2.1 </a:t>
            </a:r>
            <a:r>
              <a:rPr kumimoji="1" lang="ja-JP" altLang="en-US" sz="2000" dirty="0"/>
              <a:t>を実行してください</a:t>
            </a:r>
            <a:endParaRPr kumimoji="1" lang="en-US" altLang="ja-JP" sz="2000" dirty="0"/>
          </a:p>
          <a:p>
            <a:endParaRPr kumimoji="1" lang="en-US" altLang="ja-JP" sz="2000" dirty="0"/>
          </a:p>
          <a:p>
            <a:r>
              <a:rPr kumimoji="1" lang="ja-JP" altLang="en-US" dirty="0"/>
              <a:t>良い問いができたら、「解決した際の削減リソース」・「問いの頻度」の二点からインパクトのある問いを選んでください。</a:t>
            </a:r>
            <a:endParaRPr kumimoji="1" lang="en-US" altLang="ja-JP" dirty="0"/>
          </a:p>
          <a:p>
            <a:r>
              <a:rPr kumimoji="1" lang="ja-JP" altLang="en-US" sz="2000" dirty="0"/>
              <a:t>📝 </a:t>
            </a:r>
            <a:r>
              <a:rPr kumimoji="1" lang="en-US" altLang="ja-JP" sz="2000" dirty="0"/>
              <a:t>: Coding Agent </a:t>
            </a:r>
            <a:r>
              <a:rPr kumimoji="1" lang="ja-JP" altLang="en-US" sz="2000" dirty="0"/>
              <a:t>を使用する場合、代表者が当日のガイドの </a:t>
            </a:r>
            <a:r>
              <a:rPr kumimoji="1" lang="en-US" altLang="ja-JP" sz="2000" dirty="0"/>
              <a:t>Prompt 2.2 </a:t>
            </a:r>
            <a:r>
              <a:rPr kumimoji="1" lang="ja-JP" altLang="en-US" sz="2000" dirty="0"/>
              <a:t>を実行してください</a:t>
            </a:r>
            <a:endParaRPr kumimoji="1" lang="en-US" altLang="ja-JP" sz="2000" dirty="0"/>
          </a:p>
          <a:p>
            <a:endParaRPr kumimoji="1" lang="en-US" altLang="ja-JP" dirty="0"/>
          </a:p>
          <a:p>
            <a:r>
              <a:rPr kumimoji="1" lang="ja-JP" altLang="en-US" dirty="0"/>
              <a:t>ランキングについてグループで議論し、合意してください。問いは自ら立てても構いません。</a:t>
            </a:r>
            <a:endParaRPr kumimoji="1" lang="en-US" altLang="ja-JP" dirty="0"/>
          </a:p>
        </p:txBody>
      </p:sp>
      <p:pic>
        <p:nvPicPr>
          <p:cNvPr id="6" name="グラフィックス 5" descr="ストップウォッチ 単色塗りつぶし">
            <a:extLst>
              <a:ext uri="{FF2B5EF4-FFF2-40B4-BE49-F238E27FC236}">
                <a16:creationId xmlns:a16="http://schemas.microsoft.com/office/drawing/2014/main" id="{664EEBA0-A4C0-BB56-8BF1-3F6B97D3BD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7" name="テキスト ボックス 6">
            <a:extLst>
              <a:ext uri="{FF2B5EF4-FFF2-40B4-BE49-F238E27FC236}">
                <a16:creationId xmlns:a16="http://schemas.microsoft.com/office/drawing/2014/main" id="{3BADBFE5-46BC-CBCB-7250-316E75C2BA0D}"/>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15 min</a:t>
            </a:r>
            <a:endParaRPr kumimoji="1" lang="ja-JP" altLang="en-US" sz="2400" dirty="0" err="1"/>
          </a:p>
        </p:txBody>
      </p:sp>
    </p:spTree>
    <p:extLst>
      <p:ext uri="{BB962C8B-B14F-4D97-AF65-F5344CB8AC3E}">
        <p14:creationId xmlns:p14="http://schemas.microsoft.com/office/powerpoint/2010/main" val="115812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C6CAF-34A8-DA66-1F9E-7527DED05B5C}"/>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37D006B-3312-269C-576C-36CFD8FBAF89}"/>
              </a:ext>
            </a:extLst>
          </p:cNvPr>
          <p:cNvSpPr>
            <a:spLocks noGrp="1"/>
          </p:cNvSpPr>
          <p:nvPr>
            <p:ph type="sldNum" sz="quarter" idx="12"/>
          </p:nvPr>
        </p:nvSpPr>
        <p:spPr/>
        <p:txBody>
          <a:bodyPr/>
          <a:lstStyle/>
          <a:p>
            <a:fld id="{EB4B8DE2-A4E8-46E4-8BBF-D75455EFF32C}" type="slidenum">
              <a:rPr lang="en-US" smtClean="0"/>
              <a:pPr/>
              <a:t>31</a:t>
            </a:fld>
            <a:endParaRPr lang="en-US" dirty="0"/>
          </a:p>
        </p:txBody>
      </p:sp>
      <p:sp>
        <p:nvSpPr>
          <p:cNvPr id="3" name="タイトル 2">
            <a:extLst>
              <a:ext uri="{FF2B5EF4-FFF2-40B4-BE49-F238E27FC236}">
                <a16:creationId xmlns:a16="http://schemas.microsoft.com/office/drawing/2014/main" id="{FC6801CD-94C9-159D-BCD0-BB65B2ABE1C2}"/>
              </a:ext>
            </a:extLst>
          </p:cNvPr>
          <p:cNvSpPr>
            <a:spLocks noGrp="1"/>
          </p:cNvSpPr>
          <p:nvPr>
            <p:ph type="title"/>
          </p:nvPr>
        </p:nvSpPr>
        <p:spPr/>
        <p:txBody>
          <a:bodyPr/>
          <a:lstStyle/>
          <a:p>
            <a:r>
              <a:rPr lang="en-US" altLang="ja-JP" dirty="0"/>
              <a:t>[</a:t>
            </a:r>
            <a:r>
              <a:rPr lang="en-US" altLang="ja-JP" dirty="0" err="1"/>
              <a:t>GenU</a:t>
            </a:r>
            <a:r>
              <a:rPr lang="en-US" altLang="ja-JP" dirty="0"/>
              <a:t>] </a:t>
            </a:r>
            <a:r>
              <a:rPr kumimoji="1" lang="ja-JP" altLang="en-US" dirty="0"/>
              <a:t>「問い」を漏れなく立て、選別する</a:t>
            </a:r>
          </a:p>
        </p:txBody>
      </p:sp>
      <p:sp>
        <p:nvSpPr>
          <p:cNvPr id="4" name="コンテンツ プレースホルダー 3">
            <a:extLst>
              <a:ext uri="{FF2B5EF4-FFF2-40B4-BE49-F238E27FC236}">
                <a16:creationId xmlns:a16="http://schemas.microsoft.com/office/drawing/2014/main" id="{3B0A7D2C-0CAE-367E-19E3-BCABC3C602B8}"/>
              </a:ext>
            </a:extLst>
          </p:cNvPr>
          <p:cNvSpPr>
            <a:spLocks noGrp="1"/>
          </p:cNvSpPr>
          <p:nvPr>
            <p:ph sz="quarter" idx="13"/>
          </p:nvPr>
        </p:nvSpPr>
        <p:spPr>
          <a:xfrm>
            <a:off x="407988" y="1376363"/>
            <a:ext cx="11449050" cy="707886"/>
          </a:xfrm>
        </p:spPr>
        <p:txBody>
          <a:bodyPr/>
          <a:lstStyle/>
          <a:p>
            <a:pPr marL="539750" indent="-539750">
              <a:tabLst>
                <a:tab pos="446088" algn="l"/>
              </a:tabLst>
            </a:pPr>
            <a:r>
              <a:rPr kumimoji="1" lang="ja-JP" altLang="en-US" sz="2000" dirty="0"/>
              <a:t>📝 </a:t>
            </a:r>
            <a:r>
              <a:rPr kumimoji="1" lang="en-US" altLang="ja-JP" sz="2000" dirty="0"/>
              <a:t>: </a:t>
            </a:r>
            <a:r>
              <a:rPr kumimoji="1" lang="en-US" altLang="ja-JP" sz="2000" dirty="0" err="1"/>
              <a:t>GenU</a:t>
            </a:r>
            <a:r>
              <a:rPr kumimoji="1" lang="en-US" altLang="ja-JP" sz="2000" dirty="0"/>
              <a:t> </a:t>
            </a:r>
            <a:r>
              <a:rPr kumimoji="1" lang="ja-JP" altLang="en-US" sz="2000" dirty="0"/>
              <a:t>で実施する場合、コピーしておいた </a:t>
            </a:r>
            <a:r>
              <a:rPr kumimoji="1" lang="en-US" altLang="ja-JP" sz="2000" dirty="0"/>
              <a:t>Listen </a:t>
            </a:r>
            <a:r>
              <a:rPr kumimoji="1" lang="ja-JP" altLang="en-US" sz="2000" dirty="0"/>
              <a:t>の結果を入力した後に </a:t>
            </a:r>
            <a:r>
              <a:rPr kumimoji="1" lang="en-US" altLang="ja-JP" sz="2000" dirty="0"/>
              <a:t>Define </a:t>
            </a:r>
            <a:r>
              <a:rPr kumimoji="1" lang="ja-JP" altLang="en-US" sz="2000" dirty="0"/>
              <a:t>の入力例を選択、実行してください。納得いく問いが選ばれたら、メモ帳に追記 </a:t>
            </a:r>
            <a:r>
              <a:rPr kumimoji="1" lang="en-US" altLang="ja-JP" sz="2000" dirty="0"/>
              <a:t>(</a:t>
            </a:r>
            <a:r>
              <a:rPr kumimoji="1" lang="ja-JP" altLang="en-US" sz="2000" dirty="0"/>
              <a:t>コピー</a:t>
            </a:r>
            <a:r>
              <a:rPr kumimoji="1" lang="en-US" altLang="ja-JP" sz="2000" dirty="0"/>
              <a:t>) </a:t>
            </a:r>
            <a:r>
              <a:rPr kumimoji="1" lang="ja-JP" altLang="en-US" sz="2000" dirty="0"/>
              <a:t>してください。</a:t>
            </a:r>
            <a:endParaRPr kumimoji="1" lang="en-US" altLang="ja-JP" dirty="0"/>
          </a:p>
        </p:txBody>
      </p:sp>
      <p:pic>
        <p:nvPicPr>
          <p:cNvPr id="11" name="図 10">
            <a:extLst>
              <a:ext uri="{FF2B5EF4-FFF2-40B4-BE49-F238E27FC236}">
                <a16:creationId xmlns:a16="http://schemas.microsoft.com/office/drawing/2014/main" id="{9A283EF1-3D27-CB47-2D81-34C38D21DEFF}"/>
              </a:ext>
            </a:extLst>
          </p:cNvPr>
          <p:cNvPicPr>
            <a:picLocks noChangeAspect="1"/>
          </p:cNvPicPr>
          <p:nvPr/>
        </p:nvPicPr>
        <p:blipFill>
          <a:blip r:embed="rId3"/>
          <a:stretch>
            <a:fillRect/>
          </a:stretch>
        </p:blipFill>
        <p:spPr>
          <a:xfrm>
            <a:off x="853500" y="2412131"/>
            <a:ext cx="3038088" cy="3003738"/>
          </a:xfrm>
          <a:prstGeom prst="rect">
            <a:avLst/>
          </a:prstGeom>
        </p:spPr>
      </p:pic>
      <p:sp>
        <p:nvSpPr>
          <p:cNvPr id="12" name="正方形/長方形 11">
            <a:extLst>
              <a:ext uri="{FF2B5EF4-FFF2-40B4-BE49-F238E27FC236}">
                <a16:creationId xmlns:a16="http://schemas.microsoft.com/office/drawing/2014/main" id="{1CCC6947-3370-CC1C-D44C-BFF917F3077D}"/>
              </a:ext>
            </a:extLst>
          </p:cNvPr>
          <p:cNvSpPr/>
          <p:nvPr/>
        </p:nvSpPr>
        <p:spPr>
          <a:xfrm>
            <a:off x="909713" y="4559492"/>
            <a:ext cx="2939968" cy="923318"/>
          </a:xfrm>
          <a:prstGeom prst="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3" name="矢印: 右 12">
            <a:extLst>
              <a:ext uri="{FF2B5EF4-FFF2-40B4-BE49-F238E27FC236}">
                <a16:creationId xmlns:a16="http://schemas.microsoft.com/office/drawing/2014/main" id="{DE0F889F-C682-65F9-1FF7-7B11B53FD68D}"/>
              </a:ext>
            </a:extLst>
          </p:cNvPr>
          <p:cNvSpPr/>
          <p:nvPr/>
        </p:nvSpPr>
        <p:spPr>
          <a:xfrm>
            <a:off x="4428417" y="3436720"/>
            <a:ext cx="694481" cy="744690"/>
          </a:xfrm>
          <a:prstGeom prst="rightArrow">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7" name="正方形/長方形 16">
            <a:extLst>
              <a:ext uri="{FF2B5EF4-FFF2-40B4-BE49-F238E27FC236}">
                <a16:creationId xmlns:a16="http://schemas.microsoft.com/office/drawing/2014/main" id="{1F53A7E8-EF77-C84C-BABF-DF003D3772B2}"/>
              </a:ext>
            </a:extLst>
          </p:cNvPr>
          <p:cNvSpPr/>
          <p:nvPr/>
        </p:nvSpPr>
        <p:spPr>
          <a:xfrm>
            <a:off x="909713" y="3111026"/>
            <a:ext cx="2939968" cy="923318"/>
          </a:xfrm>
          <a:prstGeom prst="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8" name="吹き出し: 四角形 17">
            <a:extLst>
              <a:ext uri="{FF2B5EF4-FFF2-40B4-BE49-F238E27FC236}">
                <a16:creationId xmlns:a16="http://schemas.microsoft.com/office/drawing/2014/main" id="{4E56C367-DEEE-1A73-51E5-1AD0F6C55D9C}"/>
              </a:ext>
            </a:extLst>
          </p:cNvPr>
          <p:cNvSpPr/>
          <p:nvPr/>
        </p:nvSpPr>
        <p:spPr>
          <a:xfrm>
            <a:off x="1842288" y="2824359"/>
            <a:ext cx="2780305" cy="726427"/>
          </a:xfrm>
          <a:prstGeom prst="wedgeRectCallout">
            <a:avLst>
              <a:gd name="adj1" fmla="val -57486"/>
              <a:gd name="adj2" fmla="val 7684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①「入力例」の </a:t>
            </a:r>
            <a:r>
              <a:rPr kumimoji="1" lang="en-US" altLang="ja-JP" dirty="0">
                <a:solidFill>
                  <a:schemeClr val="tx1"/>
                </a:solidFill>
                <a:latin typeface="Amazon Ember Display" panose="020F0603020204020204" pitchFamily="34" charset="0"/>
                <a:ea typeface="メイリオ" panose="020B0604030504040204" pitchFamily="34" charset="-128"/>
              </a:rPr>
              <a:t>Define </a:t>
            </a:r>
            <a:r>
              <a:rPr kumimoji="1" lang="ja-JP" altLang="en-US" dirty="0">
                <a:solidFill>
                  <a:schemeClr val="tx1"/>
                </a:solidFill>
                <a:latin typeface="Amazon Ember Display" panose="020F0603020204020204" pitchFamily="34" charset="0"/>
                <a:ea typeface="メイリオ" panose="020B0604030504040204" pitchFamily="34" charset="-128"/>
              </a:rPr>
              <a:t>を選択し入力</a:t>
            </a:r>
          </a:p>
        </p:txBody>
      </p:sp>
      <p:sp>
        <p:nvSpPr>
          <p:cNvPr id="19" name="吹き出し: 四角形 18">
            <a:extLst>
              <a:ext uri="{FF2B5EF4-FFF2-40B4-BE49-F238E27FC236}">
                <a16:creationId xmlns:a16="http://schemas.microsoft.com/office/drawing/2014/main" id="{FD0F9B88-00D0-484C-F4AE-09C7B6D7ECFB}"/>
              </a:ext>
            </a:extLst>
          </p:cNvPr>
          <p:cNvSpPr/>
          <p:nvPr/>
        </p:nvSpPr>
        <p:spPr>
          <a:xfrm>
            <a:off x="1842288" y="4229541"/>
            <a:ext cx="2780305" cy="726427"/>
          </a:xfrm>
          <a:prstGeom prst="wedgeRectCallout">
            <a:avLst>
              <a:gd name="adj1" fmla="val -57486"/>
              <a:gd name="adj2" fmla="val 7684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②「前工程までの結果」に </a:t>
            </a:r>
            <a:r>
              <a:rPr kumimoji="1" lang="en-US" altLang="ja-JP" dirty="0">
                <a:solidFill>
                  <a:schemeClr val="tx1"/>
                </a:solidFill>
                <a:latin typeface="Amazon Ember Display" panose="020F0603020204020204" pitchFamily="34" charset="0"/>
                <a:ea typeface="メイリオ" panose="020B0604030504040204" pitchFamily="34" charset="-128"/>
              </a:rPr>
              <a:t>Listen </a:t>
            </a:r>
            <a:r>
              <a:rPr kumimoji="1" lang="ja-JP" altLang="en-US" dirty="0">
                <a:solidFill>
                  <a:schemeClr val="tx1"/>
                </a:solidFill>
                <a:latin typeface="Amazon Ember Display" panose="020F0603020204020204" pitchFamily="34" charset="0"/>
                <a:ea typeface="メイリオ" panose="020B0604030504040204" pitchFamily="34" charset="-128"/>
              </a:rPr>
              <a:t>の結果を貼付け</a:t>
            </a:r>
          </a:p>
        </p:txBody>
      </p:sp>
      <p:sp>
        <p:nvSpPr>
          <p:cNvPr id="5" name="四角形: メモ 4">
            <a:extLst>
              <a:ext uri="{FF2B5EF4-FFF2-40B4-BE49-F238E27FC236}">
                <a16:creationId xmlns:a16="http://schemas.microsoft.com/office/drawing/2014/main" id="{979684BF-C1AF-EE77-B549-36CAD5B604FE}"/>
              </a:ext>
            </a:extLst>
          </p:cNvPr>
          <p:cNvSpPr/>
          <p:nvPr/>
        </p:nvSpPr>
        <p:spPr>
          <a:xfrm>
            <a:off x="6230012" y="2505087"/>
            <a:ext cx="3406518" cy="3003738"/>
          </a:xfrm>
          <a:prstGeom prst="foldedCorne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0" name="フローチャート: 代替処理 9">
            <a:extLst>
              <a:ext uri="{FF2B5EF4-FFF2-40B4-BE49-F238E27FC236}">
                <a16:creationId xmlns:a16="http://schemas.microsoft.com/office/drawing/2014/main" id="{566D761B-8537-B3E9-DE8C-E793B384C382}"/>
              </a:ext>
            </a:extLst>
          </p:cNvPr>
          <p:cNvSpPr/>
          <p:nvPr/>
        </p:nvSpPr>
        <p:spPr>
          <a:xfrm>
            <a:off x="6426782" y="2655558"/>
            <a:ext cx="2963119" cy="671332"/>
          </a:xfrm>
          <a:prstGeom prst="flowChartAlternateProcess">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Amazon Ember Display" panose="020F0603020204020204" pitchFamily="34" charset="0"/>
                <a:ea typeface="メイリオ" panose="020B0604030504040204" pitchFamily="34" charset="-128"/>
              </a:rPr>
              <a:t>Listen </a:t>
            </a:r>
            <a:r>
              <a:rPr kumimoji="1" lang="ja-JP" altLang="en-US" dirty="0">
                <a:solidFill>
                  <a:schemeClr val="tx1"/>
                </a:solidFill>
                <a:latin typeface="Amazon Ember Display" panose="020F0603020204020204" pitchFamily="34" charset="0"/>
                <a:ea typeface="メイリオ" panose="020B0604030504040204" pitchFamily="34" charset="-128"/>
              </a:rPr>
              <a:t>の結果</a:t>
            </a:r>
          </a:p>
        </p:txBody>
      </p:sp>
      <p:sp>
        <p:nvSpPr>
          <p:cNvPr id="15" name="フローチャート: 代替処理 14">
            <a:extLst>
              <a:ext uri="{FF2B5EF4-FFF2-40B4-BE49-F238E27FC236}">
                <a16:creationId xmlns:a16="http://schemas.microsoft.com/office/drawing/2014/main" id="{1D6BCA83-30A0-393C-4629-E3DB77CF03B9}"/>
              </a:ext>
            </a:extLst>
          </p:cNvPr>
          <p:cNvSpPr/>
          <p:nvPr/>
        </p:nvSpPr>
        <p:spPr>
          <a:xfrm>
            <a:off x="6426782" y="3549703"/>
            <a:ext cx="2963119" cy="671332"/>
          </a:xfrm>
          <a:prstGeom prst="flowChartAlternateProcess">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Amazon Ember Display" panose="020F0603020204020204" pitchFamily="34" charset="0"/>
                <a:ea typeface="メイリオ" panose="020B0604030504040204" pitchFamily="34" charset="-128"/>
              </a:rPr>
              <a:t>Define </a:t>
            </a:r>
            <a:r>
              <a:rPr kumimoji="1" lang="ja-JP" altLang="en-US" dirty="0">
                <a:solidFill>
                  <a:schemeClr val="tx1"/>
                </a:solidFill>
                <a:latin typeface="Amazon Ember Display" panose="020F0603020204020204" pitchFamily="34" charset="0"/>
                <a:ea typeface="メイリオ" panose="020B0604030504040204" pitchFamily="34" charset="-128"/>
              </a:rPr>
              <a:t>の結果</a:t>
            </a:r>
          </a:p>
        </p:txBody>
      </p:sp>
      <p:sp>
        <p:nvSpPr>
          <p:cNvPr id="16" name="吹き出し: 四角形 15">
            <a:extLst>
              <a:ext uri="{FF2B5EF4-FFF2-40B4-BE49-F238E27FC236}">
                <a16:creationId xmlns:a16="http://schemas.microsoft.com/office/drawing/2014/main" id="{27DDAF54-C8C6-E8D7-902B-FAF7FB47A529}"/>
              </a:ext>
            </a:extLst>
          </p:cNvPr>
          <p:cNvSpPr/>
          <p:nvPr/>
        </p:nvSpPr>
        <p:spPr>
          <a:xfrm>
            <a:off x="9364606" y="2880381"/>
            <a:ext cx="2372810" cy="882473"/>
          </a:xfrm>
          <a:prstGeom prst="wedgeRectCallout">
            <a:avLst>
              <a:gd name="adj1" fmla="val -57486"/>
              <a:gd name="adj2" fmla="val 7684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ワークの結果をメモ帳にどんどん追加で貼っていきます</a:t>
            </a:r>
          </a:p>
        </p:txBody>
      </p:sp>
    </p:spTree>
    <p:extLst>
      <p:ext uri="{BB962C8B-B14F-4D97-AF65-F5344CB8AC3E}">
        <p14:creationId xmlns:p14="http://schemas.microsoft.com/office/powerpoint/2010/main" val="450208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241DF4FB-88DD-989D-9760-47B620B20AA1}"/>
              </a:ext>
            </a:extLst>
          </p:cNvPr>
          <p:cNvSpPr>
            <a:spLocks noGrp="1"/>
          </p:cNvSpPr>
          <p:nvPr>
            <p:ph type="title"/>
          </p:nvPr>
        </p:nvSpPr>
        <p:spPr/>
        <p:txBody>
          <a:bodyPr/>
          <a:lstStyle/>
          <a:p>
            <a:r>
              <a:rPr lang="en-US" altLang="ja-JP" dirty="0"/>
              <a:t>Have a break!</a:t>
            </a:r>
            <a:endParaRPr lang="ja-JP" altLang="en-US" dirty="0"/>
          </a:p>
        </p:txBody>
      </p:sp>
      <p:sp>
        <p:nvSpPr>
          <p:cNvPr id="2" name="スライド番号プレースホルダー 1">
            <a:extLst>
              <a:ext uri="{FF2B5EF4-FFF2-40B4-BE49-F238E27FC236}">
                <a16:creationId xmlns:a16="http://schemas.microsoft.com/office/drawing/2014/main" id="{AB2E3C0D-9CA1-6EEF-E7F6-926745683B2C}"/>
              </a:ext>
            </a:extLst>
          </p:cNvPr>
          <p:cNvSpPr>
            <a:spLocks noGrp="1"/>
          </p:cNvSpPr>
          <p:nvPr>
            <p:ph type="sldNum" sz="quarter" idx="12"/>
          </p:nvPr>
        </p:nvSpPr>
        <p:spPr/>
        <p:txBody>
          <a:bodyPr/>
          <a:lstStyle/>
          <a:p>
            <a:fld id="{EB4B8DE2-A4E8-46E4-8BBF-D75455EFF32C}" type="slidenum">
              <a:rPr lang="en-US" smtClean="0"/>
              <a:pPr/>
              <a:t>32</a:t>
            </a:fld>
            <a:endParaRPr lang="en-US" dirty="0"/>
          </a:p>
        </p:txBody>
      </p:sp>
      <p:pic>
        <p:nvPicPr>
          <p:cNvPr id="6" name="グラフィックス 5" descr="ストップウォッチ 単色塗りつぶし">
            <a:extLst>
              <a:ext uri="{FF2B5EF4-FFF2-40B4-BE49-F238E27FC236}">
                <a16:creationId xmlns:a16="http://schemas.microsoft.com/office/drawing/2014/main" id="{13AACA79-0205-5B6F-6D7B-CB28085118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7" name="テキスト ボックス 6">
            <a:extLst>
              <a:ext uri="{FF2B5EF4-FFF2-40B4-BE49-F238E27FC236}">
                <a16:creationId xmlns:a16="http://schemas.microsoft.com/office/drawing/2014/main" id="{206D49AB-7D7A-1A8E-8C1F-F59F26605C6C}"/>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15 min</a:t>
            </a:r>
            <a:endParaRPr kumimoji="1" lang="ja-JP" altLang="en-US" sz="2400" dirty="0" err="1"/>
          </a:p>
        </p:txBody>
      </p:sp>
      <p:sp>
        <p:nvSpPr>
          <p:cNvPr id="10" name="吹き出し: 円形 9">
            <a:extLst>
              <a:ext uri="{FF2B5EF4-FFF2-40B4-BE49-F238E27FC236}">
                <a16:creationId xmlns:a16="http://schemas.microsoft.com/office/drawing/2014/main" id="{1570568E-7943-DAFA-EB4D-79BC0031141A}"/>
              </a:ext>
            </a:extLst>
          </p:cNvPr>
          <p:cNvSpPr/>
          <p:nvPr/>
        </p:nvSpPr>
        <p:spPr>
          <a:xfrm>
            <a:off x="4473678" y="5053872"/>
            <a:ext cx="1469922" cy="645598"/>
          </a:xfrm>
          <a:prstGeom prst="wedgeEllipseCallou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Around 85min</a:t>
            </a:r>
            <a:endParaRPr kumimoji="1" lang="ja-JP" altLang="en-US" dirty="0" err="1"/>
          </a:p>
        </p:txBody>
      </p:sp>
      <p:sp>
        <p:nvSpPr>
          <p:cNvPr id="3" name="テキスト ボックス 2">
            <a:extLst>
              <a:ext uri="{FF2B5EF4-FFF2-40B4-BE49-F238E27FC236}">
                <a16:creationId xmlns:a16="http://schemas.microsoft.com/office/drawing/2014/main" id="{1877324E-71E5-E434-80AF-25C0F0C6CCE2}"/>
              </a:ext>
            </a:extLst>
          </p:cNvPr>
          <p:cNvSpPr txBox="1"/>
          <p:nvPr/>
        </p:nvSpPr>
        <p:spPr>
          <a:xfrm>
            <a:off x="609600" y="3853543"/>
            <a:ext cx="9829800" cy="830997"/>
          </a:xfrm>
          <a:prstGeom prst="rect">
            <a:avLst/>
          </a:prstGeom>
          <a:noFill/>
        </p:spPr>
        <p:txBody>
          <a:bodyPr wrap="square" rtlCol="0">
            <a:spAutoFit/>
          </a:bodyPr>
          <a:lstStyle/>
          <a:p>
            <a:pPr algn="l"/>
            <a:r>
              <a:rPr kumimoji="1" lang="en-US" altLang="ja-JP" sz="2400" b="1" u="sng" dirty="0">
                <a:latin typeface="Amazon Ember Display" panose="020F0603020204020204" pitchFamily="34" charset="0"/>
                <a:ea typeface="メイリオ" panose="020B0604030504040204" pitchFamily="34" charset="-128"/>
              </a:rPr>
              <a:t>Listen/Define </a:t>
            </a:r>
            <a:r>
              <a:rPr kumimoji="1" lang="ja-JP" altLang="en-US" sz="2400" b="1" u="sng" dirty="0">
                <a:latin typeface="Amazon Ember Display" panose="020F0603020204020204" pitchFamily="34" charset="0"/>
                <a:ea typeface="メイリオ" panose="020B0604030504040204" pitchFamily="34" charset="-128"/>
              </a:rPr>
              <a:t>の結果が記入された </a:t>
            </a:r>
            <a:r>
              <a:rPr kumimoji="1" lang="en-US" altLang="ja-JP" sz="2400" b="1" u="sng" dirty="0">
                <a:latin typeface="Consolas" panose="020B0609020204030204" pitchFamily="49" charset="0"/>
                <a:ea typeface="メイリオ" panose="020B0604030504040204" pitchFamily="34" charset="-128"/>
              </a:rPr>
              <a:t>discovery/README.md </a:t>
            </a:r>
            <a:r>
              <a:rPr kumimoji="1" lang="ja-JP" altLang="en-US" sz="2400" b="1" u="sng" dirty="0">
                <a:latin typeface="Amazon Ember Display" panose="020F0603020204020204" pitchFamily="34" charset="0"/>
                <a:ea typeface="メイリオ" panose="020B0604030504040204" pitchFamily="34" charset="-128"/>
              </a:rPr>
              <a:t>をチームメンバー全員に共有しておいてください！</a:t>
            </a:r>
          </a:p>
        </p:txBody>
      </p:sp>
      <p:cxnSp>
        <p:nvCxnSpPr>
          <p:cNvPr id="4" name="直線コネクタ 3">
            <a:extLst>
              <a:ext uri="{FF2B5EF4-FFF2-40B4-BE49-F238E27FC236}">
                <a16:creationId xmlns:a16="http://schemas.microsoft.com/office/drawing/2014/main" id="{A7AAC895-89ED-DDC4-BEAC-576482F2D6CB}"/>
              </a:ext>
            </a:extLst>
          </p:cNvPr>
          <p:cNvCxnSpPr/>
          <p:nvPr/>
        </p:nvCxnSpPr>
        <p:spPr>
          <a:xfrm>
            <a:off x="609600" y="5798143"/>
            <a:ext cx="10726994" cy="0"/>
          </a:xfrm>
          <a:prstGeom prst="line">
            <a:avLst/>
          </a:prstGeom>
          <a:ln w="19050" cap="rnd">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8605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BBC0E-A44F-7F3D-225A-AE05AC503D60}"/>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3D9BAA4-7FC0-8B5F-35C3-2AFCCCFF2B97}"/>
              </a:ext>
            </a:extLst>
          </p:cNvPr>
          <p:cNvSpPr>
            <a:spLocks noGrp="1"/>
          </p:cNvSpPr>
          <p:nvPr>
            <p:ph type="sldNum" sz="quarter" idx="13"/>
          </p:nvPr>
        </p:nvSpPr>
        <p:spPr/>
        <p:txBody>
          <a:bodyPr/>
          <a:lstStyle/>
          <a:p>
            <a:fld id="{EB4B8DE2-A4E8-46E4-8BBF-D75455EFF32C}" type="slidenum">
              <a:rPr lang="en-US" smtClean="0"/>
              <a:pPr/>
              <a:t>33</a:t>
            </a:fld>
            <a:endParaRPr lang="en-US" dirty="0"/>
          </a:p>
        </p:txBody>
      </p:sp>
      <p:sp>
        <p:nvSpPr>
          <p:cNvPr id="5" name="タイトル 4">
            <a:extLst>
              <a:ext uri="{FF2B5EF4-FFF2-40B4-BE49-F238E27FC236}">
                <a16:creationId xmlns:a16="http://schemas.microsoft.com/office/drawing/2014/main" id="{2A3139D9-2C4B-2D0D-B798-5CE60D016D80}"/>
              </a:ext>
            </a:extLst>
          </p:cNvPr>
          <p:cNvSpPr>
            <a:spLocks noGrp="1"/>
          </p:cNvSpPr>
          <p:nvPr>
            <p:ph type="title"/>
          </p:nvPr>
        </p:nvSpPr>
        <p:spPr/>
        <p:txBody>
          <a:bodyPr/>
          <a:lstStyle/>
          <a:p>
            <a:r>
              <a:rPr lang="en-US" altLang="ja-JP" dirty="0"/>
              <a:t>Day1 : </a:t>
            </a:r>
            <a:r>
              <a:rPr lang="ja-JP" altLang="en-US" dirty="0"/>
              <a:t>実践編</a:t>
            </a:r>
          </a:p>
        </p:txBody>
      </p:sp>
      <p:sp>
        <p:nvSpPr>
          <p:cNvPr id="6" name="コンテンツ プレースホルダー 5">
            <a:extLst>
              <a:ext uri="{FF2B5EF4-FFF2-40B4-BE49-F238E27FC236}">
                <a16:creationId xmlns:a16="http://schemas.microsoft.com/office/drawing/2014/main" id="{5F964C34-F323-83FB-C857-E1088E21AF50}"/>
              </a:ext>
            </a:extLst>
          </p:cNvPr>
          <p:cNvSpPr>
            <a:spLocks noGrp="1"/>
          </p:cNvSpPr>
          <p:nvPr>
            <p:ph sz="quarter" idx="14"/>
          </p:nvPr>
        </p:nvSpPr>
        <p:spPr>
          <a:xfrm>
            <a:off x="407988" y="1376363"/>
            <a:ext cx="5688012" cy="3139321"/>
          </a:xfrm>
        </p:spPr>
        <p:txBody>
          <a:bodyPr/>
          <a:lstStyle/>
          <a:p>
            <a:pPr marL="457200" indent="-457200">
              <a:buAutoNum type="arabicPeriod"/>
            </a:pPr>
            <a:r>
              <a:rPr lang="en-US" altLang="ja-JP" dirty="0"/>
              <a:t>Listen : </a:t>
            </a:r>
            <a:r>
              <a:rPr lang="ja-JP" altLang="en-US" dirty="0"/>
              <a:t>顧客は誰か </a:t>
            </a:r>
            <a:r>
              <a:rPr lang="en-US" altLang="ja-JP" dirty="0"/>
              <a:t>? </a:t>
            </a:r>
          </a:p>
          <a:p>
            <a:pPr marL="457200" indent="-457200">
              <a:buAutoNum type="arabicPeriod"/>
            </a:pPr>
            <a:r>
              <a:rPr lang="en-US" altLang="ja-JP" dirty="0"/>
              <a:t>Define : </a:t>
            </a:r>
            <a:r>
              <a:rPr lang="ja-JP" altLang="en-US" dirty="0"/>
              <a:t>課題と機会は何か </a:t>
            </a:r>
            <a:r>
              <a:rPr lang="en-US" altLang="ja-JP" dirty="0"/>
              <a:t>? </a:t>
            </a:r>
          </a:p>
          <a:p>
            <a:pPr marL="457200" indent="-457200">
              <a:buAutoNum type="arabicPeriod"/>
            </a:pPr>
            <a:r>
              <a:rPr lang="en-US" altLang="ja-JP" b="1" dirty="0">
                <a:solidFill>
                  <a:schemeClr val="accent5"/>
                </a:solidFill>
              </a:rPr>
              <a:t>Invent : </a:t>
            </a:r>
            <a:r>
              <a:rPr lang="ja-JP" altLang="en-US" b="1" dirty="0">
                <a:solidFill>
                  <a:schemeClr val="accent5"/>
                </a:solidFill>
              </a:rPr>
              <a:t>解決策は何か </a:t>
            </a:r>
            <a:r>
              <a:rPr lang="en-US" altLang="ja-JP" b="1" dirty="0">
                <a:solidFill>
                  <a:schemeClr val="accent5"/>
                </a:solidFill>
              </a:rPr>
              <a:t>?</a:t>
            </a:r>
          </a:p>
          <a:p>
            <a:pPr marL="457200" indent="-457200">
              <a:buAutoNum type="arabicPeriod"/>
            </a:pPr>
            <a:r>
              <a:rPr lang="en-US" altLang="ja-JP" dirty="0">
                <a:solidFill>
                  <a:srgbClr val="111724"/>
                </a:solidFill>
              </a:rPr>
              <a:t>Refine : </a:t>
            </a:r>
            <a:r>
              <a:rPr lang="ja-JP" altLang="en-US" dirty="0">
                <a:solidFill>
                  <a:srgbClr val="111724"/>
                </a:solidFill>
              </a:rPr>
              <a:t>最終的な顧客の体験は</a:t>
            </a:r>
            <a:r>
              <a:rPr lang="en-US" altLang="ja-JP" dirty="0">
                <a:solidFill>
                  <a:srgbClr val="111724"/>
                </a:solidFill>
              </a:rPr>
              <a:t>?</a:t>
            </a:r>
          </a:p>
          <a:p>
            <a:pPr marL="457200" indent="-457200">
              <a:buAutoNum type="arabicPeriod"/>
            </a:pPr>
            <a:r>
              <a:rPr lang="en-US" altLang="ja-JP" dirty="0"/>
              <a:t>Test/Iterate : </a:t>
            </a:r>
            <a:r>
              <a:rPr lang="ja-JP" altLang="en-US" dirty="0"/>
              <a:t>成功を計測する指標は</a:t>
            </a:r>
            <a:r>
              <a:rPr lang="en-US" altLang="ja-JP" dirty="0"/>
              <a:t>?</a:t>
            </a:r>
          </a:p>
          <a:p>
            <a:endParaRPr lang="en-US" altLang="ja-JP" dirty="0"/>
          </a:p>
          <a:p>
            <a:endParaRPr lang="en-US" altLang="ja-JP" dirty="0"/>
          </a:p>
        </p:txBody>
      </p:sp>
    </p:spTree>
    <p:extLst>
      <p:ext uri="{BB962C8B-B14F-4D97-AF65-F5344CB8AC3E}">
        <p14:creationId xmlns:p14="http://schemas.microsoft.com/office/powerpoint/2010/main" val="64755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D34F7-60EA-79F9-88AB-4AD71A53E879}"/>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E1BE7C7-AB97-9C0F-E4FF-45BC9E5350F2}"/>
              </a:ext>
            </a:extLst>
          </p:cNvPr>
          <p:cNvSpPr>
            <a:spLocks noGrp="1"/>
          </p:cNvSpPr>
          <p:nvPr>
            <p:ph type="sldNum" sz="quarter" idx="12"/>
          </p:nvPr>
        </p:nvSpPr>
        <p:spPr/>
        <p:txBody>
          <a:bodyPr/>
          <a:lstStyle/>
          <a:p>
            <a:fld id="{EB4B8DE2-A4E8-46E4-8BBF-D75455EFF32C}" type="slidenum">
              <a:rPr lang="en-US" smtClean="0"/>
              <a:pPr/>
              <a:t>34</a:t>
            </a:fld>
            <a:endParaRPr lang="en-US" dirty="0"/>
          </a:p>
        </p:txBody>
      </p:sp>
      <p:sp>
        <p:nvSpPr>
          <p:cNvPr id="5" name="タイトル 4">
            <a:extLst>
              <a:ext uri="{FF2B5EF4-FFF2-40B4-BE49-F238E27FC236}">
                <a16:creationId xmlns:a16="http://schemas.microsoft.com/office/drawing/2014/main" id="{18DB0C20-A26A-7A6B-6301-F506A1792990}"/>
              </a:ext>
            </a:extLst>
          </p:cNvPr>
          <p:cNvSpPr>
            <a:spLocks noGrp="1"/>
          </p:cNvSpPr>
          <p:nvPr>
            <p:ph type="title"/>
          </p:nvPr>
        </p:nvSpPr>
        <p:spPr/>
        <p:txBody>
          <a:bodyPr/>
          <a:lstStyle/>
          <a:p>
            <a:r>
              <a:rPr lang="en-US" altLang="ja-JP" dirty="0"/>
              <a:t>Invent : </a:t>
            </a:r>
            <a:r>
              <a:rPr lang="ja-JP" altLang="en-US" dirty="0"/>
              <a:t>発明とは何か </a:t>
            </a:r>
            <a:r>
              <a:rPr lang="en-US" altLang="ja-JP" dirty="0"/>
              <a:t>?</a:t>
            </a:r>
            <a:endParaRPr lang="ja-JP" altLang="en-US" dirty="0"/>
          </a:p>
        </p:txBody>
      </p:sp>
      <p:sp>
        <p:nvSpPr>
          <p:cNvPr id="3" name="吹き出し: 角を丸めた四角形 2">
            <a:extLst>
              <a:ext uri="{FF2B5EF4-FFF2-40B4-BE49-F238E27FC236}">
                <a16:creationId xmlns:a16="http://schemas.microsoft.com/office/drawing/2014/main" id="{45C0EA2A-2CF1-3549-0861-D149DE51CB37}"/>
              </a:ext>
            </a:extLst>
          </p:cNvPr>
          <p:cNvSpPr/>
          <p:nvPr/>
        </p:nvSpPr>
        <p:spPr>
          <a:xfrm>
            <a:off x="1310801" y="2105178"/>
            <a:ext cx="9383151" cy="2257865"/>
          </a:xfrm>
          <a:prstGeom prst="wedgeRoundRectCallout">
            <a:avLst>
              <a:gd name="adj1" fmla="val 37629"/>
              <a:gd name="adj2" fmla="val 68930"/>
              <a:gd name="adj3" fmla="val 16667"/>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4800" b="1" dirty="0">
                <a:solidFill>
                  <a:schemeClr val="tx1"/>
                </a:solidFill>
                <a:latin typeface="メイリオ" panose="020B0604030504040204" pitchFamily="50" charset="-128"/>
                <a:ea typeface="メイリオ" panose="020B0604030504040204" pitchFamily="50" charset="-128"/>
              </a:rPr>
              <a:t>2 </a:t>
            </a:r>
            <a:r>
              <a:rPr lang="ja-JP" altLang="en-US" sz="4800" b="1" dirty="0">
                <a:solidFill>
                  <a:schemeClr val="tx1"/>
                </a:solidFill>
                <a:latin typeface="メイリオ" panose="020B0604030504040204" pitchFamily="50" charset="-128"/>
                <a:ea typeface="メイリオ" panose="020B0604030504040204" pitchFamily="50" charset="-128"/>
              </a:rPr>
              <a:t>つ以上の課題を同時に</a:t>
            </a:r>
            <a:endParaRPr lang="en-US" altLang="ja-JP" sz="4800" b="1" dirty="0">
              <a:solidFill>
                <a:schemeClr val="tx1"/>
              </a:solidFill>
              <a:latin typeface="メイリオ" panose="020B0604030504040204" pitchFamily="50" charset="-128"/>
              <a:ea typeface="メイリオ" panose="020B0604030504040204" pitchFamily="50" charset="-128"/>
            </a:endParaRPr>
          </a:p>
          <a:p>
            <a:pPr algn="ctr"/>
            <a:r>
              <a:rPr lang="ja-JP" altLang="en-US" sz="4800" b="1" dirty="0">
                <a:solidFill>
                  <a:schemeClr val="tx1"/>
                </a:solidFill>
                <a:latin typeface="メイリオ" panose="020B0604030504040204" pitchFamily="50" charset="-128"/>
                <a:ea typeface="メイリオ" panose="020B0604030504040204" pitchFamily="50" charset="-128"/>
              </a:rPr>
              <a:t>解決する方法。多くの場合</a:t>
            </a:r>
            <a:endParaRPr lang="en-US" altLang="ja-JP" sz="4800" b="1" dirty="0">
              <a:solidFill>
                <a:schemeClr val="tx1"/>
              </a:solidFill>
              <a:latin typeface="メイリオ" panose="020B0604030504040204" pitchFamily="50" charset="-128"/>
              <a:ea typeface="メイリオ" panose="020B0604030504040204" pitchFamily="50" charset="-128"/>
            </a:endParaRPr>
          </a:p>
          <a:p>
            <a:pPr algn="ctr"/>
            <a:r>
              <a:rPr lang="ja-JP" altLang="en-US" sz="4800" b="1" dirty="0">
                <a:solidFill>
                  <a:schemeClr val="tx1"/>
                </a:solidFill>
                <a:latin typeface="メイリオ" panose="020B0604030504040204" pitchFamily="50" charset="-128"/>
                <a:ea typeface="メイリオ" panose="020B0604030504040204" pitchFamily="50" charset="-128"/>
              </a:rPr>
              <a:t>既存の解決策の新しい複合</a:t>
            </a:r>
            <a:endParaRPr lang="en-US" altLang="ja-JP" sz="4800" b="1" dirty="0">
              <a:solidFill>
                <a:schemeClr val="tx1"/>
              </a:solidFill>
              <a:latin typeface="メイリオ" panose="020B0604030504040204" pitchFamily="50" charset="-128"/>
              <a:ea typeface="メイリオ" panose="020B0604030504040204" pitchFamily="50" charset="-128"/>
            </a:endParaRPr>
          </a:p>
        </p:txBody>
      </p:sp>
      <p:sp>
        <p:nvSpPr>
          <p:cNvPr id="4" name="コンテンツ プレースホルダー 5">
            <a:extLst>
              <a:ext uri="{FF2B5EF4-FFF2-40B4-BE49-F238E27FC236}">
                <a16:creationId xmlns:a16="http://schemas.microsoft.com/office/drawing/2014/main" id="{2353A3B4-C431-27E7-CE03-61765F38758A}"/>
              </a:ext>
            </a:extLst>
          </p:cNvPr>
          <p:cNvSpPr txBox="1">
            <a:spLocks/>
          </p:cNvSpPr>
          <p:nvPr/>
        </p:nvSpPr>
        <p:spPr>
          <a:xfrm>
            <a:off x="9376597" y="4624952"/>
            <a:ext cx="1601690" cy="1323439"/>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8000" dirty="0">
                <a:solidFill>
                  <a:srgbClr val="040C28"/>
                </a:solidFill>
                <a:latin typeface="Arial" panose="020B0604020202020204" pitchFamily="34" charset="0"/>
              </a:rPr>
              <a:t>💡</a:t>
            </a:r>
            <a:endParaRPr lang="en-US" altLang="ja-JP" sz="8000" dirty="0"/>
          </a:p>
        </p:txBody>
      </p:sp>
      <p:sp>
        <p:nvSpPr>
          <p:cNvPr id="6" name="テキスト ボックス 5">
            <a:extLst>
              <a:ext uri="{FF2B5EF4-FFF2-40B4-BE49-F238E27FC236}">
                <a16:creationId xmlns:a16="http://schemas.microsoft.com/office/drawing/2014/main" id="{C64A9631-F9C4-712F-F9B7-657CF343279C}"/>
              </a:ext>
            </a:extLst>
          </p:cNvPr>
          <p:cNvSpPr txBox="1"/>
          <p:nvPr/>
        </p:nvSpPr>
        <p:spPr>
          <a:xfrm>
            <a:off x="1436914" y="4724400"/>
            <a:ext cx="6901543" cy="923330"/>
          </a:xfrm>
          <a:prstGeom prst="rect">
            <a:avLst/>
          </a:prstGeom>
          <a:noFill/>
        </p:spPr>
        <p:txBody>
          <a:bodyPr wrap="square" rtlCol="0">
            <a:spAutoFit/>
          </a:bodyPr>
          <a:lstStyle/>
          <a:p>
            <a:pPr algn="l"/>
            <a:r>
              <a:rPr kumimoji="1" lang="ja-JP" altLang="en-US" dirty="0">
                <a:latin typeface="Amazon Ember Display" panose="020F0603020204020204" pitchFamily="34" charset="0"/>
                <a:ea typeface="メイリオ" panose="020B0604030504040204" pitchFamily="34" charset="-128"/>
              </a:rPr>
              <a:t>タッチパネル </a:t>
            </a:r>
            <a:r>
              <a:rPr kumimoji="1" lang="en-US" altLang="ja-JP" dirty="0">
                <a:latin typeface="Amazon Ember Display" panose="020F0603020204020204" pitchFamily="34" charset="0"/>
                <a:ea typeface="メイリオ" panose="020B0604030504040204" pitchFamily="34" charset="-128"/>
              </a:rPr>
              <a:t>+ </a:t>
            </a:r>
            <a:r>
              <a:rPr kumimoji="1" lang="ja-JP" altLang="en-US" dirty="0">
                <a:latin typeface="Amazon Ember Display" panose="020F0603020204020204" pitchFamily="34" charset="0"/>
                <a:ea typeface="メイリオ" panose="020B0604030504040204" pitchFamily="34" charset="-128"/>
              </a:rPr>
              <a:t>電話 </a:t>
            </a:r>
            <a:r>
              <a:rPr kumimoji="1" lang="en-US" altLang="ja-JP" dirty="0">
                <a:latin typeface="Amazon Ember Display" panose="020F0603020204020204" pitchFamily="34" charset="0"/>
                <a:ea typeface="メイリオ" panose="020B0604030504040204" pitchFamily="34" charset="-128"/>
              </a:rPr>
              <a:t>= </a:t>
            </a:r>
            <a:r>
              <a:rPr kumimoji="1" lang="ja-JP" altLang="en-US" dirty="0">
                <a:latin typeface="Amazon Ember Display" panose="020F0603020204020204" pitchFamily="34" charset="0"/>
                <a:ea typeface="メイリオ" panose="020B0604030504040204" pitchFamily="34" charset="-128"/>
              </a:rPr>
              <a:t>スマートフォン</a:t>
            </a:r>
            <a:endParaRPr kumimoji="1" lang="en-US" altLang="ja-JP" dirty="0">
              <a:latin typeface="Amazon Ember Display" panose="020F0603020204020204" pitchFamily="34" charset="0"/>
              <a:ea typeface="メイリオ" panose="020B0604030504040204" pitchFamily="34" charset="-128"/>
            </a:endParaRPr>
          </a:p>
          <a:p>
            <a:pPr algn="l"/>
            <a:r>
              <a:rPr kumimoji="1" lang="ja-JP" altLang="en-US" dirty="0">
                <a:latin typeface="Amazon Ember Display" panose="020F0603020204020204" pitchFamily="34" charset="0"/>
                <a:ea typeface="メイリオ" panose="020B0604030504040204" pitchFamily="34" charset="-128"/>
              </a:rPr>
              <a:t>洗濯機 </a:t>
            </a:r>
            <a:r>
              <a:rPr kumimoji="1" lang="en-US" altLang="ja-JP" dirty="0">
                <a:latin typeface="Amazon Ember Display" panose="020F0603020204020204" pitchFamily="34" charset="0"/>
                <a:ea typeface="メイリオ" panose="020B0604030504040204" pitchFamily="34" charset="-128"/>
              </a:rPr>
              <a:t>+ </a:t>
            </a:r>
            <a:r>
              <a:rPr kumimoji="1" lang="ja-JP" altLang="en-US" dirty="0">
                <a:latin typeface="Amazon Ember Display" panose="020F0603020204020204" pitchFamily="34" charset="0"/>
                <a:ea typeface="メイリオ" panose="020B0604030504040204" pitchFamily="34" charset="-128"/>
              </a:rPr>
              <a:t>乾燥器 </a:t>
            </a:r>
            <a:r>
              <a:rPr kumimoji="1" lang="en-US" altLang="ja-JP" dirty="0">
                <a:latin typeface="Amazon Ember Display" panose="020F0603020204020204" pitchFamily="34" charset="0"/>
                <a:ea typeface="メイリオ" panose="020B0604030504040204" pitchFamily="34" charset="-128"/>
              </a:rPr>
              <a:t>= </a:t>
            </a:r>
            <a:r>
              <a:rPr kumimoji="1" lang="ja-JP" altLang="en-US" dirty="0">
                <a:latin typeface="Amazon Ember Display" panose="020F0603020204020204" pitchFamily="34" charset="0"/>
                <a:ea typeface="メイリオ" panose="020B0604030504040204" pitchFamily="34" charset="-128"/>
              </a:rPr>
              <a:t>洗濯乾燥機</a:t>
            </a:r>
            <a:endParaRPr kumimoji="1" lang="en-US" altLang="ja-JP" dirty="0">
              <a:latin typeface="Amazon Ember Display" panose="020F0603020204020204" pitchFamily="34" charset="0"/>
              <a:ea typeface="メイリオ" panose="020B0604030504040204" pitchFamily="34" charset="-128"/>
            </a:endParaRPr>
          </a:p>
          <a:p>
            <a:pPr algn="l"/>
            <a:r>
              <a:rPr kumimoji="1" lang="ja-JP" altLang="en-US" dirty="0">
                <a:latin typeface="Amazon Ember Display" panose="020F0603020204020204" pitchFamily="34" charset="0"/>
                <a:ea typeface="メイリオ" panose="020B0604030504040204" pitchFamily="34" charset="-128"/>
              </a:rPr>
              <a:t>極薄軽量素材 </a:t>
            </a:r>
            <a:r>
              <a:rPr kumimoji="1" lang="en-US" altLang="ja-JP" dirty="0">
                <a:latin typeface="Amazon Ember Display" panose="020F0603020204020204" pitchFamily="34" charset="0"/>
                <a:ea typeface="メイリオ" panose="020B0604030504040204" pitchFamily="34" charset="-128"/>
              </a:rPr>
              <a:t>+ </a:t>
            </a:r>
            <a:r>
              <a:rPr kumimoji="1" lang="ja-JP" altLang="en-US" dirty="0">
                <a:latin typeface="Amazon Ember Display" panose="020F0603020204020204" pitchFamily="34" charset="0"/>
                <a:ea typeface="メイリオ" panose="020B0604030504040204" pitchFamily="34" charset="-128"/>
              </a:rPr>
              <a:t>無縫製技術 </a:t>
            </a:r>
            <a:r>
              <a:rPr kumimoji="1" lang="en-US" altLang="ja-JP" dirty="0">
                <a:latin typeface="Amazon Ember Display" panose="020F0603020204020204" pitchFamily="34" charset="0"/>
                <a:ea typeface="メイリオ" panose="020B0604030504040204" pitchFamily="34" charset="-128"/>
              </a:rPr>
              <a:t>= </a:t>
            </a:r>
            <a:r>
              <a:rPr kumimoji="1" lang="ja-JP" altLang="en-US" dirty="0">
                <a:latin typeface="Amazon Ember Display" panose="020F0603020204020204" pitchFamily="34" charset="0"/>
                <a:ea typeface="メイリオ" panose="020B0604030504040204" pitchFamily="34" charset="-128"/>
              </a:rPr>
              <a:t>レーザーレーサー など</a:t>
            </a:r>
          </a:p>
        </p:txBody>
      </p:sp>
    </p:spTree>
    <p:extLst>
      <p:ext uri="{BB962C8B-B14F-4D97-AF65-F5344CB8AC3E}">
        <p14:creationId xmlns:p14="http://schemas.microsoft.com/office/powerpoint/2010/main" val="2901747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C1DF082-944C-A3F9-B6CB-645B9136CBBE}"/>
              </a:ext>
            </a:extLst>
          </p:cNvPr>
          <p:cNvSpPr>
            <a:spLocks noGrp="1"/>
          </p:cNvSpPr>
          <p:nvPr>
            <p:ph type="sldNum" sz="quarter" idx="12"/>
          </p:nvPr>
        </p:nvSpPr>
        <p:spPr/>
        <p:txBody>
          <a:bodyPr/>
          <a:lstStyle/>
          <a:p>
            <a:fld id="{EB4B8DE2-A4E8-46E4-8BBF-D75455EFF32C}" type="slidenum">
              <a:rPr lang="en-US" smtClean="0"/>
              <a:pPr/>
              <a:t>35</a:t>
            </a:fld>
            <a:endParaRPr lang="en-US" dirty="0"/>
          </a:p>
        </p:txBody>
      </p:sp>
      <p:sp>
        <p:nvSpPr>
          <p:cNvPr id="3" name="タイトル 2">
            <a:extLst>
              <a:ext uri="{FF2B5EF4-FFF2-40B4-BE49-F238E27FC236}">
                <a16:creationId xmlns:a16="http://schemas.microsoft.com/office/drawing/2014/main" id="{65FEF473-EC5E-F712-F804-7DE503978120}"/>
              </a:ext>
            </a:extLst>
          </p:cNvPr>
          <p:cNvSpPr>
            <a:spLocks noGrp="1"/>
          </p:cNvSpPr>
          <p:nvPr>
            <p:ph type="title"/>
          </p:nvPr>
        </p:nvSpPr>
        <p:spPr/>
        <p:txBody>
          <a:bodyPr/>
          <a:lstStyle/>
          <a:p>
            <a:r>
              <a:rPr kumimoji="1" lang="ja-JP" altLang="en-US" dirty="0"/>
              <a:t>「問い」と発明の関係</a:t>
            </a:r>
          </a:p>
        </p:txBody>
      </p:sp>
      <p:sp>
        <p:nvSpPr>
          <p:cNvPr id="4" name="コンテンツ プレースホルダー 3">
            <a:extLst>
              <a:ext uri="{FF2B5EF4-FFF2-40B4-BE49-F238E27FC236}">
                <a16:creationId xmlns:a16="http://schemas.microsoft.com/office/drawing/2014/main" id="{4F856E0D-9BBB-08B3-5D88-2AA52FD8A72C}"/>
              </a:ext>
            </a:extLst>
          </p:cNvPr>
          <p:cNvSpPr>
            <a:spLocks noGrp="1"/>
          </p:cNvSpPr>
          <p:nvPr>
            <p:ph sz="quarter" idx="13"/>
          </p:nvPr>
        </p:nvSpPr>
        <p:spPr>
          <a:xfrm>
            <a:off x="407988" y="1376363"/>
            <a:ext cx="11449050" cy="3985706"/>
          </a:xfrm>
        </p:spPr>
        <p:txBody>
          <a:bodyPr/>
          <a:lstStyle/>
          <a:p>
            <a:pPr lvl="0">
              <a:defRPr/>
            </a:pPr>
            <a:r>
              <a:rPr lang="ja-JP" altLang="en-US" sz="3600" b="1" dirty="0">
                <a:solidFill>
                  <a:srgbClr val="FF693C"/>
                </a:solidFill>
              </a:rPr>
              <a:t>より最適 </a:t>
            </a:r>
            <a:r>
              <a:rPr lang="en-US" altLang="ja-JP" sz="3600" b="1" dirty="0">
                <a:solidFill>
                  <a:srgbClr val="FF693C"/>
                </a:solidFill>
              </a:rPr>
              <a:t>:</a:t>
            </a:r>
            <a:r>
              <a:rPr lang="ja-JP" altLang="en-US" sz="3600" b="1" dirty="0">
                <a:solidFill>
                  <a:srgbClr val="FF693C"/>
                </a:solidFill>
              </a:rPr>
              <a:t>「なぜ</a:t>
            </a:r>
            <a:r>
              <a:rPr lang="ja-JP" altLang="en-US" sz="3600" b="1" dirty="0">
                <a:solidFill>
                  <a:srgbClr val="FF693C"/>
                </a:solidFill>
                <a:latin typeface="メイリオ" panose="020B0604030504040204" pitchFamily="50" charset="-128"/>
                <a:ea typeface="メイリオ" panose="020B0604030504040204" pitchFamily="50" charset="-128"/>
              </a:rPr>
              <a:t>〇〇せずに□□ができないのか</a:t>
            </a:r>
            <a:r>
              <a:rPr lang="en-US" altLang="ja-JP" sz="3600" b="1" dirty="0">
                <a:solidFill>
                  <a:srgbClr val="FF693C"/>
                </a:solidFill>
                <a:latin typeface="メイリオ" panose="020B0604030504040204" pitchFamily="50" charset="-128"/>
                <a:ea typeface="メイリオ" panose="020B0604030504040204" pitchFamily="50" charset="-128"/>
              </a:rPr>
              <a:t>? </a:t>
            </a:r>
            <a:r>
              <a:rPr lang="ja-JP" altLang="en-US" sz="3600" b="1" dirty="0">
                <a:solidFill>
                  <a:srgbClr val="FF693C"/>
                </a:solidFill>
              </a:rPr>
              <a:t>」</a:t>
            </a:r>
            <a:endParaRPr lang="en-US" altLang="ja-JP" sz="3600" b="1" dirty="0">
              <a:solidFill>
                <a:srgbClr val="FF693C"/>
              </a:solidFill>
            </a:endParaRPr>
          </a:p>
          <a:p>
            <a:pPr marL="342900" lvl="0" indent="-342900">
              <a:buFont typeface="Arial" panose="020B0604020202020204" pitchFamily="34" charset="0"/>
              <a:buChar char="•"/>
              <a:defRPr/>
            </a:pPr>
            <a:r>
              <a:rPr lang="en-US" altLang="ja-JP" b="1" dirty="0">
                <a:solidFill>
                  <a:srgbClr val="161D26"/>
                </a:solidFill>
              </a:rPr>
              <a:t>2 </a:t>
            </a:r>
            <a:r>
              <a:rPr lang="ja-JP" altLang="en-US" b="1" dirty="0">
                <a:solidFill>
                  <a:srgbClr val="161D26"/>
                </a:solidFill>
              </a:rPr>
              <a:t>つ以上の課題の解決 </a:t>
            </a:r>
            <a:r>
              <a:rPr lang="en-US" altLang="ja-JP" b="1" dirty="0">
                <a:solidFill>
                  <a:srgbClr val="161D26"/>
                </a:solidFill>
              </a:rPr>
              <a:t>: </a:t>
            </a:r>
            <a:r>
              <a:rPr lang="ja-JP" altLang="en-US" b="1" dirty="0">
                <a:solidFill>
                  <a:srgbClr val="161D26"/>
                </a:solidFill>
              </a:rPr>
              <a:t>「□□できる」「○○せずに」</a:t>
            </a:r>
            <a:br>
              <a:rPr lang="en-US" altLang="ja-JP" dirty="0">
                <a:solidFill>
                  <a:srgbClr val="161D26"/>
                </a:solidFill>
              </a:rPr>
            </a:br>
            <a:r>
              <a:rPr lang="ja-JP" altLang="en-US" dirty="0">
                <a:solidFill>
                  <a:srgbClr val="161D26"/>
                </a:solidFill>
              </a:rPr>
              <a:t>例 </a:t>
            </a:r>
            <a:r>
              <a:rPr lang="en-US" altLang="ja-JP" dirty="0">
                <a:solidFill>
                  <a:srgbClr val="161D26"/>
                </a:solidFill>
              </a:rPr>
              <a:t>: </a:t>
            </a:r>
            <a:r>
              <a:rPr lang="ja-JP" altLang="en-US" dirty="0">
                <a:solidFill>
                  <a:srgbClr val="161D26"/>
                </a:solidFill>
              </a:rPr>
              <a:t>きれいに漂白できる、かつ服の傷みもない</a:t>
            </a:r>
            <a:endParaRPr lang="en-US" altLang="ja-JP" dirty="0">
              <a:solidFill>
                <a:srgbClr val="161D26"/>
              </a:solidFill>
            </a:endParaRPr>
          </a:p>
          <a:p>
            <a:endParaRPr lang="en-US" altLang="ja-JP" sz="3600" b="1" dirty="0">
              <a:solidFill>
                <a:schemeClr val="accent5"/>
              </a:solidFill>
            </a:endParaRPr>
          </a:p>
          <a:p>
            <a:r>
              <a:rPr lang="ja-JP" altLang="en-US" sz="3600" b="1" dirty="0">
                <a:solidFill>
                  <a:schemeClr val="accent5"/>
                </a:solidFill>
              </a:rPr>
              <a:t>より連続 </a:t>
            </a:r>
            <a:r>
              <a:rPr lang="en-US" altLang="ja-JP" sz="3600" b="1" dirty="0">
                <a:solidFill>
                  <a:schemeClr val="accent5"/>
                </a:solidFill>
              </a:rPr>
              <a:t>:</a:t>
            </a:r>
            <a:r>
              <a:rPr lang="ja-JP" altLang="en-US" sz="3600" b="1" dirty="0">
                <a:solidFill>
                  <a:schemeClr val="accent5"/>
                </a:solidFill>
              </a:rPr>
              <a:t>「なぜ○○と○○は同時にできないのか</a:t>
            </a:r>
            <a:r>
              <a:rPr lang="en-US" altLang="ja-JP" sz="3600" b="1" dirty="0">
                <a:solidFill>
                  <a:schemeClr val="accent5"/>
                </a:solidFill>
              </a:rPr>
              <a:t>?</a:t>
            </a:r>
            <a:r>
              <a:rPr lang="ja-JP" altLang="en-US" sz="3600" b="1" dirty="0">
                <a:solidFill>
                  <a:schemeClr val="accent5"/>
                </a:solidFill>
              </a:rPr>
              <a:t>」</a:t>
            </a:r>
            <a:endParaRPr lang="en-US" altLang="ja-JP" sz="3600" b="1" dirty="0">
              <a:solidFill>
                <a:schemeClr val="accent5"/>
              </a:solidFill>
            </a:endParaRPr>
          </a:p>
          <a:p>
            <a:pPr marL="342900" indent="-342900">
              <a:buFont typeface="Arial" panose="020B0604020202020204" pitchFamily="34" charset="0"/>
              <a:buChar char="•"/>
            </a:pPr>
            <a:r>
              <a:rPr lang="en-US" altLang="ja-JP" b="1" dirty="0">
                <a:solidFill>
                  <a:srgbClr val="161D26"/>
                </a:solidFill>
              </a:rPr>
              <a:t>2 </a:t>
            </a:r>
            <a:r>
              <a:rPr lang="ja-JP" altLang="en-US" b="1" dirty="0">
                <a:solidFill>
                  <a:srgbClr val="161D26"/>
                </a:solidFill>
              </a:rPr>
              <a:t>つ以上の課題の解決 </a:t>
            </a:r>
            <a:r>
              <a:rPr lang="en-US" altLang="ja-JP" b="1" dirty="0">
                <a:solidFill>
                  <a:srgbClr val="161D26"/>
                </a:solidFill>
              </a:rPr>
              <a:t>: </a:t>
            </a:r>
            <a:r>
              <a:rPr lang="ja-JP" altLang="en-US" b="1" dirty="0">
                <a:solidFill>
                  <a:srgbClr val="161D26"/>
                </a:solidFill>
              </a:rPr>
              <a:t>「□□できる」かつ「○○もできる」</a:t>
            </a:r>
            <a:br>
              <a:rPr lang="en-US" altLang="ja-JP" dirty="0">
                <a:solidFill>
                  <a:srgbClr val="161D26"/>
                </a:solidFill>
              </a:rPr>
            </a:br>
            <a:r>
              <a:rPr lang="ja-JP" altLang="en-US" dirty="0"/>
              <a:t>例 </a:t>
            </a:r>
            <a:r>
              <a:rPr lang="en-US" altLang="ja-JP" dirty="0"/>
              <a:t>: </a:t>
            </a:r>
            <a:r>
              <a:rPr lang="ja-JP" altLang="en-US" dirty="0"/>
              <a:t>洗濯でき、かつ乾燥もできる</a:t>
            </a:r>
            <a:endParaRPr lang="en-US" altLang="ja-JP" dirty="0"/>
          </a:p>
          <a:p>
            <a:endParaRPr lang="en-US" altLang="ja-JP" dirty="0"/>
          </a:p>
        </p:txBody>
      </p:sp>
    </p:spTree>
    <p:extLst>
      <p:ext uri="{BB962C8B-B14F-4D97-AF65-F5344CB8AC3E}">
        <p14:creationId xmlns:p14="http://schemas.microsoft.com/office/powerpoint/2010/main" val="4241898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276C3-8318-7708-91CB-BFCF7F74824C}"/>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3081008-B5BE-FE80-2365-B1D7C7E67E24}"/>
              </a:ext>
            </a:extLst>
          </p:cNvPr>
          <p:cNvSpPr>
            <a:spLocks noGrp="1"/>
          </p:cNvSpPr>
          <p:nvPr>
            <p:ph type="sldNum" sz="quarter" idx="12"/>
          </p:nvPr>
        </p:nvSpPr>
        <p:spPr/>
        <p:txBody>
          <a:bodyPr/>
          <a:lstStyle/>
          <a:p>
            <a:fld id="{EB4B8DE2-A4E8-46E4-8BBF-D75455EFF32C}" type="slidenum">
              <a:rPr lang="en-US" smtClean="0"/>
              <a:pPr/>
              <a:t>36</a:t>
            </a:fld>
            <a:endParaRPr lang="en-US" dirty="0"/>
          </a:p>
        </p:txBody>
      </p:sp>
      <p:sp>
        <p:nvSpPr>
          <p:cNvPr id="3" name="タイトル 2">
            <a:extLst>
              <a:ext uri="{FF2B5EF4-FFF2-40B4-BE49-F238E27FC236}">
                <a16:creationId xmlns:a16="http://schemas.microsoft.com/office/drawing/2014/main" id="{D73E16A2-50DC-CF94-A35A-E28686C8A200}"/>
              </a:ext>
            </a:extLst>
          </p:cNvPr>
          <p:cNvSpPr>
            <a:spLocks noGrp="1"/>
          </p:cNvSpPr>
          <p:nvPr>
            <p:ph type="title"/>
          </p:nvPr>
        </p:nvSpPr>
        <p:spPr/>
        <p:txBody>
          <a:bodyPr/>
          <a:lstStyle/>
          <a:p>
            <a:r>
              <a:rPr kumimoji="1" lang="en-US" altLang="ja-JP" dirty="0"/>
              <a:t>AI/ML</a:t>
            </a:r>
            <a:r>
              <a:rPr kumimoji="1" lang="ja-JP" altLang="en-US" dirty="0"/>
              <a:t>による発明の類型</a:t>
            </a:r>
          </a:p>
        </p:txBody>
      </p:sp>
      <p:cxnSp>
        <p:nvCxnSpPr>
          <p:cNvPr id="6" name="直線矢印コネクタ 5">
            <a:extLst>
              <a:ext uri="{FF2B5EF4-FFF2-40B4-BE49-F238E27FC236}">
                <a16:creationId xmlns:a16="http://schemas.microsoft.com/office/drawing/2014/main" id="{43602EC9-5652-5519-C69B-B816E8622DF4}"/>
              </a:ext>
            </a:extLst>
          </p:cNvPr>
          <p:cNvCxnSpPr>
            <a:cxnSpLocks/>
          </p:cNvCxnSpPr>
          <p:nvPr/>
        </p:nvCxnSpPr>
        <p:spPr>
          <a:xfrm>
            <a:off x="4093698" y="1765495"/>
            <a:ext cx="7364437" cy="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9" name="楕円 8">
            <a:extLst>
              <a:ext uri="{FF2B5EF4-FFF2-40B4-BE49-F238E27FC236}">
                <a16:creationId xmlns:a16="http://schemas.microsoft.com/office/drawing/2014/main" id="{BF2267ED-B075-B184-F619-B5D9840CF334}"/>
              </a:ext>
            </a:extLst>
          </p:cNvPr>
          <p:cNvSpPr/>
          <p:nvPr/>
        </p:nvSpPr>
        <p:spPr>
          <a:xfrm>
            <a:off x="5444170" y="1596682"/>
            <a:ext cx="337625" cy="33762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0" name="楕円 9">
            <a:extLst>
              <a:ext uri="{FF2B5EF4-FFF2-40B4-BE49-F238E27FC236}">
                <a16:creationId xmlns:a16="http://schemas.microsoft.com/office/drawing/2014/main" id="{67CA09C9-3B93-E4DB-FFA3-B90A258D2BC4}"/>
              </a:ext>
            </a:extLst>
          </p:cNvPr>
          <p:cNvSpPr/>
          <p:nvPr/>
        </p:nvSpPr>
        <p:spPr>
          <a:xfrm>
            <a:off x="8725499" y="1596682"/>
            <a:ext cx="337625" cy="33762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3" name="テキスト ボックス 12">
            <a:extLst>
              <a:ext uri="{FF2B5EF4-FFF2-40B4-BE49-F238E27FC236}">
                <a16:creationId xmlns:a16="http://schemas.microsoft.com/office/drawing/2014/main" id="{B5F2C18A-1144-0873-AFE7-FCE14A5DF5F2}"/>
              </a:ext>
            </a:extLst>
          </p:cNvPr>
          <p:cNvSpPr txBox="1"/>
          <p:nvPr/>
        </p:nvSpPr>
        <p:spPr>
          <a:xfrm>
            <a:off x="4571986" y="1127091"/>
            <a:ext cx="2081992"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工程①</a:t>
            </a:r>
          </a:p>
        </p:txBody>
      </p:sp>
      <p:sp>
        <p:nvSpPr>
          <p:cNvPr id="14" name="テキスト ボックス 13">
            <a:extLst>
              <a:ext uri="{FF2B5EF4-FFF2-40B4-BE49-F238E27FC236}">
                <a16:creationId xmlns:a16="http://schemas.microsoft.com/office/drawing/2014/main" id="{0A125EC1-2882-C120-39E7-2A2593B4FB12}"/>
              </a:ext>
            </a:extLst>
          </p:cNvPr>
          <p:cNvSpPr txBox="1"/>
          <p:nvPr/>
        </p:nvSpPr>
        <p:spPr>
          <a:xfrm>
            <a:off x="7853315" y="1127091"/>
            <a:ext cx="2081992"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工程③</a:t>
            </a:r>
          </a:p>
        </p:txBody>
      </p:sp>
      <p:sp>
        <p:nvSpPr>
          <p:cNvPr id="15" name="楕円 14">
            <a:extLst>
              <a:ext uri="{FF2B5EF4-FFF2-40B4-BE49-F238E27FC236}">
                <a16:creationId xmlns:a16="http://schemas.microsoft.com/office/drawing/2014/main" id="{D537F25C-F92D-007B-69E9-FA9B0F1CC8C5}"/>
              </a:ext>
            </a:extLst>
          </p:cNvPr>
          <p:cNvSpPr/>
          <p:nvPr/>
        </p:nvSpPr>
        <p:spPr>
          <a:xfrm>
            <a:off x="10469866" y="1596682"/>
            <a:ext cx="337625" cy="33762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6" name="テキスト ボックス 15">
            <a:extLst>
              <a:ext uri="{FF2B5EF4-FFF2-40B4-BE49-F238E27FC236}">
                <a16:creationId xmlns:a16="http://schemas.microsoft.com/office/drawing/2014/main" id="{BE76FFD7-7666-4BAC-2E78-3428C4BE8A27}"/>
              </a:ext>
            </a:extLst>
          </p:cNvPr>
          <p:cNvSpPr txBox="1"/>
          <p:nvPr/>
        </p:nvSpPr>
        <p:spPr>
          <a:xfrm>
            <a:off x="9597682" y="1127091"/>
            <a:ext cx="2081992"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工程④</a:t>
            </a:r>
          </a:p>
        </p:txBody>
      </p:sp>
      <p:sp>
        <p:nvSpPr>
          <p:cNvPr id="23" name="楕円 22">
            <a:extLst>
              <a:ext uri="{FF2B5EF4-FFF2-40B4-BE49-F238E27FC236}">
                <a16:creationId xmlns:a16="http://schemas.microsoft.com/office/drawing/2014/main" id="{1C775079-59BE-02D5-5D3A-C06424EBF145}"/>
              </a:ext>
            </a:extLst>
          </p:cNvPr>
          <p:cNvSpPr/>
          <p:nvPr/>
        </p:nvSpPr>
        <p:spPr>
          <a:xfrm>
            <a:off x="7188537" y="1596682"/>
            <a:ext cx="337625" cy="33762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4" name="テキスト ボックス 23">
            <a:extLst>
              <a:ext uri="{FF2B5EF4-FFF2-40B4-BE49-F238E27FC236}">
                <a16:creationId xmlns:a16="http://schemas.microsoft.com/office/drawing/2014/main" id="{CD8577D1-183B-BDB9-73F5-091761D1CC0A}"/>
              </a:ext>
            </a:extLst>
          </p:cNvPr>
          <p:cNvSpPr txBox="1"/>
          <p:nvPr/>
        </p:nvSpPr>
        <p:spPr>
          <a:xfrm>
            <a:off x="6316353" y="1127091"/>
            <a:ext cx="2081992"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工程②</a:t>
            </a:r>
          </a:p>
        </p:txBody>
      </p:sp>
      <p:sp>
        <p:nvSpPr>
          <p:cNvPr id="53" name="矢印: 上 52">
            <a:extLst>
              <a:ext uri="{FF2B5EF4-FFF2-40B4-BE49-F238E27FC236}">
                <a16:creationId xmlns:a16="http://schemas.microsoft.com/office/drawing/2014/main" id="{4A57D114-29A6-0E75-2D90-795AE768698D}"/>
              </a:ext>
            </a:extLst>
          </p:cNvPr>
          <p:cNvSpPr/>
          <p:nvPr/>
        </p:nvSpPr>
        <p:spPr>
          <a:xfrm rot="5400000">
            <a:off x="3105280" y="2400936"/>
            <a:ext cx="626012" cy="513294"/>
          </a:xfrm>
          <a:prstGeom prst="upArrow">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54" name="矢印: 上 53">
            <a:extLst>
              <a:ext uri="{FF2B5EF4-FFF2-40B4-BE49-F238E27FC236}">
                <a16:creationId xmlns:a16="http://schemas.microsoft.com/office/drawing/2014/main" id="{EA15DF06-0F61-6765-2FB0-1308F23290D0}"/>
              </a:ext>
            </a:extLst>
          </p:cNvPr>
          <p:cNvSpPr/>
          <p:nvPr/>
        </p:nvSpPr>
        <p:spPr>
          <a:xfrm rot="5400000">
            <a:off x="3105280" y="4548826"/>
            <a:ext cx="626012" cy="513294"/>
          </a:xfrm>
          <a:prstGeom prst="upArrow">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cxnSp>
        <p:nvCxnSpPr>
          <p:cNvPr id="18" name="直線コネクタ 17">
            <a:extLst>
              <a:ext uri="{FF2B5EF4-FFF2-40B4-BE49-F238E27FC236}">
                <a16:creationId xmlns:a16="http://schemas.microsoft.com/office/drawing/2014/main" id="{6EB81FF0-05E3-CF87-4503-F81DF3CDDEB8}"/>
              </a:ext>
            </a:extLst>
          </p:cNvPr>
          <p:cNvCxnSpPr>
            <a:cxnSpLocks/>
          </p:cNvCxnSpPr>
          <p:nvPr/>
        </p:nvCxnSpPr>
        <p:spPr>
          <a:xfrm>
            <a:off x="4318782" y="4705644"/>
            <a:ext cx="7139353" cy="0"/>
          </a:xfrm>
          <a:prstGeom prst="line">
            <a:avLst/>
          </a:prstGeom>
          <a:ln w="57150" cap="rnd">
            <a:solidFill>
              <a:schemeClr val="accent5"/>
            </a:solidFill>
            <a:prstDash val="solid"/>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四角形: 角を丸くする 20">
            <a:extLst>
              <a:ext uri="{FF2B5EF4-FFF2-40B4-BE49-F238E27FC236}">
                <a16:creationId xmlns:a16="http://schemas.microsoft.com/office/drawing/2014/main" id="{79CA743E-E0E1-2CEE-052F-D62F907809F3}"/>
              </a:ext>
            </a:extLst>
          </p:cNvPr>
          <p:cNvSpPr/>
          <p:nvPr/>
        </p:nvSpPr>
        <p:spPr>
          <a:xfrm>
            <a:off x="4406159" y="2497002"/>
            <a:ext cx="7139354" cy="1446550"/>
          </a:xfrm>
          <a:prstGeom prst="roundRect">
            <a:avLst>
              <a:gd name="adj" fmla="val 8401"/>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Amazon Ember Display" panose="020F0603020204020204" pitchFamily="34" charset="0"/>
                <a:ea typeface="メイリオ" panose="020B0604030504040204" pitchFamily="34" charset="-128"/>
              </a:rPr>
              <a:t>工程に最適な手順や部品をレコメンドし、</a:t>
            </a:r>
            <a:endParaRPr kumimoji="1" lang="en-US" altLang="ja-JP" sz="2400" dirty="0">
              <a:solidFill>
                <a:schemeClr val="tx1"/>
              </a:solidFill>
              <a:latin typeface="Amazon Ember Display" panose="020F0603020204020204" pitchFamily="34" charset="0"/>
              <a:ea typeface="メイリオ" panose="020B0604030504040204" pitchFamily="34" charset="-128"/>
            </a:endParaRPr>
          </a:p>
          <a:p>
            <a:pPr algn="ctr"/>
            <a:r>
              <a:rPr kumimoji="1" lang="ja-JP" altLang="en-US" sz="2400" b="1" dirty="0">
                <a:solidFill>
                  <a:schemeClr val="accent5"/>
                </a:solidFill>
                <a:latin typeface="Amazon Ember Display" panose="020F0603020204020204" pitchFamily="34" charset="0"/>
                <a:ea typeface="メイリオ" panose="020B0604030504040204" pitchFamily="34" charset="-128"/>
              </a:rPr>
              <a:t>熟練の経験がなくても高効率</a:t>
            </a:r>
            <a:r>
              <a:rPr kumimoji="1" lang="ja-JP" altLang="en-US" sz="2400" dirty="0">
                <a:solidFill>
                  <a:schemeClr val="tx1"/>
                </a:solidFill>
                <a:latin typeface="Amazon Ember Display" panose="020F0603020204020204" pitchFamily="34" charset="0"/>
                <a:ea typeface="メイリオ" panose="020B0604030504040204" pitchFamily="34" charset="-128"/>
              </a:rPr>
              <a:t>な作業を実現</a:t>
            </a:r>
            <a:endParaRPr kumimoji="1" lang="ja-JP" altLang="en-US" sz="2400" b="1" dirty="0">
              <a:solidFill>
                <a:schemeClr val="accent5"/>
              </a:solidFill>
              <a:latin typeface="Amazon Ember Display" panose="020F0603020204020204" pitchFamily="34" charset="0"/>
              <a:ea typeface="メイリオ" panose="020B0604030504040204" pitchFamily="34" charset="-128"/>
            </a:endParaRPr>
          </a:p>
        </p:txBody>
      </p:sp>
      <p:sp>
        <p:nvSpPr>
          <p:cNvPr id="26" name="四角形: 角を丸くする 25">
            <a:extLst>
              <a:ext uri="{FF2B5EF4-FFF2-40B4-BE49-F238E27FC236}">
                <a16:creationId xmlns:a16="http://schemas.microsoft.com/office/drawing/2014/main" id="{E5D72DD0-6FF7-71DB-D65A-07DB192ECC67}"/>
              </a:ext>
            </a:extLst>
          </p:cNvPr>
          <p:cNvSpPr/>
          <p:nvPr/>
        </p:nvSpPr>
        <p:spPr>
          <a:xfrm>
            <a:off x="4406159" y="4944131"/>
            <a:ext cx="7139354" cy="1196488"/>
          </a:xfrm>
          <a:prstGeom prst="roundRect">
            <a:avLst>
              <a:gd name="adj" fmla="val 8401"/>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Amazon Ember Display" panose="020F0603020204020204" pitchFamily="34" charset="0"/>
                <a:ea typeface="メイリオ" panose="020B0604030504040204" pitchFamily="34" charset="-128"/>
              </a:rPr>
              <a:t>今まで分断されていたプロセスを</a:t>
            </a:r>
            <a:endParaRPr kumimoji="1" lang="en-US" altLang="ja-JP" sz="2400" dirty="0">
              <a:solidFill>
                <a:schemeClr val="tx1"/>
              </a:solidFill>
              <a:latin typeface="Amazon Ember Display" panose="020F0603020204020204" pitchFamily="34" charset="0"/>
              <a:ea typeface="メイリオ" panose="020B0604030504040204" pitchFamily="34" charset="-128"/>
            </a:endParaRPr>
          </a:p>
          <a:p>
            <a:pPr algn="ctr"/>
            <a:r>
              <a:rPr kumimoji="1" lang="en-US" altLang="ja-JP" sz="2400" dirty="0">
                <a:solidFill>
                  <a:schemeClr val="tx1"/>
                </a:solidFill>
                <a:latin typeface="Amazon Ember Display" panose="020F0603020204020204" pitchFamily="34" charset="0"/>
                <a:ea typeface="メイリオ" panose="020B0604030504040204" pitchFamily="34" charset="-128"/>
              </a:rPr>
              <a:t>AI </a:t>
            </a:r>
            <a:r>
              <a:rPr kumimoji="1" lang="ja-JP" altLang="en-US" sz="2400" dirty="0">
                <a:solidFill>
                  <a:schemeClr val="tx1"/>
                </a:solidFill>
                <a:latin typeface="Amazon Ember Display" panose="020F0603020204020204" pitchFamily="34" charset="0"/>
                <a:ea typeface="メイリオ" panose="020B0604030504040204" pitchFamily="34" charset="-128"/>
              </a:rPr>
              <a:t>エージェントにより</a:t>
            </a:r>
            <a:r>
              <a:rPr kumimoji="1" lang="ja-JP" altLang="en-US" sz="2400" b="1" dirty="0">
                <a:solidFill>
                  <a:schemeClr val="accent5"/>
                </a:solidFill>
                <a:latin typeface="Amazon Ember Display" panose="020F0603020204020204" pitchFamily="34" charset="0"/>
                <a:ea typeface="メイリオ" panose="020B0604030504040204" pitchFamily="34" charset="-128"/>
              </a:rPr>
              <a:t>連続的に解決する</a:t>
            </a:r>
          </a:p>
        </p:txBody>
      </p:sp>
      <p:sp>
        <p:nvSpPr>
          <p:cNvPr id="4" name="楕円 3">
            <a:extLst>
              <a:ext uri="{FF2B5EF4-FFF2-40B4-BE49-F238E27FC236}">
                <a16:creationId xmlns:a16="http://schemas.microsoft.com/office/drawing/2014/main" id="{957FE221-4351-051F-0982-4AEFDA85EA0E}"/>
              </a:ext>
            </a:extLst>
          </p:cNvPr>
          <p:cNvSpPr/>
          <p:nvPr/>
        </p:nvSpPr>
        <p:spPr>
          <a:xfrm>
            <a:off x="7188537" y="2068833"/>
            <a:ext cx="337625" cy="337625"/>
          </a:xfrm>
          <a:prstGeom prst="ellipse">
            <a:avLst/>
          </a:prstGeom>
          <a:solidFill>
            <a:schemeClr val="bg1"/>
          </a:solidFill>
          <a:ln w="571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1" name="テキスト ボックス 10">
            <a:extLst>
              <a:ext uri="{FF2B5EF4-FFF2-40B4-BE49-F238E27FC236}">
                <a16:creationId xmlns:a16="http://schemas.microsoft.com/office/drawing/2014/main" id="{53B8806F-C378-467D-473F-D7FA9493D32A}"/>
              </a:ext>
            </a:extLst>
          </p:cNvPr>
          <p:cNvSpPr txBox="1"/>
          <p:nvPr/>
        </p:nvSpPr>
        <p:spPr>
          <a:xfrm>
            <a:off x="6850912" y="1946583"/>
            <a:ext cx="337625"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a:t>
            </a:r>
          </a:p>
        </p:txBody>
      </p:sp>
      <p:sp>
        <p:nvSpPr>
          <p:cNvPr id="8" name="テキスト ボックス 7">
            <a:extLst>
              <a:ext uri="{FF2B5EF4-FFF2-40B4-BE49-F238E27FC236}">
                <a16:creationId xmlns:a16="http://schemas.microsoft.com/office/drawing/2014/main" id="{AADE6B5D-838C-85A6-AC61-451997493D13}"/>
              </a:ext>
            </a:extLst>
          </p:cNvPr>
          <p:cNvSpPr txBox="1"/>
          <p:nvPr/>
        </p:nvSpPr>
        <p:spPr>
          <a:xfrm>
            <a:off x="371588" y="2247314"/>
            <a:ext cx="2790051" cy="1446550"/>
          </a:xfrm>
          <a:prstGeom prst="rect">
            <a:avLst/>
          </a:prstGeom>
          <a:noFill/>
        </p:spPr>
        <p:txBody>
          <a:bodyPr wrap="square" rtlCol="0">
            <a:spAutoFit/>
          </a:bodyPr>
          <a:lstStyle/>
          <a:p>
            <a:pPr algn="l"/>
            <a:r>
              <a:rPr kumimoji="1" lang="ja-JP" altLang="en-US" sz="1600" b="1" dirty="0">
                <a:latin typeface="Amazon Ember Display" panose="020F0603020204020204" pitchFamily="34" charset="0"/>
                <a:ea typeface="メイリオ" panose="020B0604030504040204" pitchFamily="34" charset="-128"/>
              </a:rPr>
              <a:t>①</a:t>
            </a:r>
            <a:endParaRPr kumimoji="1" lang="en-US" altLang="ja-JP" sz="1600" b="1" dirty="0">
              <a:latin typeface="Amazon Ember Display" panose="020F0603020204020204" pitchFamily="34" charset="0"/>
              <a:ea typeface="メイリオ" panose="020B0604030504040204" pitchFamily="34" charset="-128"/>
            </a:endParaRPr>
          </a:p>
          <a:p>
            <a:pPr algn="l"/>
            <a:r>
              <a:rPr kumimoji="1" lang="ja-JP" altLang="en-US" sz="2400" b="1" u="sng" dirty="0">
                <a:latin typeface="Amazon Ember Display" panose="020F0603020204020204" pitchFamily="34" charset="0"/>
                <a:ea typeface="メイリオ" panose="020B0604030504040204" pitchFamily="34" charset="-128"/>
              </a:rPr>
              <a:t>より最適</a:t>
            </a:r>
            <a:endParaRPr kumimoji="1" lang="en-US" altLang="ja-JP" sz="2400" b="1" u="sng" dirty="0">
              <a:latin typeface="Amazon Ember Display" panose="020F0603020204020204" pitchFamily="34" charset="0"/>
              <a:ea typeface="メイリオ" panose="020B0604030504040204" pitchFamily="34" charset="-128"/>
            </a:endParaRPr>
          </a:p>
          <a:p>
            <a:pPr algn="l"/>
            <a:r>
              <a:rPr kumimoji="1" lang="ja-JP" altLang="en-US" sz="2400" dirty="0">
                <a:latin typeface="Amazon Ember Display" panose="020F0603020204020204" pitchFamily="34" charset="0"/>
                <a:ea typeface="メイリオ" panose="020B0604030504040204" pitchFamily="34" charset="-128"/>
              </a:rPr>
              <a:t>を実現する</a:t>
            </a:r>
            <a:endParaRPr kumimoji="1" lang="en-US" altLang="ja-JP" sz="2400" dirty="0">
              <a:latin typeface="Amazon Ember Display" panose="020F0603020204020204" pitchFamily="34" charset="0"/>
              <a:ea typeface="メイリオ" panose="020B0604030504040204" pitchFamily="34" charset="-128"/>
            </a:endParaRPr>
          </a:p>
          <a:p>
            <a:pPr algn="l"/>
            <a:r>
              <a:rPr kumimoji="1" lang="ja-JP" altLang="en-US" sz="2400" b="1" dirty="0">
                <a:solidFill>
                  <a:schemeClr val="accent5"/>
                </a:solidFill>
                <a:latin typeface="Amazon Ember Display" panose="020F0603020204020204" pitchFamily="34" charset="0"/>
                <a:ea typeface="メイリオ" panose="020B0604030504040204" pitchFamily="34" charset="-128"/>
              </a:rPr>
              <a:t>パーソナライズ</a:t>
            </a:r>
          </a:p>
        </p:txBody>
      </p:sp>
      <p:sp>
        <p:nvSpPr>
          <p:cNvPr id="12" name="テキスト ボックス 11">
            <a:extLst>
              <a:ext uri="{FF2B5EF4-FFF2-40B4-BE49-F238E27FC236}">
                <a16:creationId xmlns:a16="http://schemas.microsoft.com/office/drawing/2014/main" id="{2DA7E554-F813-A31A-8ED0-4654A8065301}"/>
              </a:ext>
            </a:extLst>
          </p:cNvPr>
          <p:cNvSpPr txBox="1"/>
          <p:nvPr/>
        </p:nvSpPr>
        <p:spPr>
          <a:xfrm>
            <a:off x="371588" y="4395204"/>
            <a:ext cx="2698501" cy="1446550"/>
          </a:xfrm>
          <a:prstGeom prst="rect">
            <a:avLst/>
          </a:prstGeom>
          <a:noFill/>
        </p:spPr>
        <p:txBody>
          <a:bodyPr wrap="square" rtlCol="0">
            <a:spAutoFit/>
          </a:bodyPr>
          <a:lstStyle/>
          <a:p>
            <a:pPr algn="l"/>
            <a:r>
              <a:rPr kumimoji="1" lang="ja-JP" altLang="en-US" sz="1600" dirty="0">
                <a:latin typeface="Amazon Ember Display" panose="020F0603020204020204" pitchFamily="34" charset="0"/>
                <a:ea typeface="メイリオ" panose="020B0604030504040204" pitchFamily="34" charset="-128"/>
              </a:rPr>
              <a:t>②</a:t>
            </a:r>
            <a:endParaRPr kumimoji="1" lang="en-US" altLang="ja-JP" sz="1600" dirty="0">
              <a:latin typeface="Amazon Ember Display" panose="020F0603020204020204" pitchFamily="34" charset="0"/>
              <a:ea typeface="メイリオ" panose="020B0604030504040204" pitchFamily="34" charset="-128"/>
            </a:endParaRPr>
          </a:p>
          <a:p>
            <a:pPr algn="l"/>
            <a:r>
              <a:rPr kumimoji="1" lang="ja-JP" altLang="en-US" sz="2400" b="1" u="sng" dirty="0">
                <a:latin typeface="Amazon Ember Display" panose="020F0603020204020204" pitchFamily="34" charset="0"/>
                <a:ea typeface="メイリオ" panose="020B0604030504040204" pitchFamily="34" charset="-128"/>
              </a:rPr>
              <a:t>より連続 </a:t>
            </a:r>
            <a:r>
              <a:rPr kumimoji="1" lang="en-US" altLang="ja-JP" sz="2400" b="1" u="sng" dirty="0">
                <a:latin typeface="Amazon Ember Display" panose="020F0603020204020204" pitchFamily="34" charset="0"/>
                <a:ea typeface="メイリオ" panose="020B0604030504040204" pitchFamily="34" charset="-128"/>
              </a:rPr>
              <a:t>:</a:t>
            </a:r>
            <a:br>
              <a:rPr kumimoji="1" lang="en-US" altLang="ja-JP" sz="2400" b="1" dirty="0">
                <a:latin typeface="Amazon Ember Display" panose="020F0603020204020204" pitchFamily="34" charset="0"/>
                <a:ea typeface="メイリオ" panose="020B0604030504040204" pitchFamily="34" charset="-128"/>
              </a:rPr>
            </a:br>
            <a:r>
              <a:rPr kumimoji="1" lang="ja-JP" altLang="en-US" sz="2400" dirty="0">
                <a:latin typeface="Amazon Ember Display" panose="020F0603020204020204" pitchFamily="34" charset="0"/>
                <a:ea typeface="メイリオ" panose="020B0604030504040204" pitchFamily="34" charset="-128"/>
              </a:rPr>
              <a:t>を実現する </a:t>
            </a:r>
            <a:endParaRPr kumimoji="1" lang="en-US" altLang="ja-JP" sz="2400" dirty="0">
              <a:latin typeface="Amazon Ember Display" panose="020F0603020204020204" pitchFamily="34" charset="0"/>
              <a:ea typeface="メイリオ" panose="020B0604030504040204" pitchFamily="34" charset="-128"/>
            </a:endParaRPr>
          </a:p>
          <a:p>
            <a:pPr algn="l"/>
            <a:r>
              <a:rPr kumimoji="1" lang="en-US" altLang="ja-JP" sz="2400" b="1" dirty="0">
                <a:solidFill>
                  <a:schemeClr val="accent5"/>
                </a:solidFill>
                <a:latin typeface="Amazon Ember Display" panose="020F0603020204020204" pitchFamily="34" charset="0"/>
                <a:ea typeface="メイリオ" panose="020B0604030504040204" pitchFamily="34" charset="-128"/>
              </a:rPr>
              <a:t>AI </a:t>
            </a:r>
            <a:r>
              <a:rPr kumimoji="1" lang="ja-JP" altLang="en-US" sz="2400" b="1" dirty="0">
                <a:solidFill>
                  <a:schemeClr val="accent5"/>
                </a:solidFill>
                <a:latin typeface="Amazon Ember Display" panose="020F0603020204020204" pitchFamily="34" charset="0"/>
                <a:ea typeface="メイリオ" panose="020B0604030504040204" pitchFamily="34" charset="-128"/>
              </a:rPr>
              <a:t>エージェント</a:t>
            </a:r>
          </a:p>
        </p:txBody>
      </p:sp>
    </p:spTree>
    <p:extLst>
      <p:ext uri="{BB962C8B-B14F-4D97-AF65-F5344CB8AC3E}">
        <p14:creationId xmlns:p14="http://schemas.microsoft.com/office/powerpoint/2010/main" val="2627133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89DE1-500E-B1F9-4FE3-17E8D148D25D}"/>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9F93BD3-CEDA-B6CD-BDB3-E21811230DAE}"/>
              </a:ext>
            </a:extLst>
          </p:cNvPr>
          <p:cNvSpPr>
            <a:spLocks noGrp="1"/>
          </p:cNvSpPr>
          <p:nvPr>
            <p:ph type="sldNum" sz="quarter" idx="12"/>
          </p:nvPr>
        </p:nvSpPr>
        <p:spPr/>
        <p:txBody>
          <a:bodyPr/>
          <a:lstStyle/>
          <a:p>
            <a:fld id="{EB4B8DE2-A4E8-46E4-8BBF-D75455EFF32C}" type="slidenum">
              <a:rPr lang="en-US" smtClean="0"/>
              <a:pPr/>
              <a:t>37</a:t>
            </a:fld>
            <a:endParaRPr lang="en-US" dirty="0"/>
          </a:p>
        </p:txBody>
      </p:sp>
      <p:sp>
        <p:nvSpPr>
          <p:cNvPr id="3" name="タイトル 2">
            <a:extLst>
              <a:ext uri="{FF2B5EF4-FFF2-40B4-BE49-F238E27FC236}">
                <a16:creationId xmlns:a16="http://schemas.microsoft.com/office/drawing/2014/main" id="{836B024E-6F5A-4569-511A-EB7AFF93B9F7}"/>
              </a:ext>
            </a:extLst>
          </p:cNvPr>
          <p:cNvSpPr>
            <a:spLocks noGrp="1"/>
          </p:cNvSpPr>
          <p:nvPr>
            <p:ph type="title"/>
          </p:nvPr>
        </p:nvSpPr>
        <p:spPr/>
        <p:txBody>
          <a:bodyPr/>
          <a:lstStyle/>
          <a:p>
            <a:r>
              <a:rPr kumimoji="1" lang="ja-JP" altLang="en-US" dirty="0"/>
              <a:t>発明に使う「既存の解決策」の確認</a:t>
            </a:r>
          </a:p>
        </p:txBody>
      </p:sp>
      <p:sp>
        <p:nvSpPr>
          <p:cNvPr id="4" name="コンテンツ プレースホルダー 3">
            <a:extLst>
              <a:ext uri="{FF2B5EF4-FFF2-40B4-BE49-F238E27FC236}">
                <a16:creationId xmlns:a16="http://schemas.microsoft.com/office/drawing/2014/main" id="{C7B52FF1-BC28-E8D5-AB4A-2617B079625D}"/>
              </a:ext>
            </a:extLst>
          </p:cNvPr>
          <p:cNvSpPr>
            <a:spLocks noGrp="1"/>
          </p:cNvSpPr>
          <p:nvPr>
            <p:ph sz="quarter" idx="13"/>
          </p:nvPr>
        </p:nvSpPr>
        <p:spPr>
          <a:xfrm>
            <a:off x="407988" y="1376363"/>
            <a:ext cx="11449050" cy="3739485"/>
          </a:xfrm>
        </p:spPr>
        <p:txBody>
          <a:bodyPr/>
          <a:lstStyle/>
          <a:p>
            <a:r>
              <a:rPr kumimoji="1" lang="en-US" altLang="ja-JP" dirty="0"/>
              <a:t>[</a:t>
            </a:r>
            <a:r>
              <a:rPr kumimoji="1" lang="ja-JP" altLang="en-US" dirty="0"/>
              <a:t>グループワーク</a:t>
            </a:r>
            <a:r>
              <a:rPr kumimoji="1" lang="en-US" altLang="ja-JP" dirty="0"/>
              <a:t>] </a:t>
            </a:r>
          </a:p>
          <a:p>
            <a:r>
              <a:rPr kumimoji="1" lang="ja-JP" altLang="en-US" dirty="0"/>
              <a:t>事前に準備した</a:t>
            </a:r>
            <a:r>
              <a:rPr kumimoji="1" lang="ja-JP" altLang="en-US" u="sng" dirty="0"/>
              <a:t>ソリューションの一覧 </a:t>
            </a:r>
            <a:r>
              <a:rPr kumimoji="1" lang="en-US" altLang="ja-JP" u="sng" dirty="0"/>
              <a:t>(</a:t>
            </a:r>
            <a:r>
              <a:rPr kumimoji="1" lang="en-US" altLang="ja-JP" u="sng" dirty="0">
                <a:latin typeface="Consolas" panose="020B0609020204030204" pitchFamily="49" charset="0"/>
              </a:rPr>
              <a:t>discovery/solutions.md</a:t>
            </a:r>
            <a:r>
              <a:rPr kumimoji="1" lang="en-US" altLang="ja-JP" u="sng" dirty="0"/>
              <a:t>)</a:t>
            </a:r>
            <a:r>
              <a:rPr kumimoji="1" lang="ja-JP" altLang="en-US" u="sng" dirty="0"/>
              <a:t> </a:t>
            </a:r>
            <a:r>
              <a:rPr kumimoji="1" lang="ja-JP" altLang="en-US" dirty="0"/>
              <a:t>を確認してください。次のプロンプトを入力した後行われる質問に回答し、実装難易度を生成 </a:t>
            </a:r>
            <a:r>
              <a:rPr kumimoji="1" lang="en-US" altLang="ja-JP" dirty="0"/>
              <a:t>AI </a:t>
            </a:r>
            <a:r>
              <a:rPr kumimoji="1" lang="ja-JP" altLang="en-US" dirty="0"/>
              <a:t>に振らせてください。</a:t>
            </a:r>
            <a:endParaRPr kumimoji="1" lang="en-US" altLang="ja-JP" dirty="0"/>
          </a:p>
          <a:p>
            <a:endParaRPr kumimoji="1" lang="en-US" altLang="ja-JP" dirty="0"/>
          </a:p>
          <a:p>
            <a:r>
              <a:rPr kumimoji="1" lang="ja-JP" altLang="en-US" sz="2000" dirty="0"/>
              <a:t>📝 </a:t>
            </a:r>
            <a:r>
              <a:rPr kumimoji="1" lang="en-US" altLang="ja-JP" sz="2000" dirty="0"/>
              <a:t>: Coding Agent </a:t>
            </a:r>
            <a:r>
              <a:rPr kumimoji="1" lang="ja-JP" altLang="en-US" sz="2000" dirty="0"/>
              <a:t>を使用する場合、代表者が当日のガイドの </a:t>
            </a:r>
            <a:r>
              <a:rPr kumimoji="1" lang="en-US" altLang="ja-JP" sz="2000" dirty="0"/>
              <a:t>Prompt 3.1 </a:t>
            </a:r>
            <a:r>
              <a:rPr kumimoji="1" lang="ja-JP" altLang="en-US" sz="2000" dirty="0"/>
              <a:t>を実行してください</a:t>
            </a:r>
            <a:endParaRPr kumimoji="1" lang="en-US" altLang="ja-JP" sz="2000" dirty="0"/>
          </a:p>
          <a:p>
            <a:endParaRPr kumimoji="1" lang="en-US" altLang="ja-JP" dirty="0"/>
          </a:p>
          <a:p>
            <a:r>
              <a:rPr kumimoji="1" lang="ja-JP" altLang="en-US" dirty="0"/>
              <a:t>難易度の確認と修正を行い、偏りがある場合はソリューションの変更・追加を行ってください。</a:t>
            </a:r>
            <a:r>
              <a:rPr kumimoji="1" lang="ja-JP" altLang="en-US" b="1" dirty="0">
                <a:solidFill>
                  <a:schemeClr val="accent5"/>
                </a:solidFill>
              </a:rPr>
              <a:t>終了後、チームに修正した一覧をチームに共有ください</a:t>
            </a:r>
            <a:r>
              <a:rPr kumimoji="1" lang="ja-JP" altLang="en-US" dirty="0"/>
              <a:t>。</a:t>
            </a:r>
            <a:endParaRPr kumimoji="1" lang="en-US" altLang="ja-JP" dirty="0"/>
          </a:p>
        </p:txBody>
      </p:sp>
      <p:pic>
        <p:nvPicPr>
          <p:cNvPr id="5" name="グラフィックス 4" descr="ストップウォッチ 単色塗りつぶし">
            <a:extLst>
              <a:ext uri="{FF2B5EF4-FFF2-40B4-BE49-F238E27FC236}">
                <a16:creationId xmlns:a16="http://schemas.microsoft.com/office/drawing/2014/main" id="{BCD192A4-8219-88B8-A1CC-90ABD8E302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6" name="テキスト ボックス 5">
            <a:extLst>
              <a:ext uri="{FF2B5EF4-FFF2-40B4-BE49-F238E27FC236}">
                <a16:creationId xmlns:a16="http://schemas.microsoft.com/office/drawing/2014/main" id="{C629DA90-6189-0899-0BAE-48C9CC20792F}"/>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15 min</a:t>
            </a:r>
            <a:endParaRPr kumimoji="1" lang="ja-JP" altLang="en-US" sz="2400" dirty="0" err="1"/>
          </a:p>
        </p:txBody>
      </p:sp>
    </p:spTree>
    <p:extLst>
      <p:ext uri="{BB962C8B-B14F-4D97-AF65-F5344CB8AC3E}">
        <p14:creationId xmlns:p14="http://schemas.microsoft.com/office/powerpoint/2010/main" val="5498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ACD84-2F1A-5AB1-C257-E030DF2008D3}"/>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065063B-5590-82B1-969F-FD4419C679F4}"/>
              </a:ext>
            </a:extLst>
          </p:cNvPr>
          <p:cNvSpPr>
            <a:spLocks noGrp="1"/>
          </p:cNvSpPr>
          <p:nvPr>
            <p:ph type="sldNum" sz="quarter" idx="12"/>
          </p:nvPr>
        </p:nvSpPr>
        <p:spPr/>
        <p:txBody>
          <a:bodyPr/>
          <a:lstStyle/>
          <a:p>
            <a:fld id="{EB4B8DE2-A4E8-46E4-8BBF-D75455EFF32C}" type="slidenum">
              <a:rPr lang="en-US" smtClean="0"/>
              <a:pPr/>
              <a:t>38</a:t>
            </a:fld>
            <a:endParaRPr lang="en-US" dirty="0"/>
          </a:p>
        </p:txBody>
      </p:sp>
      <p:sp>
        <p:nvSpPr>
          <p:cNvPr id="3" name="タイトル 2">
            <a:extLst>
              <a:ext uri="{FF2B5EF4-FFF2-40B4-BE49-F238E27FC236}">
                <a16:creationId xmlns:a16="http://schemas.microsoft.com/office/drawing/2014/main" id="{EC48236D-B80D-2A29-DCEB-C25040AC506B}"/>
              </a:ext>
            </a:extLst>
          </p:cNvPr>
          <p:cNvSpPr>
            <a:spLocks noGrp="1"/>
          </p:cNvSpPr>
          <p:nvPr>
            <p:ph type="title"/>
          </p:nvPr>
        </p:nvSpPr>
        <p:spPr/>
        <p:txBody>
          <a:bodyPr/>
          <a:lstStyle/>
          <a:p>
            <a:r>
              <a:rPr kumimoji="1" lang="ja-JP" altLang="en-US" dirty="0"/>
              <a:t>発明の実施</a:t>
            </a:r>
          </a:p>
        </p:txBody>
      </p:sp>
      <p:sp>
        <p:nvSpPr>
          <p:cNvPr id="4" name="コンテンツ プレースホルダー 3">
            <a:extLst>
              <a:ext uri="{FF2B5EF4-FFF2-40B4-BE49-F238E27FC236}">
                <a16:creationId xmlns:a16="http://schemas.microsoft.com/office/drawing/2014/main" id="{90B58D48-BCF2-31F3-8EF4-B3A98473AC7F}"/>
              </a:ext>
            </a:extLst>
          </p:cNvPr>
          <p:cNvSpPr>
            <a:spLocks noGrp="1"/>
          </p:cNvSpPr>
          <p:nvPr>
            <p:ph sz="quarter" idx="13"/>
          </p:nvPr>
        </p:nvSpPr>
        <p:spPr>
          <a:xfrm>
            <a:off x="407988" y="1376363"/>
            <a:ext cx="11449050" cy="2046714"/>
          </a:xfrm>
        </p:spPr>
        <p:txBody>
          <a:bodyPr/>
          <a:lstStyle/>
          <a:p>
            <a:r>
              <a:rPr kumimoji="1" lang="ja-JP" altLang="en-US" dirty="0"/>
              <a:t>選別した優先度の高い「問い」を並行で検証するために、ここからチームを複数のペアに分けて作業していきます。</a:t>
            </a:r>
            <a:endParaRPr kumimoji="1" lang="en-US" altLang="ja-JP" dirty="0"/>
          </a:p>
          <a:p>
            <a:r>
              <a:rPr kumimoji="1" lang="ja-JP" altLang="en-US" dirty="0"/>
              <a:t>検証したい問い </a:t>
            </a:r>
            <a:r>
              <a:rPr kumimoji="1" lang="en-US" altLang="ja-JP" dirty="0"/>
              <a:t>2~3 </a:t>
            </a:r>
            <a:r>
              <a:rPr kumimoji="1" lang="ja-JP" altLang="en-US" dirty="0"/>
              <a:t>個を選定し担当するペアを割り振ってください。</a:t>
            </a:r>
            <a:endParaRPr kumimoji="1" lang="en-US" altLang="ja-JP" dirty="0"/>
          </a:p>
          <a:p>
            <a:r>
              <a:rPr kumimoji="1" lang="en-US" altLang="ja-JP" sz="2000" dirty="0"/>
              <a:t>※</a:t>
            </a:r>
            <a:r>
              <a:rPr kumimoji="1" lang="ja-JP" altLang="en-US" sz="2000" dirty="0"/>
              <a:t>ペアは企画担当</a:t>
            </a:r>
            <a:r>
              <a:rPr kumimoji="1" lang="en-US" altLang="ja-JP" sz="2000" dirty="0"/>
              <a:t>/</a:t>
            </a:r>
            <a:r>
              <a:rPr kumimoji="1" lang="ja-JP" altLang="en-US" sz="2000" dirty="0"/>
              <a:t>開発担当と分担できる職種だと最適ですが、開発担当同士でも問題ありません。</a:t>
            </a:r>
            <a:endParaRPr kumimoji="1" lang="en-US" altLang="ja-JP" sz="2000" dirty="0"/>
          </a:p>
          <a:p>
            <a:endParaRPr kumimoji="1" lang="en-US" altLang="ja-JP" sz="2000" dirty="0"/>
          </a:p>
        </p:txBody>
      </p:sp>
    </p:spTree>
    <p:extLst>
      <p:ext uri="{BB962C8B-B14F-4D97-AF65-F5344CB8AC3E}">
        <p14:creationId xmlns:p14="http://schemas.microsoft.com/office/powerpoint/2010/main" val="2609522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53FB5F-679D-8037-9DD1-3E31F5E99782}"/>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BC3AF74-9E9C-7802-5783-9A03A0BD36AB}"/>
              </a:ext>
            </a:extLst>
          </p:cNvPr>
          <p:cNvSpPr>
            <a:spLocks noGrp="1"/>
          </p:cNvSpPr>
          <p:nvPr>
            <p:ph type="sldNum" sz="quarter" idx="12"/>
          </p:nvPr>
        </p:nvSpPr>
        <p:spPr/>
        <p:txBody>
          <a:bodyPr/>
          <a:lstStyle/>
          <a:p>
            <a:fld id="{EB4B8DE2-A4E8-46E4-8BBF-D75455EFF32C}" type="slidenum">
              <a:rPr lang="en-US" smtClean="0"/>
              <a:pPr/>
              <a:t>39</a:t>
            </a:fld>
            <a:endParaRPr lang="en-US" dirty="0"/>
          </a:p>
        </p:txBody>
      </p:sp>
      <p:sp>
        <p:nvSpPr>
          <p:cNvPr id="3" name="タイトル 2">
            <a:extLst>
              <a:ext uri="{FF2B5EF4-FFF2-40B4-BE49-F238E27FC236}">
                <a16:creationId xmlns:a16="http://schemas.microsoft.com/office/drawing/2014/main" id="{175428DA-8BCD-7D73-F008-82263DFE99CC}"/>
              </a:ext>
            </a:extLst>
          </p:cNvPr>
          <p:cNvSpPr>
            <a:spLocks noGrp="1"/>
          </p:cNvSpPr>
          <p:nvPr>
            <p:ph type="title"/>
          </p:nvPr>
        </p:nvSpPr>
        <p:spPr/>
        <p:txBody>
          <a:bodyPr/>
          <a:lstStyle/>
          <a:p>
            <a:r>
              <a:rPr kumimoji="1" lang="ja-JP" altLang="en-US" dirty="0"/>
              <a:t>発明の実施</a:t>
            </a:r>
          </a:p>
        </p:txBody>
      </p:sp>
      <p:sp>
        <p:nvSpPr>
          <p:cNvPr id="4" name="コンテンツ プレースホルダー 3">
            <a:extLst>
              <a:ext uri="{FF2B5EF4-FFF2-40B4-BE49-F238E27FC236}">
                <a16:creationId xmlns:a16="http://schemas.microsoft.com/office/drawing/2014/main" id="{D8962303-9DDF-7760-7FD4-2AA7F86FEF6F}"/>
              </a:ext>
            </a:extLst>
          </p:cNvPr>
          <p:cNvSpPr>
            <a:spLocks noGrp="1"/>
          </p:cNvSpPr>
          <p:nvPr>
            <p:ph sz="quarter" idx="13"/>
          </p:nvPr>
        </p:nvSpPr>
        <p:spPr>
          <a:xfrm>
            <a:off x="407988" y="1376363"/>
            <a:ext cx="11449050" cy="2908489"/>
          </a:xfrm>
        </p:spPr>
        <p:txBody>
          <a:bodyPr/>
          <a:lstStyle/>
          <a:p>
            <a:r>
              <a:rPr kumimoji="1" lang="en-US" altLang="ja-JP" dirty="0"/>
              <a:t>[</a:t>
            </a:r>
            <a:r>
              <a:rPr kumimoji="1" lang="ja-JP" altLang="en-US" dirty="0"/>
              <a:t>🤖 ペアワーク</a:t>
            </a:r>
            <a:r>
              <a:rPr kumimoji="1" lang="en-US" altLang="ja-JP" dirty="0"/>
              <a:t>] </a:t>
            </a:r>
          </a:p>
          <a:p>
            <a:r>
              <a:rPr kumimoji="1" lang="ja-JP" altLang="en-US" dirty="0"/>
              <a:t>顧客はすでに市場にあるソリューションにアクセスできます。そのため、それらよりも「最適」「連続」であるには組合せることが一つの発明法になります。</a:t>
            </a:r>
            <a:endParaRPr kumimoji="1" lang="en-US" altLang="ja-JP" dirty="0"/>
          </a:p>
          <a:p>
            <a:endParaRPr kumimoji="1" lang="en-US" altLang="ja-JP" dirty="0"/>
          </a:p>
          <a:p>
            <a:pPr marL="630238" indent="-630238"/>
            <a:r>
              <a:rPr kumimoji="1" lang="ja-JP" altLang="en-US" dirty="0"/>
              <a:t>📝 </a:t>
            </a:r>
            <a:r>
              <a:rPr kumimoji="1" lang="en-US" altLang="ja-JP" dirty="0"/>
              <a:t>: Coding Agent </a:t>
            </a:r>
            <a:r>
              <a:rPr kumimoji="1" lang="ja-JP" altLang="en-US" dirty="0"/>
              <a:t>を使用する場合、</a:t>
            </a:r>
            <a:r>
              <a:rPr kumimoji="1" lang="en-US" altLang="ja-JP" dirty="0"/>
              <a:t>discovery/solutions.md </a:t>
            </a:r>
            <a:r>
              <a:rPr kumimoji="1" lang="ja-JP" altLang="en-US" dirty="0"/>
              <a:t>が更新されていることを確認した後に</a:t>
            </a:r>
            <a:r>
              <a:rPr lang="ja-JP" altLang="en-US" b="1" dirty="0">
                <a:solidFill>
                  <a:schemeClr val="accent5"/>
                </a:solidFill>
              </a:rPr>
              <a:t>「問い」を検討したい問いに入れ替えて </a:t>
            </a:r>
            <a:r>
              <a:rPr kumimoji="1" lang="en-US" altLang="ja-JP" dirty="0"/>
              <a:t>Prompt 3.2 </a:t>
            </a:r>
            <a:r>
              <a:rPr kumimoji="1" lang="ja-JP" altLang="en-US" dirty="0"/>
              <a:t>を実行してください。</a:t>
            </a:r>
            <a:endParaRPr kumimoji="1" lang="en-US" altLang="ja-JP" dirty="0"/>
          </a:p>
        </p:txBody>
      </p:sp>
      <p:pic>
        <p:nvPicPr>
          <p:cNvPr id="5" name="グラフィックス 4" descr="ストップウォッチ 単色塗りつぶし">
            <a:extLst>
              <a:ext uri="{FF2B5EF4-FFF2-40B4-BE49-F238E27FC236}">
                <a16:creationId xmlns:a16="http://schemas.microsoft.com/office/drawing/2014/main" id="{04260C7B-63BE-FCAC-6096-8645AE5AF0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6" name="テキスト ボックス 5">
            <a:extLst>
              <a:ext uri="{FF2B5EF4-FFF2-40B4-BE49-F238E27FC236}">
                <a16:creationId xmlns:a16="http://schemas.microsoft.com/office/drawing/2014/main" id="{3A254650-3105-810A-72FA-101DBB2A6C5F}"/>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5 min</a:t>
            </a:r>
            <a:endParaRPr kumimoji="1" lang="ja-JP" altLang="en-US" sz="2400" dirty="0" err="1"/>
          </a:p>
        </p:txBody>
      </p:sp>
    </p:spTree>
    <p:extLst>
      <p:ext uri="{BB962C8B-B14F-4D97-AF65-F5344CB8AC3E}">
        <p14:creationId xmlns:p14="http://schemas.microsoft.com/office/powerpoint/2010/main" val="2264271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38E29C9-185A-3247-1500-24D4A12C2589}"/>
              </a:ext>
            </a:extLst>
          </p:cNvPr>
          <p:cNvSpPr>
            <a:spLocks noGrp="1"/>
          </p:cNvSpPr>
          <p:nvPr>
            <p:ph type="sldNum" sz="quarter" idx="12"/>
          </p:nvPr>
        </p:nvSpPr>
        <p:spPr/>
        <p:txBody>
          <a:bodyPr/>
          <a:lstStyle/>
          <a:p>
            <a:fld id="{EB4B8DE2-A4E8-46E4-8BBF-D75455EFF32C}" type="slidenum">
              <a:rPr lang="en-US" smtClean="0"/>
              <a:pPr/>
              <a:t>4</a:t>
            </a:fld>
            <a:endParaRPr lang="en-US" dirty="0"/>
          </a:p>
        </p:txBody>
      </p:sp>
      <p:sp>
        <p:nvSpPr>
          <p:cNvPr id="3" name="タイトル 2">
            <a:extLst>
              <a:ext uri="{FF2B5EF4-FFF2-40B4-BE49-F238E27FC236}">
                <a16:creationId xmlns:a16="http://schemas.microsoft.com/office/drawing/2014/main" id="{61B5B321-DEFC-BA28-37C2-E51A20D523C0}"/>
              </a:ext>
            </a:extLst>
          </p:cNvPr>
          <p:cNvSpPr>
            <a:spLocks noGrp="1"/>
          </p:cNvSpPr>
          <p:nvPr>
            <p:ph type="title"/>
          </p:nvPr>
        </p:nvSpPr>
        <p:spPr/>
        <p:txBody>
          <a:bodyPr/>
          <a:lstStyle/>
          <a:p>
            <a:r>
              <a:rPr kumimoji="1" lang="ja-JP" altLang="en-US" dirty="0"/>
              <a:t>ワークショップは </a:t>
            </a:r>
            <a:r>
              <a:rPr kumimoji="1" lang="en-US" altLang="ja-JP" dirty="0"/>
              <a:t>2 </a:t>
            </a:r>
            <a:r>
              <a:rPr kumimoji="1" lang="ja-JP" altLang="en-US" dirty="0"/>
              <a:t>パートで構成されます</a:t>
            </a:r>
          </a:p>
        </p:txBody>
      </p:sp>
      <p:sp>
        <p:nvSpPr>
          <p:cNvPr id="4" name="コンテンツ プレースホルダー 3">
            <a:extLst>
              <a:ext uri="{FF2B5EF4-FFF2-40B4-BE49-F238E27FC236}">
                <a16:creationId xmlns:a16="http://schemas.microsoft.com/office/drawing/2014/main" id="{29D50AD1-DE4D-BD64-D379-619FF3E932AA}"/>
              </a:ext>
            </a:extLst>
          </p:cNvPr>
          <p:cNvSpPr>
            <a:spLocks noGrp="1"/>
          </p:cNvSpPr>
          <p:nvPr>
            <p:ph sz="quarter" idx="13"/>
          </p:nvPr>
        </p:nvSpPr>
        <p:spPr>
          <a:xfrm>
            <a:off x="407988" y="1376363"/>
            <a:ext cx="11449050" cy="830997"/>
          </a:xfrm>
        </p:spPr>
        <p:txBody>
          <a:bodyPr/>
          <a:lstStyle/>
          <a:p>
            <a:r>
              <a:rPr kumimoji="1" lang="ja-JP" altLang="en-US" dirty="0"/>
              <a:t>実践編で </a:t>
            </a:r>
            <a:r>
              <a:rPr kumimoji="1" lang="en-US" altLang="ja-JP" dirty="0"/>
              <a:t>Working Backwards </a:t>
            </a:r>
            <a:r>
              <a:rPr kumimoji="1" lang="ja-JP" altLang="en-US" dirty="0"/>
              <a:t>は一通り行い複数の </a:t>
            </a:r>
            <a:r>
              <a:rPr kumimoji="1" lang="en-US" altLang="ja-JP" dirty="0"/>
              <a:t>PR/FAQ </a:t>
            </a:r>
            <a:r>
              <a:rPr kumimoji="1" lang="ja-JP" altLang="en-US" dirty="0"/>
              <a:t>とモックを作成。</a:t>
            </a:r>
            <a:br>
              <a:rPr kumimoji="1" lang="en-US" altLang="ja-JP" dirty="0"/>
            </a:br>
            <a:r>
              <a:rPr kumimoji="1" lang="ja-JP" altLang="en-US" dirty="0"/>
              <a:t>改善編で実験結果をもとに </a:t>
            </a:r>
            <a:r>
              <a:rPr kumimoji="1" lang="en-US" altLang="ja-JP" dirty="0"/>
              <a:t>Test/Iterate </a:t>
            </a:r>
            <a:r>
              <a:rPr kumimoji="1" lang="ja-JP" altLang="en-US" dirty="0"/>
              <a:t>のループを回し改善、実行計画を立てる。</a:t>
            </a:r>
          </a:p>
        </p:txBody>
      </p:sp>
      <p:sp>
        <p:nvSpPr>
          <p:cNvPr id="13" name="テキスト ボックス 12">
            <a:extLst>
              <a:ext uri="{FF2B5EF4-FFF2-40B4-BE49-F238E27FC236}">
                <a16:creationId xmlns:a16="http://schemas.microsoft.com/office/drawing/2014/main" id="{576B5312-8EE2-3FA0-7D02-114BEEED3197}"/>
              </a:ext>
            </a:extLst>
          </p:cNvPr>
          <p:cNvSpPr txBox="1"/>
          <p:nvPr/>
        </p:nvSpPr>
        <p:spPr>
          <a:xfrm>
            <a:off x="3086100" y="6161381"/>
            <a:ext cx="8604453" cy="369332"/>
          </a:xfrm>
          <a:prstGeom prst="rect">
            <a:avLst/>
          </a:prstGeom>
          <a:noFill/>
        </p:spPr>
        <p:txBody>
          <a:bodyPr wrap="square" lIns="0" rIns="0" rtlCol="0">
            <a:spAutoFit/>
          </a:bodyPr>
          <a:lstStyle/>
          <a:p>
            <a:pPr algn="r"/>
            <a:r>
              <a:rPr kumimoji="1" lang="ja-JP" altLang="en-US" b="1" dirty="0">
                <a:solidFill>
                  <a:srgbClr val="161E2D"/>
                </a:solidFill>
                <a:latin typeface="Amazon Ember Display"/>
                <a:ea typeface="メイリオ"/>
              </a:rPr>
              <a:t>参加人数は </a:t>
            </a:r>
            <a:r>
              <a:rPr kumimoji="1" lang="en-US" altLang="ja-JP" b="1" dirty="0">
                <a:solidFill>
                  <a:srgbClr val="161E2D"/>
                </a:solidFill>
                <a:latin typeface="Amazon Ember Display"/>
                <a:ea typeface="メイリオ"/>
              </a:rPr>
              <a:t>3~6 </a:t>
            </a:r>
            <a:r>
              <a:rPr kumimoji="1" lang="ja-JP" altLang="en-US" b="1" dirty="0">
                <a:solidFill>
                  <a:srgbClr val="161E2D"/>
                </a:solidFill>
                <a:latin typeface="Amazon Ember Display"/>
                <a:ea typeface="メイリオ"/>
              </a:rPr>
              <a:t>名程度を想定し、それ以上の場合 </a:t>
            </a:r>
            <a:r>
              <a:rPr kumimoji="1" lang="en-US" altLang="ja-JP" b="1" dirty="0">
                <a:solidFill>
                  <a:srgbClr val="161E2D"/>
                </a:solidFill>
                <a:latin typeface="Amazon Ember Display"/>
                <a:ea typeface="メイリオ"/>
              </a:rPr>
              <a:t>+1 </a:t>
            </a:r>
            <a:r>
              <a:rPr kumimoji="1" lang="ja-JP" altLang="en-US" b="1" dirty="0">
                <a:solidFill>
                  <a:srgbClr val="161E2D"/>
                </a:solidFill>
                <a:latin typeface="Amazon Ember Display"/>
                <a:ea typeface="メイリオ"/>
              </a:rPr>
              <a:t>時間前後が必要です</a:t>
            </a:r>
          </a:p>
        </p:txBody>
      </p:sp>
      <p:sp>
        <p:nvSpPr>
          <p:cNvPr id="14" name="矢印: 右 13">
            <a:extLst>
              <a:ext uri="{FF2B5EF4-FFF2-40B4-BE49-F238E27FC236}">
                <a16:creationId xmlns:a16="http://schemas.microsoft.com/office/drawing/2014/main" id="{881B360E-DA98-417A-2067-79249C87779A}"/>
              </a:ext>
            </a:extLst>
          </p:cNvPr>
          <p:cNvSpPr/>
          <p:nvPr/>
        </p:nvSpPr>
        <p:spPr>
          <a:xfrm>
            <a:off x="353291" y="2328069"/>
            <a:ext cx="11627427" cy="365125"/>
          </a:xfrm>
          <a:prstGeom prst="rightArrow">
            <a:avLst/>
          </a:prstGeom>
          <a:solidFill>
            <a:schemeClr val="accent5"/>
          </a:solidFill>
          <a:ln w="12700" cap="flat" cmpd="sng" algn="ctr">
            <a:noFill/>
            <a:prstDash val="solid"/>
            <a:miter lim="800000"/>
          </a:ln>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srgbClr val="111724"/>
              </a:solidFill>
              <a:effectLst/>
              <a:uLnTx/>
              <a:uFillTx/>
              <a:latin typeface="Amazon Ember Display"/>
              <a:ea typeface="メイリオ"/>
              <a:cs typeface="+mn-cs"/>
            </a:endParaRPr>
          </a:p>
        </p:txBody>
      </p:sp>
      <p:sp>
        <p:nvSpPr>
          <p:cNvPr id="15" name="四角形: 角を丸くする 14">
            <a:extLst>
              <a:ext uri="{FF2B5EF4-FFF2-40B4-BE49-F238E27FC236}">
                <a16:creationId xmlns:a16="http://schemas.microsoft.com/office/drawing/2014/main" id="{B0BAB691-98C9-4792-A586-C0838E2712B1}"/>
              </a:ext>
            </a:extLst>
          </p:cNvPr>
          <p:cNvSpPr/>
          <p:nvPr/>
        </p:nvSpPr>
        <p:spPr>
          <a:xfrm>
            <a:off x="841574" y="2161815"/>
            <a:ext cx="4733316" cy="623454"/>
          </a:xfrm>
          <a:prstGeom prst="roundRect">
            <a:avLst/>
          </a:prstGeom>
          <a:solidFill>
            <a:srgbClr val="FFFFFF"/>
          </a:solidFill>
          <a:ln w="12700" cap="flat" cmpd="sng" algn="ctr">
            <a:solidFill>
              <a:schemeClr val="accent5"/>
            </a:solidFill>
            <a:prstDash val="solid"/>
            <a:miter lim="800000"/>
          </a:ln>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000" b="1" i="0" u="none" strike="noStrike" kern="0" cap="none" spc="0" normalizeH="0" baseline="0" noProof="0" dirty="0">
                <a:ln>
                  <a:noFill/>
                </a:ln>
                <a:solidFill>
                  <a:srgbClr val="111724"/>
                </a:solidFill>
                <a:effectLst/>
                <a:uLnTx/>
                <a:uFillTx/>
                <a:latin typeface="メイリオ" panose="020B0604030504040204" pitchFamily="50" charset="-128"/>
                <a:ea typeface="メイリオ" panose="020B0604030504040204" pitchFamily="50" charset="-128"/>
                <a:cs typeface="+mn-cs"/>
              </a:rPr>
              <a:t>実践編 </a:t>
            </a:r>
            <a:r>
              <a:rPr kumimoji="1" lang="en-US" altLang="ja-JP" sz="2000" b="1" i="0" u="none" strike="noStrike" kern="0" cap="none" spc="0" normalizeH="0" baseline="0" noProof="0" dirty="0">
                <a:ln>
                  <a:noFill/>
                </a:ln>
                <a:solidFill>
                  <a:srgbClr val="111724"/>
                </a:solidFill>
                <a:effectLst/>
                <a:uLnTx/>
                <a:uFillTx/>
                <a:latin typeface="Amazon Ember Display"/>
                <a:ea typeface="メイリオ" panose="020B0604030504040204" pitchFamily="50" charset="-128"/>
                <a:cs typeface="+mn-cs"/>
              </a:rPr>
              <a:t>(3.5 </a:t>
            </a:r>
            <a:r>
              <a:rPr kumimoji="1" lang="ja-JP" altLang="en-US" sz="2000" b="1" i="0" u="none" strike="noStrike" kern="0" cap="none" spc="0" normalizeH="0" baseline="0" noProof="0" dirty="0">
                <a:ln>
                  <a:noFill/>
                </a:ln>
                <a:solidFill>
                  <a:srgbClr val="111724"/>
                </a:solidFill>
                <a:effectLst/>
                <a:uLnTx/>
                <a:uFillTx/>
                <a:latin typeface="メイリオ" panose="020B0604030504040204" pitchFamily="50" charset="-128"/>
                <a:ea typeface="メイリオ" panose="020B0604030504040204" pitchFamily="50" charset="-128"/>
                <a:cs typeface="+mn-cs"/>
              </a:rPr>
              <a:t>時間</a:t>
            </a:r>
            <a:r>
              <a:rPr kumimoji="1" lang="ja-JP" altLang="en-US" sz="2000" b="1" i="0" u="none" strike="noStrike" kern="0" cap="none" spc="0" normalizeH="0" baseline="0" noProof="0" dirty="0">
                <a:ln>
                  <a:noFill/>
                </a:ln>
                <a:solidFill>
                  <a:srgbClr val="111724"/>
                </a:solidFill>
                <a:effectLst/>
                <a:uLnTx/>
                <a:uFillTx/>
                <a:latin typeface="Amazon Ember Display"/>
                <a:ea typeface="メイリオ" panose="020B0604030504040204" pitchFamily="50" charset="-128"/>
                <a:cs typeface="+mn-cs"/>
              </a:rPr>
              <a:t> </a:t>
            </a:r>
            <a:r>
              <a:rPr kumimoji="1" lang="en-US" altLang="ja-JP" sz="2000" b="1" i="0" u="none" strike="noStrike" kern="0" cap="none" spc="0" normalizeH="0" baseline="0" noProof="0" dirty="0">
                <a:ln>
                  <a:noFill/>
                </a:ln>
                <a:solidFill>
                  <a:srgbClr val="111724"/>
                </a:solidFill>
                <a:effectLst/>
                <a:uLnTx/>
                <a:uFillTx/>
                <a:latin typeface="Amazon Ember Display"/>
                <a:ea typeface="メイリオ" panose="020B0604030504040204" pitchFamily="50" charset="-128"/>
                <a:cs typeface="+mn-cs"/>
              </a:rPr>
              <a:t>)</a:t>
            </a:r>
            <a:endParaRPr kumimoji="1" lang="ja-JP" altLang="en-US" sz="2000" b="1" i="0" u="none" strike="noStrike" kern="0" cap="none" spc="0" normalizeH="0" baseline="0" noProof="0" dirty="0">
              <a:ln>
                <a:noFill/>
              </a:ln>
              <a:solidFill>
                <a:srgbClr val="111724"/>
              </a:solidFill>
              <a:effectLst/>
              <a:uLnTx/>
              <a:uFillTx/>
              <a:latin typeface="Amazon Ember Display"/>
              <a:ea typeface="メイリオ" panose="020B0604030504040204" pitchFamily="50" charset="-128"/>
              <a:cs typeface="+mn-cs"/>
            </a:endParaRPr>
          </a:p>
        </p:txBody>
      </p:sp>
      <p:sp>
        <p:nvSpPr>
          <p:cNvPr id="16" name="四角形: 角を丸くする 15">
            <a:extLst>
              <a:ext uri="{FF2B5EF4-FFF2-40B4-BE49-F238E27FC236}">
                <a16:creationId xmlns:a16="http://schemas.microsoft.com/office/drawing/2014/main" id="{7231DBFC-3641-1DC9-FF2B-991181A104E1}"/>
              </a:ext>
            </a:extLst>
          </p:cNvPr>
          <p:cNvSpPr/>
          <p:nvPr/>
        </p:nvSpPr>
        <p:spPr>
          <a:xfrm>
            <a:off x="6411146" y="2161815"/>
            <a:ext cx="4733316" cy="623454"/>
          </a:xfrm>
          <a:prstGeom prst="roundRect">
            <a:avLst/>
          </a:prstGeom>
          <a:solidFill>
            <a:srgbClr val="FFFFFF"/>
          </a:solidFill>
          <a:ln w="12700" cap="flat" cmpd="sng" algn="ctr">
            <a:solidFill>
              <a:schemeClr val="accent5"/>
            </a:solidFill>
            <a:prstDash val="solid"/>
            <a:miter lim="800000"/>
          </a:ln>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000" b="1" i="0" u="none" strike="noStrike" kern="0" cap="none" spc="0" normalizeH="0" baseline="0" noProof="0" dirty="0">
                <a:ln>
                  <a:noFill/>
                </a:ln>
                <a:solidFill>
                  <a:srgbClr val="111724"/>
                </a:solidFill>
                <a:effectLst/>
                <a:uLnTx/>
                <a:uFillTx/>
                <a:latin typeface="メイリオ" panose="020B0604030504040204" pitchFamily="50" charset="-128"/>
                <a:ea typeface="メイリオ" panose="020B0604030504040204" pitchFamily="50" charset="-128"/>
                <a:cs typeface="+mn-cs"/>
              </a:rPr>
              <a:t>改善編 </a:t>
            </a:r>
            <a:r>
              <a:rPr kumimoji="1" lang="en-US" altLang="ja-JP" sz="2000" b="1" i="0" u="none" strike="noStrike" kern="0" cap="none" spc="0" normalizeH="0" baseline="0" noProof="0" dirty="0">
                <a:ln>
                  <a:noFill/>
                </a:ln>
                <a:solidFill>
                  <a:srgbClr val="111724"/>
                </a:solidFill>
                <a:effectLst/>
                <a:uLnTx/>
                <a:uFillTx/>
                <a:latin typeface="Amazon Ember Display"/>
                <a:ea typeface="メイリオ" panose="020B0604030504040204" pitchFamily="50" charset="-128"/>
                <a:cs typeface="+mn-cs"/>
              </a:rPr>
              <a:t>(3 </a:t>
            </a:r>
            <a:r>
              <a:rPr kumimoji="1" lang="ja-JP" altLang="en-US" sz="2000" b="1" i="0" u="none" strike="noStrike" kern="0" cap="none" spc="0" normalizeH="0" baseline="0" noProof="0" dirty="0">
                <a:ln>
                  <a:noFill/>
                </a:ln>
                <a:solidFill>
                  <a:srgbClr val="111724"/>
                </a:solidFill>
                <a:effectLst/>
                <a:uLnTx/>
                <a:uFillTx/>
                <a:latin typeface="メイリオ" panose="020B0604030504040204" pitchFamily="50" charset="-128"/>
                <a:ea typeface="メイリオ" panose="020B0604030504040204" pitchFamily="50" charset="-128"/>
                <a:cs typeface="+mn-cs"/>
              </a:rPr>
              <a:t>時間</a:t>
            </a:r>
            <a:r>
              <a:rPr kumimoji="1" lang="ja-JP" altLang="en-US" sz="2000" b="1" i="0" u="none" strike="noStrike" kern="0" cap="none" spc="0" normalizeH="0" baseline="0" noProof="0" dirty="0">
                <a:ln>
                  <a:noFill/>
                </a:ln>
                <a:solidFill>
                  <a:srgbClr val="111724"/>
                </a:solidFill>
                <a:effectLst/>
                <a:uLnTx/>
                <a:uFillTx/>
                <a:latin typeface="Amazon Ember Display"/>
                <a:ea typeface="メイリオ" panose="020B0604030504040204" pitchFamily="50" charset="-128"/>
                <a:cs typeface="+mn-cs"/>
              </a:rPr>
              <a:t> </a:t>
            </a:r>
            <a:r>
              <a:rPr kumimoji="1" lang="en-US" altLang="ja-JP" sz="2000" b="1" i="0" u="none" strike="noStrike" kern="0" cap="none" spc="0" normalizeH="0" baseline="0" noProof="0" dirty="0">
                <a:ln>
                  <a:noFill/>
                </a:ln>
                <a:solidFill>
                  <a:srgbClr val="111724"/>
                </a:solidFill>
                <a:effectLst/>
                <a:uLnTx/>
                <a:uFillTx/>
                <a:latin typeface="Amazon Ember Display"/>
                <a:ea typeface="メイリオ" panose="020B0604030504040204" pitchFamily="50" charset="-128"/>
                <a:cs typeface="+mn-cs"/>
              </a:rPr>
              <a:t>)</a:t>
            </a:r>
            <a:endParaRPr kumimoji="1" lang="ja-JP" altLang="en-US" sz="2000" b="1" i="0" u="none" strike="noStrike" kern="0" cap="none" spc="0" normalizeH="0" baseline="0" noProof="0" dirty="0">
              <a:ln>
                <a:noFill/>
              </a:ln>
              <a:solidFill>
                <a:srgbClr val="111724"/>
              </a:solidFill>
              <a:effectLst/>
              <a:uLnTx/>
              <a:uFillTx/>
              <a:latin typeface="Amazon Ember Display"/>
              <a:ea typeface="メイリオ" panose="020B0604030504040204" pitchFamily="50" charset="-128"/>
              <a:cs typeface="+mn-cs"/>
            </a:endParaRPr>
          </a:p>
        </p:txBody>
      </p:sp>
      <p:sp>
        <p:nvSpPr>
          <p:cNvPr id="17" name="正方形/長方形 16">
            <a:extLst>
              <a:ext uri="{FF2B5EF4-FFF2-40B4-BE49-F238E27FC236}">
                <a16:creationId xmlns:a16="http://schemas.microsoft.com/office/drawing/2014/main" id="{F6599921-91C7-2D3F-1B21-C4FC51C45616}"/>
              </a:ext>
            </a:extLst>
          </p:cNvPr>
          <p:cNvSpPr/>
          <p:nvPr/>
        </p:nvSpPr>
        <p:spPr>
          <a:xfrm>
            <a:off x="841574" y="2944525"/>
            <a:ext cx="4733315" cy="3006237"/>
          </a:xfrm>
          <a:prstGeom prst="rect">
            <a:avLst/>
          </a:prstGeom>
          <a:solidFill>
            <a:srgbClr val="FFFFFF">
              <a:lumMod val="95000"/>
            </a:srgbClr>
          </a:solidFill>
          <a:ln w="12700" cap="flat" cmpd="sng" algn="ctr">
            <a:noFill/>
            <a:prstDash val="solid"/>
            <a:miter lim="800000"/>
          </a:ln>
          <a:effectLst>
            <a:outerShdw blurRad="50800" dist="38100" dir="2700000" algn="tl" rotWithShape="0">
              <a:prstClr val="black">
                <a:alpha val="40000"/>
              </a:prstClr>
            </a:outerShdw>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161E2D"/>
              </a:solidFill>
              <a:effectLst/>
              <a:uLnTx/>
              <a:uFillTx/>
              <a:latin typeface="Amazon Ember Display"/>
              <a:ea typeface="メイリオ"/>
              <a:cs typeface="+mn-cs"/>
            </a:endParaRPr>
          </a:p>
        </p:txBody>
      </p:sp>
      <p:sp>
        <p:nvSpPr>
          <p:cNvPr id="18" name="テキスト ボックス 17">
            <a:extLst>
              <a:ext uri="{FF2B5EF4-FFF2-40B4-BE49-F238E27FC236}">
                <a16:creationId xmlns:a16="http://schemas.microsoft.com/office/drawing/2014/main" id="{922E5018-A1A2-9B3B-F2F7-C0B5AB9DE142}"/>
              </a:ext>
            </a:extLst>
          </p:cNvPr>
          <p:cNvSpPr txBox="1"/>
          <p:nvPr/>
        </p:nvSpPr>
        <p:spPr>
          <a:xfrm>
            <a:off x="976600" y="2990123"/>
            <a:ext cx="4470471" cy="2862322"/>
          </a:xfrm>
          <a:prstGeom prst="rect">
            <a:avLst/>
          </a:prstGeom>
          <a:noFill/>
        </p:spPr>
        <p:txBody>
          <a:bodyPr wrap="square" lIns="0" rIns="0" rtlCol="0">
            <a:spAutoFit/>
          </a:bodyPr>
          <a:lstStyle/>
          <a:p>
            <a:r>
              <a:rPr kumimoji="1" lang="ja-JP" altLang="en-US" sz="2000" b="1" dirty="0">
                <a:solidFill>
                  <a:srgbClr val="161E2D"/>
                </a:solidFill>
                <a:latin typeface="メイリオ" panose="020B0604030504040204" pitchFamily="50" charset="-128"/>
                <a:ea typeface="メイリオ" panose="020B0604030504040204" pitchFamily="50" charset="-128"/>
              </a:rPr>
              <a:t>目的</a:t>
            </a:r>
            <a:endParaRPr kumimoji="1" lang="en-US" altLang="ja-JP" sz="2000" b="1" dirty="0">
              <a:solidFill>
                <a:srgbClr val="161E2D"/>
              </a:solidFill>
              <a:latin typeface="メイリオ" panose="020B0604030504040204" pitchFamily="50" charset="-128"/>
              <a:ea typeface="メイリオ" panose="020B0604030504040204" pitchFamily="50" charset="-128"/>
            </a:endParaRPr>
          </a:p>
          <a:p>
            <a:r>
              <a:rPr kumimoji="1" lang="ja-JP" altLang="en-US" sz="2000" dirty="0">
                <a:solidFill>
                  <a:srgbClr val="161E2D"/>
                </a:solidFill>
                <a:latin typeface="Amazon Ember Display"/>
                <a:ea typeface="メイリオ" panose="020B0604030504040204" pitchFamily="50" charset="-128"/>
              </a:rPr>
              <a:t>チームで</a:t>
            </a:r>
            <a:r>
              <a:rPr kumimoji="1" lang="ja-JP" altLang="en-US" sz="2000" b="1" dirty="0">
                <a:solidFill>
                  <a:srgbClr val="161E2D"/>
                </a:solidFill>
                <a:latin typeface="Amazon Ember Display"/>
                <a:ea typeface="メイリオ" panose="020B0604030504040204" pitchFamily="50" charset="-128"/>
              </a:rPr>
              <a:t>顧客起点の発明プロセス</a:t>
            </a:r>
            <a:r>
              <a:rPr kumimoji="1" lang="ja-JP" altLang="en-US" sz="2000" dirty="0">
                <a:solidFill>
                  <a:srgbClr val="161E2D"/>
                </a:solidFill>
                <a:latin typeface="Amazon Ember Display"/>
                <a:ea typeface="メイリオ" panose="020B0604030504040204" pitchFamily="50" charset="-128"/>
              </a:rPr>
              <a:t>と</a:t>
            </a:r>
            <a:br>
              <a:rPr kumimoji="1" lang="en-US" altLang="ja-JP" sz="2000" dirty="0">
                <a:solidFill>
                  <a:srgbClr val="161E2D"/>
                </a:solidFill>
                <a:latin typeface="Amazon Ember Display"/>
                <a:ea typeface="メイリオ" panose="020B0604030504040204" pitchFamily="50" charset="-128"/>
              </a:rPr>
            </a:br>
            <a:r>
              <a:rPr kumimoji="1" lang="ja-JP" altLang="en-US" sz="2000" dirty="0">
                <a:solidFill>
                  <a:srgbClr val="161E2D"/>
                </a:solidFill>
                <a:latin typeface="Amazon Ember Display"/>
                <a:ea typeface="メイリオ" panose="020B0604030504040204" pitchFamily="50" charset="-128"/>
              </a:rPr>
              <a:t>生成 </a:t>
            </a:r>
            <a:r>
              <a:rPr kumimoji="1" lang="en-US" altLang="ja-JP" sz="2000" dirty="0">
                <a:solidFill>
                  <a:srgbClr val="161E2D"/>
                </a:solidFill>
                <a:latin typeface="Amazon Ember Display"/>
                <a:ea typeface="メイリオ" panose="020B0604030504040204" pitchFamily="50" charset="-128"/>
              </a:rPr>
              <a:t>AI </a:t>
            </a:r>
            <a:r>
              <a:rPr kumimoji="1" lang="ja-JP" altLang="en-US" sz="2000" dirty="0">
                <a:solidFill>
                  <a:srgbClr val="161E2D"/>
                </a:solidFill>
                <a:latin typeface="Amazon Ember Display"/>
                <a:ea typeface="メイリオ" panose="020B0604030504040204" pitchFamily="50" charset="-128"/>
              </a:rPr>
              <a:t>の効果的な使い方を学ぶ</a:t>
            </a:r>
            <a:endParaRPr kumimoji="1" lang="en-US" altLang="ja-JP" sz="2000" dirty="0">
              <a:solidFill>
                <a:srgbClr val="161E2D"/>
              </a:solidFill>
              <a:latin typeface="Amazon Ember Display"/>
              <a:ea typeface="メイリオ" panose="020B0604030504040204" pitchFamily="50" charset="-128"/>
            </a:endParaRPr>
          </a:p>
          <a:p>
            <a:endParaRPr kumimoji="1" lang="en-US" altLang="ja-JP" sz="2000" dirty="0">
              <a:solidFill>
                <a:srgbClr val="161E2D"/>
              </a:solidFill>
              <a:latin typeface="Amazon Ember Display"/>
              <a:ea typeface="メイリオ" panose="020B0604030504040204" pitchFamily="50" charset="-128"/>
            </a:endParaRPr>
          </a:p>
          <a:p>
            <a:r>
              <a:rPr kumimoji="1" lang="ja-JP" altLang="en-US" sz="2000" b="1" dirty="0">
                <a:solidFill>
                  <a:srgbClr val="161E2D"/>
                </a:solidFill>
                <a:latin typeface="Amazon Ember Display"/>
                <a:ea typeface="メイリオ" panose="020B0604030504040204" pitchFamily="50" charset="-128"/>
              </a:rPr>
              <a:t>手段</a:t>
            </a:r>
            <a:endParaRPr kumimoji="1" lang="en-US" altLang="ja-JP" sz="2000" dirty="0">
              <a:solidFill>
                <a:srgbClr val="161E2D"/>
              </a:solidFill>
              <a:latin typeface="Amazon Ember Display"/>
              <a:ea typeface="メイリオ" panose="020B0604030504040204" pitchFamily="50" charset="-128"/>
            </a:endParaRPr>
          </a:p>
          <a:p>
            <a:r>
              <a:rPr kumimoji="1" lang="en-US" altLang="ja-JP" sz="2000" dirty="0">
                <a:solidFill>
                  <a:srgbClr val="161E2D"/>
                </a:solidFill>
                <a:latin typeface="Amazon Ember Display"/>
                <a:ea typeface="メイリオ" panose="020B0604030504040204" pitchFamily="50" charset="-128"/>
              </a:rPr>
              <a:t>Amazon </a:t>
            </a:r>
            <a:r>
              <a:rPr kumimoji="1" lang="ja-JP" altLang="en-US" sz="2000" dirty="0">
                <a:solidFill>
                  <a:srgbClr val="161E2D"/>
                </a:solidFill>
                <a:latin typeface="メイリオ" panose="020B0604030504040204" pitchFamily="50" charset="-128"/>
                <a:ea typeface="メイリオ" panose="020B0604030504040204" pitchFamily="50" charset="-128"/>
              </a:rPr>
              <a:t>のプロダクト作りのプロセス</a:t>
            </a:r>
            <a:r>
              <a:rPr kumimoji="1" lang="ja-JP" altLang="en-US" sz="2000" dirty="0">
                <a:solidFill>
                  <a:srgbClr val="161E2D"/>
                </a:solidFill>
                <a:latin typeface="Amazon Ember Display"/>
                <a:ea typeface="メイリオ" panose="020B0604030504040204" pitchFamily="50" charset="-128"/>
              </a:rPr>
              <a:t> </a:t>
            </a:r>
            <a:r>
              <a:rPr kumimoji="1" lang="en-US" altLang="ja-JP" sz="2000" dirty="0">
                <a:solidFill>
                  <a:srgbClr val="161E2D"/>
                </a:solidFill>
                <a:latin typeface="Amazon Ember Display"/>
                <a:ea typeface="メイリオ" panose="020B0604030504040204" pitchFamily="50" charset="-128"/>
              </a:rPr>
              <a:t>Working Backwards </a:t>
            </a:r>
            <a:r>
              <a:rPr kumimoji="1" lang="ja-JP" altLang="en-US" sz="2000" dirty="0">
                <a:solidFill>
                  <a:srgbClr val="161E2D"/>
                </a:solidFill>
                <a:latin typeface="Amazon Ember Display"/>
                <a:ea typeface="メイリオ" panose="020B0604030504040204" pitchFamily="50" charset="-128"/>
              </a:rPr>
              <a:t>を実践し、候補となる複数ユースケースの価値計測を行うため生成 </a:t>
            </a:r>
            <a:r>
              <a:rPr kumimoji="1" lang="en-US" altLang="ja-JP" sz="2000" dirty="0">
                <a:solidFill>
                  <a:srgbClr val="161E2D"/>
                </a:solidFill>
                <a:latin typeface="Amazon Ember Display"/>
                <a:ea typeface="メイリオ" panose="020B0604030504040204" pitchFamily="50" charset="-128"/>
              </a:rPr>
              <a:t>AI </a:t>
            </a:r>
            <a:r>
              <a:rPr kumimoji="1" lang="ja-JP" altLang="en-US" sz="2000" dirty="0">
                <a:solidFill>
                  <a:srgbClr val="161E2D"/>
                </a:solidFill>
                <a:latin typeface="Amazon Ember Display"/>
                <a:ea typeface="メイリオ" panose="020B0604030504040204" pitchFamily="50" charset="-128"/>
              </a:rPr>
              <a:t>で </a:t>
            </a:r>
            <a:r>
              <a:rPr kumimoji="1" lang="en-US" altLang="ja-JP" sz="2000" dirty="0">
                <a:solidFill>
                  <a:srgbClr val="161E2D"/>
                </a:solidFill>
                <a:latin typeface="Amazon Ember Display"/>
                <a:ea typeface="メイリオ" panose="020B0604030504040204" pitchFamily="50" charset="-128"/>
              </a:rPr>
              <a:t>Mock </a:t>
            </a:r>
            <a:r>
              <a:rPr kumimoji="1" lang="ja-JP" altLang="en-US" sz="2000" dirty="0">
                <a:solidFill>
                  <a:srgbClr val="161E2D"/>
                </a:solidFill>
                <a:latin typeface="Amazon Ember Display"/>
                <a:ea typeface="メイリオ" panose="020B0604030504040204" pitchFamily="50" charset="-128"/>
              </a:rPr>
              <a:t>を作成する。</a:t>
            </a:r>
            <a:endParaRPr kumimoji="1" lang="en-US" altLang="ja-JP" sz="2000" dirty="0">
              <a:solidFill>
                <a:srgbClr val="161E2D"/>
              </a:solidFill>
              <a:latin typeface="Amazon Ember Display"/>
              <a:ea typeface="メイリオ" panose="020B0604030504040204" pitchFamily="50" charset="-128"/>
            </a:endParaRPr>
          </a:p>
        </p:txBody>
      </p:sp>
      <p:sp>
        <p:nvSpPr>
          <p:cNvPr id="19" name="正方形/長方形 18">
            <a:extLst>
              <a:ext uri="{FF2B5EF4-FFF2-40B4-BE49-F238E27FC236}">
                <a16:creationId xmlns:a16="http://schemas.microsoft.com/office/drawing/2014/main" id="{9664FF26-E3F2-62A1-553D-84D818049F46}"/>
              </a:ext>
            </a:extLst>
          </p:cNvPr>
          <p:cNvSpPr/>
          <p:nvPr/>
        </p:nvSpPr>
        <p:spPr>
          <a:xfrm>
            <a:off x="6411147" y="2944525"/>
            <a:ext cx="4733315" cy="3006237"/>
          </a:xfrm>
          <a:prstGeom prst="rect">
            <a:avLst/>
          </a:prstGeom>
          <a:solidFill>
            <a:srgbClr val="FFFFFF">
              <a:lumMod val="95000"/>
            </a:srgbClr>
          </a:solidFill>
          <a:ln w="12700" cap="flat" cmpd="sng" algn="ctr">
            <a:noFill/>
            <a:prstDash val="solid"/>
            <a:miter lim="800000"/>
          </a:ln>
          <a:effectLst>
            <a:outerShdw blurRad="50800" dist="38100" dir="2700000" algn="tl" rotWithShape="0">
              <a:prstClr val="black">
                <a:alpha val="40000"/>
              </a:prstClr>
            </a:outerShdw>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161E2D"/>
              </a:solidFill>
              <a:effectLst/>
              <a:uLnTx/>
              <a:uFillTx/>
              <a:latin typeface="Amazon Ember Display"/>
              <a:ea typeface="メイリオ"/>
              <a:cs typeface="+mn-cs"/>
            </a:endParaRPr>
          </a:p>
        </p:txBody>
      </p:sp>
      <p:sp>
        <p:nvSpPr>
          <p:cNvPr id="20" name="テキスト ボックス 19">
            <a:extLst>
              <a:ext uri="{FF2B5EF4-FFF2-40B4-BE49-F238E27FC236}">
                <a16:creationId xmlns:a16="http://schemas.microsoft.com/office/drawing/2014/main" id="{450F01A0-EE44-EBE6-3B29-B07EAA10574E}"/>
              </a:ext>
            </a:extLst>
          </p:cNvPr>
          <p:cNvSpPr txBox="1"/>
          <p:nvPr/>
        </p:nvSpPr>
        <p:spPr>
          <a:xfrm>
            <a:off x="6546173" y="2990123"/>
            <a:ext cx="4598289" cy="2862322"/>
          </a:xfrm>
          <a:prstGeom prst="rect">
            <a:avLst/>
          </a:prstGeom>
          <a:noFill/>
        </p:spPr>
        <p:txBody>
          <a:bodyPr wrap="square" lIns="0" rIns="0" rtlCol="0">
            <a:spAutoFit/>
          </a:bodyPr>
          <a:lstStyle/>
          <a:p>
            <a:r>
              <a:rPr kumimoji="1" lang="ja-JP" altLang="en-US" sz="2000" b="1" dirty="0">
                <a:solidFill>
                  <a:srgbClr val="161E2D"/>
                </a:solidFill>
                <a:latin typeface="メイリオ" panose="020B0604030504040204" pitchFamily="50" charset="-128"/>
                <a:ea typeface="メイリオ" panose="020B0604030504040204" pitchFamily="50" charset="-128"/>
              </a:rPr>
              <a:t>目的</a:t>
            </a:r>
            <a:endParaRPr kumimoji="1" lang="en-US" altLang="ja-JP" sz="2000" b="1" dirty="0">
              <a:solidFill>
                <a:srgbClr val="161E2D"/>
              </a:solidFill>
              <a:latin typeface="メイリオ" panose="020B0604030504040204" pitchFamily="50" charset="-128"/>
              <a:ea typeface="メイリオ" panose="020B0604030504040204" pitchFamily="50" charset="-128"/>
            </a:endParaRPr>
          </a:p>
          <a:p>
            <a:r>
              <a:rPr kumimoji="1" lang="en-US" altLang="ja-JP" sz="2000" dirty="0">
                <a:solidFill>
                  <a:srgbClr val="161E2D"/>
                </a:solidFill>
                <a:latin typeface="Amazon Ember Display"/>
                <a:ea typeface="メイリオ" panose="020B0604030504040204" pitchFamily="50" charset="-128"/>
              </a:rPr>
              <a:t>Mock</a:t>
            </a:r>
            <a:r>
              <a:rPr kumimoji="1" lang="ja-JP" altLang="en-US" sz="2000" dirty="0">
                <a:solidFill>
                  <a:srgbClr val="161E2D"/>
                </a:solidFill>
                <a:latin typeface="Amazon Ember Display"/>
                <a:ea typeface="メイリオ" panose="020B0604030504040204" pitchFamily="50" charset="-128"/>
              </a:rPr>
              <a:t> で得られた定量・定性データをもとに</a:t>
            </a:r>
            <a:r>
              <a:rPr kumimoji="1" lang="ja-JP" altLang="en-US" sz="2000" b="1" dirty="0">
                <a:solidFill>
                  <a:srgbClr val="161E2D"/>
                </a:solidFill>
                <a:latin typeface="Amazon Ember Display"/>
                <a:ea typeface="メイリオ" panose="020B0604030504040204" pitchFamily="50" charset="-128"/>
              </a:rPr>
              <a:t>チーム自身で発明の改善を行う</a:t>
            </a:r>
            <a:endParaRPr kumimoji="1" lang="en-US" altLang="ja-JP" sz="2000" b="1" dirty="0">
              <a:solidFill>
                <a:srgbClr val="161E2D"/>
              </a:solidFill>
              <a:latin typeface="Amazon Ember Display"/>
              <a:ea typeface="メイリオ" panose="020B0604030504040204" pitchFamily="50" charset="-128"/>
            </a:endParaRPr>
          </a:p>
          <a:p>
            <a:endParaRPr kumimoji="1" lang="en-US" altLang="ja-JP" sz="2000" dirty="0">
              <a:solidFill>
                <a:srgbClr val="161E2D"/>
              </a:solidFill>
              <a:latin typeface="Amazon Ember Display"/>
              <a:ea typeface="メイリオ" panose="020B0604030504040204" pitchFamily="50" charset="-128"/>
            </a:endParaRPr>
          </a:p>
          <a:p>
            <a:r>
              <a:rPr kumimoji="1" lang="ja-JP" altLang="en-US" sz="2000" b="1" dirty="0">
                <a:solidFill>
                  <a:srgbClr val="161E2D"/>
                </a:solidFill>
                <a:latin typeface="Amazon Ember Display"/>
                <a:ea typeface="メイリオ" panose="020B0604030504040204" pitchFamily="50" charset="-128"/>
              </a:rPr>
              <a:t>手段</a:t>
            </a:r>
            <a:endParaRPr kumimoji="1" lang="en-US" altLang="ja-JP" sz="2000" dirty="0">
              <a:solidFill>
                <a:srgbClr val="161E2D"/>
              </a:solidFill>
              <a:latin typeface="Amazon Ember Display"/>
              <a:ea typeface="メイリオ" panose="020B0604030504040204" pitchFamily="50" charset="-128"/>
            </a:endParaRPr>
          </a:p>
          <a:p>
            <a:r>
              <a:rPr kumimoji="1" lang="ja-JP" altLang="en-US" sz="2000" dirty="0">
                <a:solidFill>
                  <a:srgbClr val="161E2D"/>
                </a:solidFill>
                <a:latin typeface="Amazon Ember Display"/>
                <a:ea typeface="メイリオ" panose="020B0604030504040204" pitchFamily="50" charset="-128"/>
              </a:rPr>
              <a:t>実験結果をもとに、参加者主導で </a:t>
            </a:r>
            <a:r>
              <a:rPr kumimoji="1" lang="en-US" altLang="ja-JP" sz="2000" dirty="0">
                <a:solidFill>
                  <a:srgbClr val="161E2D"/>
                </a:solidFill>
                <a:latin typeface="Amazon Ember Display"/>
                <a:ea typeface="メイリオ" panose="020B0604030504040204" pitchFamily="50" charset="-128"/>
              </a:rPr>
              <a:t>Working</a:t>
            </a:r>
            <a:r>
              <a:rPr kumimoji="1" lang="ja-JP" altLang="en-US" sz="2000" dirty="0">
                <a:solidFill>
                  <a:srgbClr val="161E2D"/>
                </a:solidFill>
                <a:latin typeface="Amazon Ember Display"/>
                <a:ea typeface="メイリオ" panose="020B0604030504040204" pitchFamily="50" charset="-128"/>
              </a:rPr>
              <a:t> </a:t>
            </a:r>
            <a:r>
              <a:rPr kumimoji="1" lang="en-US" altLang="ja-JP" sz="2000" dirty="0">
                <a:solidFill>
                  <a:srgbClr val="161E2D"/>
                </a:solidFill>
                <a:latin typeface="Amazon Ember Display"/>
                <a:ea typeface="メイリオ" panose="020B0604030504040204" pitchFamily="50" charset="-128"/>
              </a:rPr>
              <a:t>Backwards</a:t>
            </a:r>
            <a:r>
              <a:rPr kumimoji="1" lang="ja-JP" altLang="en-US" sz="2000" dirty="0">
                <a:solidFill>
                  <a:srgbClr val="161E2D"/>
                </a:solidFill>
                <a:latin typeface="Amazon Ember Display"/>
                <a:ea typeface="メイリオ" panose="020B0604030504040204" pitchFamily="50" charset="-128"/>
              </a:rPr>
              <a:t> を行う。その後、 </a:t>
            </a:r>
            <a:r>
              <a:rPr kumimoji="1" lang="en-US" altLang="ja-JP" sz="2000" dirty="0">
                <a:solidFill>
                  <a:srgbClr val="161E2D"/>
                </a:solidFill>
                <a:latin typeface="Amazon Ember Display"/>
                <a:ea typeface="メイリオ" panose="020B0604030504040204" pitchFamily="50" charset="-128"/>
              </a:rPr>
              <a:t>1~3 </a:t>
            </a:r>
            <a:r>
              <a:rPr kumimoji="1" lang="ja-JP" altLang="en-US" sz="2000" dirty="0">
                <a:solidFill>
                  <a:srgbClr val="161E2D"/>
                </a:solidFill>
                <a:latin typeface="Amazon Ember Display"/>
                <a:ea typeface="メイリオ" panose="020B0604030504040204" pitchFamily="50" charset="-128"/>
              </a:rPr>
              <a:t>ヵ月以内のマイルストンと具体的な </a:t>
            </a:r>
            <a:r>
              <a:rPr kumimoji="1" lang="en-US" altLang="ja-JP" sz="2000" dirty="0" err="1">
                <a:solidFill>
                  <a:srgbClr val="161E2D"/>
                </a:solidFill>
                <a:latin typeface="Amazon Ember Display"/>
                <a:ea typeface="メイリオ" panose="020B0604030504040204" pitchFamily="50" charset="-128"/>
              </a:rPr>
              <a:t>Todo</a:t>
            </a:r>
            <a:r>
              <a:rPr kumimoji="1" lang="en-US" altLang="ja-JP" sz="2000" dirty="0">
                <a:solidFill>
                  <a:srgbClr val="161E2D"/>
                </a:solidFill>
                <a:latin typeface="Amazon Ember Display"/>
                <a:ea typeface="メイリオ" panose="020B0604030504040204" pitchFamily="50" charset="-128"/>
              </a:rPr>
              <a:t> </a:t>
            </a:r>
            <a:r>
              <a:rPr kumimoji="1" lang="ja-JP" altLang="en-US" sz="2000" dirty="0">
                <a:solidFill>
                  <a:srgbClr val="161E2D"/>
                </a:solidFill>
                <a:latin typeface="Amazon Ember Display"/>
                <a:ea typeface="メイリオ" panose="020B0604030504040204" pitchFamily="50" charset="-128"/>
              </a:rPr>
              <a:t>を決め各メンバーに割り振る。</a:t>
            </a:r>
            <a:endParaRPr kumimoji="1" lang="en-US" altLang="ja-JP" sz="2000" dirty="0">
              <a:solidFill>
                <a:srgbClr val="161E2D"/>
              </a:solidFill>
              <a:latin typeface="Amazon Ember Display"/>
              <a:ea typeface="メイリオ" panose="020B0604030504040204" pitchFamily="50" charset="-128"/>
            </a:endParaRPr>
          </a:p>
        </p:txBody>
      </p:sp>
    </p:spTree>
    <p:extLst>
      <p:ext uri="{BB962C8B-B14F-4D97-AF65-F5344CB8AC3E}">
        <p14:creationId xmlns:p14="http://schemas.microsoft.com/office/powerpoint/2010/main" val="419164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38EE6-B352-5C39-C83E-7CA77EB5B060}"/>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A973CC9-5A7E-B0E9-23A6-37E9955AD01C}"/>
              </a:ext>
            </a:extLst>
          </p:cNvPr>
          <p:cNvSpPr>
            <a:spLocks noGrp="1"/>
          </p:cNvSpPr>
          <p:nvPr>
            <p:ph type="sldNum" sz="quarter" idx="12"/>
          </p:nvPr>
        </p:nvSpPr>
        <p:spPr/>
        <p:txBody>
          <a:bodyPr/>
          <a:lstStyle/>
          <a:p>
            <a:fld id="{EB4B8DE2-A4E8-46E4-8BBF-D75455EFF32C}" type="slidenum">
              <a:rPr lang="en-US" smtClean="0"/>
              <a:pPr/>
              <a:t>40</a:t>
            </a:fld>
            <a:endParaRPr lang="en-US" dirty="0"/>
          </a:p>
        </p:txBody>
      </p:sp>
      <p:sp>
        <p:nvSpPr>
          <p:cNvPr id="3" name="タイトル 2">
            <a:extLst>
              <a:ext uri="{FF2B5EF4-FFF2-40B4-BE49-F238E27FC236}">
                <a16:creationId xmlns:a16="http://schemas.microsoft.com/office/drawing/2014/main" id="{C98B510B-A0CB-360D-61FA-07F6B732A923}"/>
              </a:ext>
            </a:extLst>
          </p:cNvPr>
          <p:cNvSpPr>
            <a:spLocks noGrp="1"/>
          </p:cNvSpPr>
          <p:nvPr>
            <p:ph type="title"/>
          </p:nvPr>
        </p:nvSpPr>
        <p:spPr/>
        <p:txBody>
          <a:bodyPr/>
          <a:lstStyle/>
          <a:p>
            <a:r>
              <a:rPr lang="en-US" altLang="ja-JP" dirty="0"/>
              <a:t>[</a:t>
            </a:r>
            <a:r>
              <a:rPr lang="en-US" altLang="ja-JP" dirty="0" err="1"/>
              <a:t>GenU</a:t>
            </a:r>
            <a:r>
              <a:rPr lang="en-US" altLang="ja-JP" dirty="0"/>
              <a:t>] </a:t>
            </a:r>
            <a:r>
              <a:rPr kumimoji="1" lang="ja-JP" altLang="en-US" dirty="0"/>
              <a:t>発明の実施</a:t>
            </a:r>
          </a:p>
        </p:txBody>
      </p:sp>
      <p:sp>
        <p:nvSpPr>
          <p:cNvPr id="4" name="コンテンツ プレースホルダー 3">
            <a:extLst>
              <a:ext uri="{FF2B5EF4-FFF2-40B4-BE49-F238E27FC236}">
                <a16:creationId xmlns:a16="http://schemas.microsoft.com/office/drawing/2014/main" id="{5727B56F-AA34-1717-5CA8-3A743D087012}"/>
              </a:ext>
            </a:extLst>
          </p:cNvPr>
          <p:cNvSpPr>
            <a:spLocks noGrp="1"/>
          </p:cNvSpPr>
          <p:nvPr>
            <p:ph sz="quarter" idx="13"/>
          </p:nvPr>
        </p:nvSpPr>
        <p:spPr>
          <a:xfrm>
            <a:off x="407988" y="1376363"/>
            <a:ext cx="11449050" cy="846386"/>
          </a:xfrm>
        </p:spPr>
        <p:txBody>
          <a:bodyPr/>
          <a:lstStyle/>
          <a:p>
            <a:r>
              <a:rPr kumimoji="1" lang="en-US" altLang="ja-JP" dirty="0"/>
              <a:t>[</a:t>
            </a:r>
            <a:r>
              <a:rPr kumimoji="1" lang="ja-JP" altLang="en-US" dirty="0"/>
              <a:t>🤖 ペアワーク</a:t>
            </a:r>
            <a:r>
              <a:rPr kumimoji="1" lang="en-US" altLang="ja-JP" dirty="0"/>
              <a:t>] </a:t>
            </a:r>
          </a:p>
          <a:p>
            <a:r>
              <a:rPr kumimoji="1" lang="ja-JP" altLang="en-US" sz="2000" dirty="0"/>
              <a:t>📝 </a:t>
            </a:r>
            <a:r>
              <a:rPr kumimoji="1" lang="en-US" altLang="ja-JP" sz="2000" dirty="0"/>
              <a:t>: </a:t>
            </a:r>
            <a:r>
              <a:rPr kumimoji="1" lang="en-US" altLang="ja-JP" sz="2000" dirty="0" err="1"/>
              <a:t>GenU</a:t>
            </a:r>
            <a:r>
              <a:rPr kumimoji="1" lang="en-US" altLang="ja-JP" sz="2000" dirty="0"/>
              <a:t> </a:t>
            </a:r>
            <a:r>
              <a:rPr kumimoji="1" lang="ja-JP" altLang="en-US" sz="2000" dirty="0"/>
              <a:t>で行う場合、</a:t>
            </a:r>
            <a:r>
              <a:rPr kumimoji="1" lang="ja-JP" altLang="en-US" sz="2000" u="sng" dirty="0"/>
              <a:t>ソリューションの一覧</a:t>
            </a:r>
            <a:r>
              <a:rPr kumimoji="1" lang="ja-JP" altLang="en-US" sz="2000" dirty="0"/>
              <a:t>を添付して </a:t>
            </a:r>
            <a:r>
              <a:rPr kumimoji="1" lang="en-US" altLang="ja-JP" sz="2000" dirty="0"/>
              <a:t>Invent </a:t>
            </a:r>
            <a:r>
              <a:rPr kumimoji="1" lang="ja-JP" altLang="en-US" sz="2000" dirty="0"/>
              <a:t>を実行してください。</a:t>
            </a:r>
            <a:endParaRPr kumimoji="1" lang="en-US" altLang="ja-JP" sz="2000" dirty="0"/>
          </a:p>
        </p:txBody>
      </p:sp>
      <p:pic>
        <p:nvPicPr>
          <p:cNvPr id="7" name="図 6">
            <a:extLst>
              <a:ext uri="{FF2B5EF4-FFF2-40B4-BE49-F238E27FC236}">
                <a16:creationId xmlns:a16="http://schemas.microsoft.com/office/drawing/2014/main" id="{95502914-874E-65AA-2B60-E4EC96B071F4}"/>
              </a:ext>
            </a:extLst>
          </p:cNvPr>
          <p:cNvPicPr>
            <a:picLocks noChangeAspect="1"/>
          </p:cNvPicPr>
          <p:nvPr/>
        </p:nvPicPr>
        <p:blipFill>
          <a:blip r:embed="rId3"/>
          <a:stretch>
            <a:fillRect/>
          </a:stretch>
        </p:blipFill>
        <p:spPr>
          <a:xfrm>
            <a:off x="547898" y="2582230"/>
            <a:ext cx="3452695" cy="3124855"/>
          </a:xfrm>
          <a:prstGeom prst="rect">
            <a:avLst/>
          </a:prstGeom>
        </p:spPr>
      </p:pic>
      <p:sp>
        <p:nvSpPr>
          <p:cNvPr id="11" name="正方形/長方形 10">
            <a:extLst>
              <a:ext uri="{FF2B5EF4-FFF2-40B4-BE49-F238E27FC236}">
                <a16:creationId xmlns:a16="http://schemas.microsoft.com/office/drawing/2014/main" id="{88E71279-D3DF-8D14-FF78-339A4FA55ADF}"/>
              </a:ext>
            </a:extLst>
          </p:cNvPr>
          <p:cNvSpPr/>
          <p:nvPr/>
        </p:nvSpPr>
        <p:spPr>
          <a:xfrm>
            <a:off x="582888" y="3079291"/>
            <a:ext cx="3417706" cy="656815"/>
          </a:xfrm>
          <a:prstGeom prst="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2" name="吹き出し: 四角形 11">
            <a:extLst>
              <a:ext uri="{FF2B5EF4-FFF2-40B4-BE49-F238E27FC236}">
                <a16:creationId xmlns:a16="http://schemas.microsoft.com/office/drawing/2014/main" id="{1C9F17C6-8779-A020-AC21-22688047BB28}"/>
              </a:ext>
            </a:extLst>
          </p:cNvPr>
          <p:cNvSpPr/>
          <p:nvPr/>
        </p:nvSpPr>
        <p:spPr>
          <a:xfrm>
            <a:off x="3783836" y="2702573"/>
            <a:ext cx="2780305" cy="726427"/>
          </a:xfrm>
          <a:prstGeom prst="wedgeRectCallout">
            <a:avLst>
              <a:gd name="adj1" fmla="val -57486"/>
              <a:gd name="adj2" fmla="val 7684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①「入力例」の </a:t>
            </a:r>
            <a:r>
              <a:rPr kumimoji="1" lang="en-US" altLang="ja-JP" dirty="0">
                <a:solidFill>
                  <a:schemeClr val="tx1"/>
                </a:solidFill>
                <a:latin typeface="Amazon Ember Display" panose="020F0603020204020204" pitchFamily="34" charset="0"/>
                <a:ea typeface="メイリオ" panose="020B0604030504040204" pitchFamily="34" charset="-128"/>
              </a:rPr>
              <a:t>Invent </a:t>
            </a:r>
            <a:r>
              <a:rPr kumimoji="1" lang="ja-JP" altLang="en-US" dirty="0">
                <a:solidFill>
                  <a:schemeClr val="tx1"/>
                </a:solidFill>
                <a:latin typeface="Amazon Ember Display" panose="020F0603020204020204" pitchFamily="34" charset="0"/>
                <a:ea typeface="メイリオ" panose="020B0604030504040204" pitchFamily="34" charset="-128"/>
              </a:rPr>
              <a:t>を選択し入力</a:t>
            </a:r>
          </a:p>
        </p:txBody>
      </p:sp>
      <p:sp>
        <p:nvSpPr>
          <p:cNvPr id="17" name="正方形/長方形 16">
            <a:extLst>
              <a:ext uri="{FF2B5EF4-FFF2-40B4-BE49-F238E27FC236}">
                <a16:creationId xmlns:a16="http://schemas.microsoft.com/office/drawing/2014/main" id="{81E31007-2744-1A21-1280-94F3AB5F7227}"/>
              </a:ext>
            </a:extLst>
          </p:cNvPr>
          <p:cNvSpPr/>
          <p:nvPr/>
        </p:nvSpPr>
        <p:spPr>
          <a:xfrm>
            <a:off x="582888" y="4041992"/>
            <a:ext cx="3557615" cy="1079872"/>
          </a:xfrm>
          <a:prstGeom prst="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8" name="正方形/長方形 17">
            <a:extLst>
              <a:ext uri="{FF2B5EF4-FFF2-40B4-BE49-F238E27FC236}">
                <a16:creationId xmlns:a16="http://schemas.microsoft.com/office/drawing/2014/main" id="{71453F83-9F4D-399C-1156-D52B9C689A29}"/>
              </a:ext>
            </a:extLst>
          </p:cNvPr>
          <p:cNvSpPr/>
          <p:nvPr/>
        </p:nvSpPr>
        <p:spPr>
          <a:xfrm>
            <a:off x="547898" y="5168916"/>
            <a:ext cx="3592605" cy="373960"/>
          </a:xfrm>
          <a:prstGeom prst="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9" name="吹き出し: 四角形 18">
            <a:extLst>
              <a:ext uri="{FF2B5EF4-FFF2-40B4-BE49-F238E27FC236}">
                <a16:creationId xmlns:a16="http://schemas.microsoft.com/office/drawing/2014/main" id="{2251E0E9-EEE9-3538-1E8A-0A9730C58557}"/>
              </a:ext>
            </a:extLst>
          </p:cNvPr>
          <p:cNvSpPr/>
          <p:nvPr/>
        </p:nvSpPr>
        <p:spPr>
          <a:xfrm>
            <a:off x="3783836" y="3675556"/>
            <a:ext cx="2780305" cy="984388"/>
          </a:xfrm>
          <a:prstGeom prst="wedgeRectCallout">
            <a:avLst>
              <a:gd name="adj1" fmla="val -57486"/>
              <a:gd name="adj2" fmla="val 7684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②「前工程までの結果」に </a:t>
            </a:r>
            <a:r>
              <a:rPr kumimoji="1" lang="en-US" altLang="ja-JP" dirty="0">
                <a:solidFill>
                  <a:schemeClr val="tx1"/>
                </a:solidFill>
                <a:latin typeface="Amazon Ember Display" panose="020F0603020204020204" pitchFamily="34" charset="0"/>
                <a:ea typeface="メイリオ" panose="020B0604030504040204" pitchFamily="34" charset="-128"/>
              </a:rPr>
              <a:t>Listen </a:t>
            </a:r>
            <a:r>
              <a:rPr kumimoji="1" lang="ja-JP" altLang="en-US" dirty="0">
                <a:solidFill>
                  <a:schemeClr val="tx1"/>
                </a:solidFill>
                <a:latin typeface="Amazon Ember Display" panose="020F0603020204020204" pitchFamily="34" charset="0"/>
                <a:ea typeface="メイリオ" panose="020B0604030504040204" pitchFamily="34" charset="-128"/>
              </a:rPr>
              <a:t>から </a:t>
            </a:r>
            <a:r>
              <a:rPr kumimoji="1" lang="en-US" altLang="ja-JP" dirty="0">
                <a:solidFill>
                  <a:schemeClr val="tx1"/>
                </a:solidFill>
                <a:latin typeface="Amazon Ember Display" panose="020F0603020204020204" pitchFamily="34" charset="0"/>
                <a:ea typeface="メイリオ" panose="020B0604030504040204" pitchFamily="34" charset="-128"/>
              </a:rPr>
              <a:t>Define </a:t>
            </a:r>
            <a:r>
              <a:rPr kumimoji="1" lang="ja-JP" altLang="en-US" dirty="0">
                <a:solidFill>
                  <a:schemeClr val="tx1"/>
                </a:solidFill>
                <a:latin typeface="Amazon Ember Display" panose="020F0603020204020204" pitchFamily="34" charset="0"/>
                <a:ea typeface="メイリオ" panose="020B0604030504040204" pitchFamily="34" charset="-128"/>
              </a:rPr>
              <a:t>まで連結した結果を入力</a:t>
            </a:r>
          </a:p>
        </p:txBody>
      </p:sp>
      <p:sp>
        <p:nvSpPr>
          <p:cNvPr id="20" name="吹き出し: 四角形 19">
            <a:extLst>
              <a:ext uri="{FF2B5EF4-FFF2-40B4-BE49-F238E27FC236}">
                <a16:creationId xmlns:a16="http://schemas.microsoft.com/office/drawing/2014/main" id="{D21CCA69-C627-ACC2-F9C1-0BEDD90C7C19}"/>
              </a:ext>
            </a:extLst>
          </p:cNvPr>
          <p:cNvSpPr/>
          <p:nvPr/>
        </p:nvSpPr>
        <p:spPr>
          <a:xfrm>
            <a:off x="3783836" y="4816448"/>
            <a:ext cx="2780305" cy="726427"/>
          </a:xfrm>
          <a:prstGeom prst="wedgeRectCallout">
            <a:avLst>
              <a:gd name="adj1" fmla="val -57486"/>
              <a:gd name="adj2" fmla="val 7684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③</a:t>
            </a:r>
            <a:r>
              <a:rPr kumimoji="1" lang="en-US" altLang="ja-JP" dirty="0">
                <a:solidFill>
                  <a:schemeClr val="tx1"/>
                </a:solidFill>
                <a:latin typeface="Amazon Ember Display" panose="020F0603020204020204" pitchFamily="34" charset="0"/>
                <a:ea typeface="メイリオ" panose="020B0604030504040204" pitchFamily="34" charset="-128"/>
              </a:rPr>
              <a:t> </a:t>
            </a:r>
            <a:r>
              <a:rPr kumimoji="1" lang="ja-JP" altLang="en-US" dirty="0">
                <a:solidFill>
                  <a:schemeClr val="tx1"/>
                </a:solidFill>
                <a:latin typeface="Amazon Ember Display" panose="020F0603020204020204" pitchFamily="34" charset="0"/>
                <a:ea typeface="メイリオ" panose="020B0604030504040204" pitchFamily="34" charset="-128"/>
              </a:rPr>
              <a:t>「ファイル添付」に</a:t>
            </a:r>
            <a:r>
              <a:rPr kumimoji="1" lang="en-US" altLang="ja-JP" dirty="0">
                <a:solidFill>
                  <a:schemeClr val="tx1"/>
                </a:solidFill>
                <a:latin typeface="Amazon Ember Display" panose="020F0603020204020204" pitchFamily="34" charset="0"/>
                <a:ea typeface="メイリオ" panose="020B0604030504040204" pitchFamily="34" charset="-128"/>
              </a:rPr>
              <a:t> solutions.md </a:t>
            </a:r>
            <a:r>
              <a:rPr kumimoji="1" lang="ja-JP" altLang="en-US" dirty="0">
                <a:solidFill>
                  <a:schemeClr val="tx1"/>
                </a:solidFill>
                <a:latin typeface="Amazon Ember Display" panose="020F0603020204020204" pitchFamily="34" charset="0"/>
                <a:ea typeface="メイリオ" panose="020B0604030504040204" pitchFamily="34" charset="-128"/>
              </a:rPr>
              <a:t>を添付</a:t>
            </a:r>
          </a:p>
        </p:txBody>
      </p:sp>
    </p:spTree>
    <p:extLst>
      <p:ext uri="{BB962C8B-B14F-4D97-AF65-F5344CB8AC3E}">
        <p14:creationId xmlns:p14="http://schemas.microsoft.com/office/powerpoint/2010/main" val="619390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0F4765-0DD8-63D6-8500-D307655FBBC7}"/>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4664060-C021-578E-F4AC-5778B6F7B1B1}"/>
              </a:ext>
            </a:extLst>
          </p:cNvPr>
          <p:cNvSpPr>
            <a:spLocks noGrp="1"/>
          </p:cNvSpPr>
          <p:nvPr>
            <p:ph type="sldNum" sz="quarter" idx="12"/>
          </p:nvPr>
        </p:nvSpPr>
        <p:spPr/>
        <p:txBody>
          <a:bodyPr/>
          <a:lstStyle/>
          <a:p>
            <a:fld id="{EB4B8DE2-A4E8-46E4-8BBF-D75455EFF32C}" type="slidenum">
              <a:rPr lang="en-US" smtClean="0"/>
              <a:pPr/>
              <a:t>41</a:t>
            </a:fld>
            <a:endParaRPr lang="en-US" dirty="0"/>
          </a:p>
        </p:txBody>
      </p:sp>
      <p:sp>
        <p:nvSpPr>
          <p:cNvPr id="3" name="タイトル 2">
            <a:extLst>
              <a:ext uri="{FF2B5EF4-FFF2-40B4-BE49-F238E27FC236}">
                <a16:creationId xmlns:a16="http://schemas.microsoft.com/office/drawing/2014/main" id="{63D79732-AE65-762E-078C-F35120E6158E}"/>
              </a:ext>
            </a:extLst>
          </p:cNvPr>
          <p:cNvSpPr>
            <a:spLocks noGrp="1"/>
          </p:cNvSpPr>
          <p:nvPr>
            <p:ph type="title"/>
          </p:nvPr>
        </p:nvSpPr>
        <p:spPr/>
        <p:txBody>
          <a:bodyPr/>
          <a:lstStyle/>
          <a:p>
            <a:r>
              <a:rPr kumimoji="1" lang="ja-JP" altLang="en-US" dirty="0"/>
              <a:t>発明の実施</a:t>
            </a:r>
          </a:p>
        </p:txBody>
      </p:sp>
      <p:sp>
        <p:nvSpPr>
          <p:cNvPr id="4" name="コンテンツ プレースホルダー 3">
            <a:extLst>
              <a:ext uri="{FF2B5EF4-FFF2-40B4-BE49-F238E27FC236}">
                <a16:creationId xmlns:a16="http://schemas.microsoft.com/office/drawing/2014/main" id="{D4E5AFCB-B2CB-9CD0-AF4F-8D51B134839A}"/>
              </a:ext>
            </a:extLst>
          </p:cNvPr>
          <p:cNvSpPr>
            <a:spLocks noGrp="1"/>
          </p:cNvSpPr>
          <p:nvPr>
            <p:ph sz="quarter" idx="13"/>
          </p:nvPr>
        </p:nvSpPr>
        <p:spPr>
          <a:xfrm>
            <a:off x="407988" y="1376363"/>
            <a:ext cx="11449050" cy="1277273"/>
          </a:xfrm>
        </p:spPr>
        <p:txBody>
          <a:bodyPr/>
          <a:lstStyle/>
          <a:p>
            <a:r>
              <a:rPr kumimoji="1" lang="en-US" altLang="ja-JP" dirty="0"/>
              <a:t>[</a:t>
            </a:r>
            <a:r>
              <a:rPr kumimoji="1" lang="ja-JP" altLang="en-US" dirty="0"/>
              <a:t>🤖 ペアワーク</a:t>
            </a:r>
            <a:r>
              <a:rPr kumimoji="1" lang="en-US" altLang="ja-JP" dirty="0"/>
              <a:t>] </a:t>
            </a:r>
          </a:p>
          <a:p>
            <a:r>
              <a:rPr lang="ja-JP" altLang="en-US" dirty="0"/>
              <a:t>良い発明には様々な観点からの発想が不可欠です。視点を変えて発明をしてみてください。</a:t>
            </a:r>
            <a:endParaRPr lang="en-US" altLang="ja-JP" dirty="0"/>
          </a:p>
        </p:txBody>
      </p:sp>
      <p:pic>
        <p:nvPicPr>
          <p:cNvPr id="5" name="グラフィックス 4" descr="ストップウォッチ 単色塗りつぶし">
            <a:extLst>
              <a:ext uri="{FF2B5EF4-FFF2-40B4-BE49-F238E27FC236}">
                <a16:creationId xmlns:a16="http://schemas.microsoft.com/office/drawing/2014/main" id="{24A7D113-BCD2-86C5-3C8D-C74732B1F6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6" name="テキスト ボックス 5">
            <a:extLst>
              <a:ext uri="{FF2B5EF4-FFF2-40B4-BE49-F238E27FC236}">
                <a16:creationId xmlns:a16="http://schemas.microsoft.com/office/drawing/2014/main" id="{526FB3C5-18BA-F927-1D8E-B0FAC0BCE445}"/>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5 min</a:t>
            </a:r>
            <a:endParaRPr kumimoji="1" lang="ja-JP" altLang="en-US" sz="2400" dirty="0" err="1"/>
          </a:p>
        </p:txBody>
      </p:sp>
      <p:pic>
        <p:nvPicPr>
          <p:cNvPr id="8" name="グラフィックス 7" descr="とんがり帽子 枠線">
            <a:extLst>
              <a:ext uri="{FF2B5EF4-FFF2-40B4-BE49-F238E27FC236}">
                <a16:creationId xmlns:a16="http://schemas.microsoft.com/office/drawing/2014/main" id="{505BD223-E42C-E0F1-8830-10AA67AFC1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7988" y="2705142"/>
            <a:ext cx="740328" cy="740328"/>
          </a:xfrm>
          <a:prstGeom prst="rect">
            <a:avLst/>
          </a:prstGeom>
        </p:spPr>
      </p:pic>
      <p:pic>
        <p:nvPicPr>
          <p:cNvPr id="9" name="グラフィックス 8" descr="とんがり帽子 枠線">
            <a:extLst>
              <a:ext uri="{FF2B5EF4-FFF2-40B4-BE49-F238E27FC236}">
                <a16:creationId xmlns:a16="http://schemas.microsoft.com/office/drawing/2014/main" id="{C3881646-B80C-A387-75F0-66B8BFE675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7988" y="3555430"/>
            <a:ext cx="740328" cy="740328"/>
          </a:xfrm>
          <a:prstGeom prst="rect">
            <a:avLst/>
          </a:prstGeom>
        </p:spPr>
      </p:pic>
      <p:pic>
        <p:nvPicPr>
          <p:cNvPr id="10" name="グラフィックス 9" descr="とんがり帽子 枠線">
            <a:extLst>
              <a:ext uri="{FF2B5EF4-FFF2-40B4-BE49-F238E27FC236}">
                <a16:creationId xmlns:a16="http://schemas.microsoft.com/office/drawing/2014/main" id="{9553D83C-4298-58AF-E962-E2B612EE6B3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7988" y="4423136"/>
            <a:ext cx="740328" cy="740328"/>
          </a:xfrm>
          <a:prstGeom prst="rect">
            <a:avLst/>
          </a:prstGeom>
        </p:spPr>
      </p:pic>
      <p:pic>
        <p:nvPicPr>
          <p:cNvPr id="13" name="グラフィックス 12" descr="とんがり帽子 枠線">
            <a:extLst>
              <a:ext uri="{FF2B5EF4-FFF2-40B4-BE49-F238E27FC236}">
                <a16:creationId xmlns:a16="http://schemas.microsoft.com/office/drawing/2014/main" id="{54883CD3-EC3D-CACF-D54A-BCACBF36FB5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7988" y="5290842"/>
            <a:ext cx="740328" cy="740328"/>
          </a:xfrm>
          <a:prstGeom prst="rect">
            <a:avLst/>
          </a:prstGeom>
        </p:spPr>
      </p:pic>
      <p:sp>
        <p:nvSpPr>
          <p:cNvPr id="14" name="テキスト ボックス 13">
            <a:extLst>
              <a:ext uri="{FF2B5EF4-FFF2-40B4-BE49-F238E27FC236}">
                <a16:creationId xmlns:a16="http://schemas.microsoft.com/office/drawing/2014/main" id="{3B9A7F7A-AD5F-C61D-93A9-9A59E1B8EF9B}"/>
              </a:ext>
            </a:extLst>
          </p:cNvPr>
          <p:cNvSpPr txBox="1"/>
          <p:nvPr/>
        </p:nvSpPr>
        <p:spPr>
          <a:xfrm>
            <a:off x="1379710" y="2705142"/>
            <a:ext cx="10388967" cy="830997"/>
          </a:xfrm>
          <a:prstGeom prst="rect">
            <a:avLst/>
          </a:prstGeom>
          <a:noFill/>
        </p:spPr>
        <p:txBody>
          <a:bodyPr wrap="square" rtlCol="0">
            <a:spAutoFit/>
          </a:bodyPr>
          <a:lstStyle/>
          <a:p>
            <a:pPr algn="l"/>
            <a:r>
              <a:rPr kumimoji="1" lang="en-US" altLang="ja-JP" sz="2400" dirty="0">
                <a:latin typeface="Amazon Ember Display" panose="020F0603020204020204" pitchFamily="34" charset="0"/>
                <a:ea typeface="メイリオ" panose="020B0604030504040204" pitchFamily="34" charset="-128"/>
              </a:rPr>
              <a:t>A. </a:t>
            </a:r>
            <a:r>
              <a:rPr kumimoji="1" lang="ja-JP" altLang="en-US" sz="2400" dirty="0">
                <a:latin typeface="Amazon Ember Display" panose="020F0603020204020204" pitchFamily="34" charset="0"/>
                <a:ea typeface="メイリオ" panose="020B0604030504040204" pitchFamily="34" charset="-128"/>
              </a:rPr>
              <a:t>友人・家族 </a:t>
            </a:r>
            <a:r>
              <a:rPr kumimoji="1" lang="en-US" altLang="ja-JP" sz="2400" dirty="0">
                <a:latin typeface="Amazon Ember Display" panose="020F0603020204020204" pitchFamily="34" charset="0"/>
                <a:ea typeface="メイリオ" panose="020B0604030504040204" pitchFamily="34" charset="-128"/>
              </a:rPr>
              <a:t>(</a:t>
            </a:r>
            <a:r>
              <a:rPr kumimoji="1" lang="ja-JP" altLang="en-US" sz="2400" dirty="0">
                <a:latin typeface="Amazon Ember Display" panose="020F0603020204020204" pitchFamily="34" charset="0"/>
                <a:ea typeface="メイリオ" panose="020B0604030504040204" pitchFamily="34" charset="-128"/>
              </a:rPr>
              <a:t>感情的な第三者</a:t>
            </a:r>
            <a:r>
              <a:rPr kumimoji="1" lang="en-US" altLang="ja-JP" sz="2400" dirty="0">
                <a:latin typeface="Amazon Ember Display" panose="020F0603020204020204" pitchFamily="34" charset="0"/>
                <a:ea typeface="メイリオ" panose="020B0604030504040204" pitchFamily="34" charset="-128"/>
              </a:rPr>
              <a:t>)</a:t>
            </a:r>
          </a:p>
          <a:p>
            <a:r>
              <a:rPr kumimoji="1" lang="ja-JP" altLang="en-US" sz="2400" b="1" dirty="0">
                <a:solidFill>
                  <a:schemeClr val="tx1"/>
                </a:solidFill>
                <a:latin typeface="Amazon Ember Display" panose="020F0603020204020204" pitchFamily="34" charset="0"/>
                <a:ea typeface="メイリオ" panose="020B0604030504040204" pitchFamily="34" charset="-128"/>
              </a:rPr>
              <a:t>お母さん、お父さん、お姉さん </a:t>
            </a:r>
            <a:r>
              <a:rPr kumimoji="1" lang="en-US" altLang="ja-JP" sz="2400" b="1" dirty="0" err="1">
                <a:solidFill>
                  <a:schemeClr val="tx1"/>
                </a:solidFill>
                <a:latin typeface="Amazon Ember Display" panose="020F0603020204020204" pitchFamily="34" charset="0"/>
                <a:ea typeface="メイリオ" panose="020B0604030504040204" pitchFamily="34" charset="-128"/>
              </a:rPr>
              <a:t>etc</a:t>
            </a:r>
            <a:endParaRPr kumimoji="1" lang="ja-JP" altLang="en-US" sz="2400" b="1" dirty="0">
              <a:solidFill>
                <a:schemeClr val="tx1"/>
              </a:solidFill>
              <a:latin typeface="Amazon Ember Display" panose="020F0603020204020204" pitchFamily="34" charset="0"/>
              <a:ea typeface="メイリオ" panose="020B0604030504040204" pitchFamily="34" charset="-128"/>
            </a:endParaRPr>
          </a:p>
        </p:txBody>
      </p:sp>
      <p:sp>
        <p:nvSpPr>
          <p:cNvPr id="15" name="テキスト ボックス 14">
            <a:extLst>
              <a:ext uri="{FF2B5EF4-FFF2-40B4-BE49-F238E27FC236}">
                <a16:creationId xmlns:a16="http://schemas.microsoft.com/office/drawing/2014/main" id="{3333A6BC-8AF2-3E8B-8559-2F43FCF1A322}"/>
              </a:ext>
            </a:extLst>
          </p:cNvPr>
          <p:cNvSpPr txBox="1"/>
          <p:nvPr/>
        </p:nvSpPr>
        <p:spPr>
          <a:xfrm>
            <a:off x="1379711" y="3510096"/>
            <a:ext cx="9831898" cy="830997"/>
          </a:xfrm>
          <a:prstGeom prst="rect">
            <a:avLst/>
          </a:prstGeom>
          <a:noFill/>
        </p:spPr>
        <p:txBody>
          <a:bodyPr wrap="square" rtlCol="0">
            <a:spAutoFit/>
          </a:bodyPr>
          <a:lstStyle/>
          <a:p>
            <a:pPr algn="l"/>
            <a:r>
              <a:rPr kumimoji="1" lang="en-US" altLang="ja-JP" sz="2400" dirty="0">
                <a:latin typeface="Amazon Ember Display" panose="020F0603020204020204" pitchFamily="34" charset="0"/>
                <a:ea typeface="メイリオ" panose="020B0604030504040204" pitchFamily="34" charset="-128"/>
              </a:rPr>
              <a:t>B.</a:t>
            </a:r>
            <a:r>
              <a:rPr kumimoji="1" lang="ja-JP" altLang="en-US" sz="2400" dirty="0">
                <a:latin typeface="Amazon Ember Display" panose="020F0603020204020204" pitchFamily="34" charset="0"/>
                <a:ea typeface="メイリオ" panose="020B0604030504040204" pitchFamily="34" charset="-128"/>
              </a:rPr>
              <a:t> コンサルタント </a:t>
            </a:r>
            <a:r>
              <a:rPr kumimoji="1" lang="en-US" altLang="ja-JP" sz="2400" dirty="0">
                <a:latin typeface="Amazon Ember Display" panose="020F0603020204020204" pitchFamily="34" charset="0"/>
                <a:ea typeface="メイリオ" panose="020B0604030504040204" pitchFamily="34" charset="-128"/>
              </a:rPr>
              <a:t>(</a:t>
            </a:r>
            <a:r>
              <a:rPr kumimoji="1" lang="ja-JP" altLang="en-US" sz="2400" dirty="0">
                <a:latin typeface="Amazon Ember Display" panose="020F0603020204020204" pitchFamily="34" charset="0"/>
                <a:ea typeface="メイリオ" panose="020B0604030504040204" pitchFamily="34" charset="-128"/>
              </a:rPr>
              <a:t>理性的な第三者</a:t>
            </a:r>
            <a:r>
              <a:rPr kumimoji="1" lang="en-US" altLang="ja-JP" sz="2400" dirty="0">
                <a:latin typeface="Amazon Ember Display" panose="020F0603020204020204" pitchFamily="34" charset="0"/>
                <a:ea typeface="メイリオ" panose="020B0604030504040204" pitchFamily="34" charset="-128"/>
              </a:rPr>
              <a:t>)</a:t>
            </a:r>
          </a:p>
          <a:p>
            <a:r>
              <a:rPr kumimoji="1" lang="ja-JP" altLang="en-US" sz="2400" b="1" dirty="0">
                <a:solidFill>
                  <a:schemeClr val="tx1"/>
                </a:solidFill>
                <a:latin typeface="Amazon Ember Display" panose="020F0603020204020204" pitchFamily="34" charset="0"/>
                <a:ea typeface="メイリオ" panose="020B0604030504040204" pitchFamily="34" charset="-128"/>
              </a:rPr>
              <a:t>マッキンゼーの、アクセンチュアの </a:t>
            </a:r>
            <a:r>
              <a:rPr kumimoji="1" lang="en-US" altLang="ja-JP" sz="2400" b="1" dirty="0" err="1">
                <a:solidFill>
                  <a:schemeClr val="tx1"/>
                </a:solidFill>
                <a:latin typeface="Amazon Ember Display" panose="020F0603020204020204" pitchFamily="34" charset="0"/>
                <a:ea typeface="メイリオ" panose="020B0604030504040204" pitchFamily="34" charset="-128"/>
              </a:rPr>
              <a:t>etc</a:t>
            </a:r>
            <a:endParaRPr kumimoji="1" lang="ja-JP" altLang="en-US" sz="2400" b="1" dirty="0">
              <a:solidFill>
                <a:schemeClr val="tx1"/>
              </a:solidFill>
              <a:latin typeface="Amazon Ember Display" panose="020F0603020204020204" pitchFamily="34" charset="0"/>
              <a:ea typeface="メイリオ" panose="020B0604030504040204" pitchFamily="34" charset="-128"/>
            </a:endParaRPr>
          </a:p>
        </p:txBody>
      </p:sp>
      <p:sp>
        <p:nvSpPr>
          <p:cNvPr id="16" name="テキスト ボックス 15">
            <a:extLst>
              <a:ext uri="{FF2B5EF4-FFF2-40B4-BE49-F238E27FC236}">
                <a16:creationId xmlns:a16="http://schemas.microsoft.com/office/drawing/2014/main" id="{F29C131D-AC94-2C6C-4A1E-447CE05912EA}"/>
              </a:ext>
            </a:extLst>
          </p:cNvPr>
          <p:cNvSpPr txBox="1"/>
          <p:nvPr/>
        </p:nvSpPr>
        <p:spPr>
          <a:xfrm>
            <a:off x="1379710" y="4377802"/>
            <a:ext cx="9831899" cy="830997"/>
          </a:xfrm>
          <a:prstGeom prst="rect">
            <a:avLst/>
          </a:prstGeom>
          <a:noFill/>
        </p:spPr>
        <p:txBody>
          <a:bodyPr wrap="square" rtlCol="0">
            <a:spAutoFit/>
          </a:bodyPr>
          <a:lstStyle/>
          <a:p>
            <a:pPr algn="l"/>
            <a:r>
              <a:rPr kumimoji="1" lang="en-US" altLang="ja-JP" sz="2400" dirty="0">
                <a:latin typeface="Amazon Ember Display" panose="020F0603020204020204" pitchFamily="34" charset="0"/>
                <a:ea typeface="メイリオ" panose="020B0604030504040204" pitchFamily="34" charset="-128"/>
              </a:rPr>
              <a:t>C. </a:t>
            </a:r>
            <a:r>
              <a:rPr kumimoji="1" lang="ja-JP" altLang="en-US" sz="2400" dirty="0">
                <a:latin typeface="Amazon Ember Display" panose="020F0603020204020204" pitchFamily="34" charset="0"/>
                <a:ea typeface="メイリオ" panose="020B0604030504040204" pitchFamily="34" charset="-128"/>
              </a:rPr>
              <a:t>子供・若手 </a:t>
            </a:r>
            <a:r>
              <a:rPr kumimoji="1" lang="en-US" altLang="ja-JP" sz="2400" dirty="0">
                <a:latin typeface="Amazon Ember Display" panose="020F0603020204020204" pitchFamily="34" charset="0"/>
                <a:ea typeface="メイリオ" panose="020B0604030504040204" pitchFamily="34" charset="-128"/>
              </a:rPr>
              <a:t>(</a:t>
            </a:r>
            <a:r>
              <a:rPr kumimoji="1" lang="ja-JP" altLang="en-US" sz="2400" dirty="0">
                <a:latin typeface="Amazon Ember Display" panose="020F0603020204020204" pitchFamily="34" charset="0"/>
                <a:ea typeface="メイリオ" panose="020B0604030504040204" pitchFamily="34" charset="-128"/>
              </a:rPr>
              <a:t>無垢な第三者</a:t>
            </a:r>
            <a:r>
              <a:rPr kumimoji="1" lang="en-US" altLang="ja-JP" sz="2400" dirty="0">
                <a:latin typeface="Amazon Ember Display" panose="020F0603020204020204" pitchFamily="34" charset="0"/>
                <a:ea typeface="メイリオ" panose="020B0604030504040204" pitchFamily="34" charset="-128"/>
              </a:rPr>
              <a:t>)</a:t>
            </a:r>
          </a:p>
          <a:p>
            <a:r>
              <a:rPr kumimoji="1" lang="ja-JP" altLang="en-US" sz="2400" b="1" dirty="0">
                <a:latin typeface="Amazon Ember Display" panose="020F0603020204020204" pitchFamily="34" charset="0"/>
                <a:ea typeface="メイリオ" panose="020B0604030504040204" pitchFamily="34" charset="-128"/>
              </a:rPr>
              <a:t>小学生、新入社員、</a:t>
            </a:r>
            <a:r>
              <a:rPr kumimoji="1" lang="en-US" altLang="ja-JP" sz="2400" b="1" dirty="0" err="1">
                <a:latin typeface="Amazon Ember Display" panose="020F0603020204020204" pitchFamily="34" charset="0"/>
                <a:ea typeface="メイリオ" panose="020B0604030504040204" pitchFamily="34" charset="-128"/>
              </a:rPr>
              <a:t>etc</a:t>
            </a:r>
            <a:endParaRPr kumimoji="1" lang="ja-JP" altLang="en-US" sz="2400" b="1" dirty="0">
              <a:solidFill>
                <a:schemeClr val="tx1"/>
              </a:solidFill>
              <a:latin typeface="Amazon Ember Display" panose="020F0603020204020204" pitchFamily="34" charset="0"/>
              <a:ea typeface="メイリオ" panose="020B0604030504040204" pitchFamily="34" charset="-128"/>
            </a:endParaRPr>
          </a:p>
        </p:txBody>
      </p:sp>
      <p:sp>
        <p:nvSpPr>
          <p:cNvPr id="23" name="テキスト ボックス 22">
            <a:extLst>
              <a:ext uri="{FF2B5EF4-FFF2-40B4-BE49-F238E27FC236}">
                <a16:creationId xmlns:a16="http://schemas.microsoft.com/office/drawing/2014/main" id="{2F6B5587-AA57-A353-6474-7CA0C48FF58A}"/>
              </a:ext>
            </a:extLst>
          </p:cNvPr>
          <p:cNvSpPr txBox="1"/>
          <p:nvPr/>
        </p:nvSpPr>
        <p:spPr>
          <a:xfrm>
            <a:off x="1379710" y="5245508"/>
            <a:ext cx="5968147" cy="830997"/>
          </a:xfrm>
          <a:prstGeom prst="rect">
            <a:avLst/>
          </a:prstGeom>
          <a:noFill/>
        </p:spPr>
        <p:txBody>
          <a:bodyPr wrap="square" rtlCol="0">
            <a:spAutoFit/>
          </a:bodyPr>
          <a:lstStyle/>
          <a:p>
            <a:pPr algn="l"/>
            <a:r>
              <a:rPr kumimoji="1" lang="en-US" altLang="ja-JP" sz="2400" dirty="0">
                <a:latin typeface="Amazon Ember Display" panose="020F0603020204020204" pitchFamily="34" charset="0"/>
                <a:ea typeface="メイリオ" panose="020B0604030504040204" pitchFamily="34" charset="-128"/>
              </a:rPr>
              <a:t>D. </a:t>
            </a:r>
            <a:r>
              <a:rPr kumimoji="1" lang="ja-JP" altLang="en-US" sz="2400" dirty="0">
                <a:latin typeface="Amazon Ember Display" panose="020F0603020204020204" pitchFamily="34" charset="0"/>
                <a:ea typeface="メイリオ" panose="020B0604030504040204" pitchFamily="34" charset="-128"/>
              </a:rPr>
              <a:t>イノベーター </a:t>
            </a:r>
            <a:r>
              <a:rPr kumimoji="1" lang="en-US" altLang="ja-JP" sz="2400" dirty="0">
                <a:latin typeface="Amazon Ember Display" panose="020F0603020204020204" pitchFamily="34" charset="0"/>
                <a:ea typeface="メイリオ" panose="020B0604030504040204" pitchFamily="34" charset="-128"/>
              </a:rPr>
              <a:t>(</a:t>
            </a:r>
            <a:r>
              <a:rPr kumimoji="1" lang="ja-JP" altLang="en-US" sz="2400" dirty="0">
                <a:latin typeface="Amazon Ember Display" panose="020F0603020204020204" pitchFamily="34" charset="0"/>
                <a:ea typeface="メイリオ" panose="020B0604030504040204" pitchFamily="34" charset="-128"/>
              </a:rPr>
              <a:t>革新的な第三者</a:t>
            </a:r>
            <a:r>
              <a:rPr kumimoji="1" lang="en-US" altLang="ja-JP" sz="2400" dirty="0">
                <a:latin typeface="Amazon Ember Display" panose="020F0603020204020204" pitchFamily="34" charset="0"/>
                <a:ea typeface="メイリオ" panose="020B0604030504040204" pitchFamily="34" charset="-128"/>
              </a:rPr>
              <a:t>)</a:t>
            </a:r>
          </a:p>
          <a:p>
            <a:r>
              <a:rPr kumimoji="1" lang="ja-JP" altLang="en-US" sz="2400" b="1" dirty="0">
                <a:solidFill>
                  <a:schemeClr val="tx1"/>
                </a:solidFill>
                <a:latin typeface="Amazon Ember Display" panose="020F0603020204020204" pitchFamily="34" charset="0"/>
                <a:ea typeface="メイリオ" panose="020B0604030504040204" pitchFamily="34" charset="-128"/>
              </a:rPr>
              <a:t>ジェフ・ベゾス、イーロン・マスク </a:t>
            </a:r>
            <a:r>
              <a:rPr kumimoji="1" lang="en-US" altLang="ja-JP" sz="2400" b="1" dirty="0" err="1">
                <a:solidFill>
                  <a:schemeClr val="tx1"/>
                </a:solidFill>
                <a:latin typeface="Amazon Ember Display" panose="020F0603020204020204" pitchFamily="34" charset="0"/>
                <a:ea typeface="メイリオ" panose="020B0604030504040204" pitchFamily="34" charset="-128"/>
              </a:rPr>
              <a:t>etc</a:t>
            </a:r>
            <a:endParaRPr kumimoji="1" lang="ja-JP" altLang="en-US" sz="2400" b="1" dirty="0">
              <a:solidFill>
                <a:schemeClr val="tx1"/>
              </a:solidFill>
              <a:latin typeface="Amazon Ember Display" panose="020F0603020204020204" pitchFamily="34" charset="0"/>
              <a:ea typeface="メイリオ" panose="020B0604030504040204" pitchFamily="34" charset="-128"/>
            </a:endParaRPr>
          </a:p>
        </p:txBody>
      </p:sp>
      <p:sp>
        <p:nvSpPr>
          <p:cNvPr id="7" name="コンテンツ プレースホルダー 3">
            <a:extLst>
              <a:ext uri="{FF2B5EF4-FFF2-40B4-BE49-F238E27FC236}">
                <a16:creationId xmlns:a16="http://schemas.microsoft.com/office/drawing/2014/main" id="{90616552-EF04-272B-FB7F-C9A4B8D38734}"/>
              </a:ext>
            </a:extLst>
          </p:cNvPr>
          <p:cNvSpPr txBox="1">
            <a:spLocks/>
          </p:cNvSpPr>
          <p:nvPr/>
        </p:nvSpPr>
        <p:spPr>
          <a:xfrm>
            <a:off x="7843520" y="2653636"/>
            <a:ext cx="4013518" cy="2400657"/>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ja-JP" altLang="en-US" sz="2000" dirty="0"/>
              <a:t>📝 </a:t>
            </a:r>
            <a:r>
              <a:rPr kumimoji="1" lang="en-US" altLang="ja-JP" sz="2000" dirty="0"/>
              <a:t>: Coding Agent </a:t>
            </a:r>
            <a:r>
              <a:rPr kumimoji="1" lang="ja-JP" altLang="en-US" sz="2000" dirty="0"/>
              <a:t>の場合、「○○」としてをプロンプトにつけてみてください。</a:t>
            </a:r>
            <a:endParaRPr kumimoji="1" lang="en-US" altLang="ja-JP" sz="2000" dirty="0"/>
          </a:p>
          <a:p>
            <a:endParaRPr kumimoji="1" lang="en-US" altLang="ja-JP" sz="2000" dirty="0"/>
          </a:p>
          <a:p>
            <a:r>
              <a:rPr kumimoji="1" lang="ja-JP" altLang="en-US" sz="2000" dirty="0"/>
              <a:t>📝 </a:t>
            </a:r>
            <a:r>
              <a:rPr kumimoji="1" lang="en-US" altLang="ja-JP" sz="2000" dirty="0"/>
              <a:t>: </a:t>
            </a:r>
            <a:r>
              <a:rPr kumimoji="1" lang="en-US" altLang="ja-JP" sz="2000" dirty="0" err="1"/>
              <a:t>GenU</a:t>
            </a:r>
            <a:r>
              <a:rPr kumimoji="1" lang="en-US" altLang="ja-JP" sz="2000" dirty="0"/>
              <a:t> </a:t>
            </a:r>
            <a:r>
              <a:rPr kumimoji="1" lang="ja-JP" altLang="en-US" sz="2000" dirty="0"/>
              <a:t>で、「</a:t>
            </a:r>
            <a:r>
              <a:rPr kumimoji="1" lang="en-US" altLang="ja-JP" sz="2000" dirty="0"/>
              <a:t>Work</a:t>
            </a:r>
            <a:r>
              <a:rPr kumimoji="1" lang="ja-JP" altLang="en-US" sz="2000" dirty="0"/>
              <a:t>するうえでの注意点」に下記を参考に様々な人を入力してみてください。</a:t>
            </a:r>
            <a:endParaRPr kumimoji="1" lang="en-US" altLang="ja-JP" sz="2000" dirty="0"/>
          </a:p>
        </p:txBody>
      </p:sp>
    </p:spTree>
    <p:extLst>
      <p:ext uri="{BB962C8B-B14F-4D97-AF65-F5344CB8AC3E}">
        <p14:creationId xmlns:p14="http://schemas.microsoft.com/office/powerpoint/2010/main" val="3098370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F6CE9-AC95-6877-4308-6EA7C22126B6}"/>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34361EA-C3D7-37D9-4510-D9AFAB82FA63}"/>
              </a:ext>
            </a:extLst>
          </p:cNvPr>
          <p:cNvSpPr>
            <a:spLocks noGrp="1"/>
          </p:cNvSpPr>
          <p:nvPr>
            <p:ph type="sldNum" sz="quarter" idx="12"/>
          </p:nvPr>
        </p:nvSpPr>
        <p:spPr/>
        <p:txBody>
          <a:bodyPr/>
          <a:lstStyle/>
          <a:p>
            <a:fld id="{EB4B8DE2-A4E8-46E4-8BBF-D75455EFF32C}" type="slidenum">
              <a:rPr lang="en-US" smtClean="0"/>
              <a:pPr/>
              <a:t>42</a:t>
            </a:fld>
            <a:endParaRPr lang="en-US" dirty="0"/>
          </a:p>
        </p:txBody>
      </p:sp>
      <p:sp>
        <p:nvSpPr>
          <p:cNvPr id="3" name="タイトル 2">
            <a:extLst>
              <a:ext uri="{FF2B5EF4-FFF2-40B4-BE49-F238E27FC236}">
                <a16:creationId xmlns:a16="http://schemas.microsoft.com/office/drawing/2014/main" id="{9106FB29-530F-412B-A432-062BE1C68505}"/>
              </a:ext>
            </a:extLst>
          </p:cNvPr>
          <p:cNvSpPr>
            <a:spLocks noGrp="1"/>
          </p:cNvSpPr>
          <p:nvPr>
            <p:ph type="title"/>
          </p:nvPr>
        </p:nvSpPr>
        <p:spPr/>
        <p:txBody>
          <a:bodyPr/>
          <a:lstStyle/>
          <a:p>
            <a:r>
              <a:rPr kumimoji="1" lang="ja-JP" altLang="en-US" dirty="0"/>
              <a:t>発明の選択</a:t>
            </a:r>
          </a:p>
        </p:txBody>
      </p:sp>
      <p:sp>
        <p:nvSpPr>
          <p:cNvPr id="4" name="コンテンツ プレースホルダー 3">
            <a:extLst>
              <a:ext uri="{FF2B5EF4-FFF2-40B4-BE49-F238E27FC236}">
                <a16:creationId xmlns:a16="http://schemas.microsoft.com/office/drawing/2014/main" id="{460A0E8F-F999-5E22-5792-A2EFF86B51DE}"/>
              </a:ext>
            </a:extLst>
          </p:cNvPr>
          <p:cNvSpPr>
            <a:spLocks noGrp="1"/>
          </p:cNvSpPr>
          <p:nvPr>
            <p:ph sz="quarter" idx="13"/>
          </p:nvPr>
        </p:nvSpPr>
        <p:spPr>
          <a:xfrm>
            <a:off x="407988" y="1376363"/>
            <a:ext cx="11449050" cy="1646605"/>
          </a:xfrm>
        </p:spPr>
        <p:txBody>
          <a:bodyPr/>
          <a:lstStyle/>
          <a:p>
            <a:r>
              <a:rPr kumimoji="1" lang="en-US" altLang="ja-JP" dirty="0"/>
              <a:t>[</a:t>
            </a:r>
            <a:r>
              <a:rPr kumimoji="1" lang="ja-JP" altLang="en-US" dirty="0"/>
              <a:t>ペア・グループワーク</a:t>
            </a:r>
            <a:r>
              <a:rPr kumimoji="1" lang="en-US" altLang="ja-JP" dirty="0"/>
              <a:t>] </a:t>
            </a:r>
          </a:p>
          <a:p>
            <a:r>
              <a:rPr kumimoji="1" lang="ja-JP" altLang="en-US" dirty="0"/>
              <a:t>①問いを上手く解決でき、②実装難易度が低い有望な発明を選択しペア同士で発表してください。他ペアからのフィードバックを基に、最終的に</a:t>
            </a:r>
            <a:r>
              <a:rPr kumimoji="1" lang="ja-JP" altLang="en-US" b="1" dirty="0"/>
              <a:t> </a:t>
            </a:r>
            <a:r>
              <a:rPr kumimoji="1" lang="en-US" altLang="ja-JP" b="1" dirty="0"/>
              <a:t>1 </a:t>
            </a:r>
            <a:r>
              <a:rPr kumimoji="1" lang="ja-JP" altLang="en-US" b="1" dirty="0"/>
              <a:t>つの発明を選択してください</a:t>
            </a:r>
            <a:r>
              <a:rPr kumimoji="1" lang="ja-JP" altLang="en-US" dirty="0"/>
              <a:t>。</a:t>
            </a:r>
            <a:endParaRPr kumimoji="1" lang="en-US" altLang="ja-JP" dirty="0"/>
          </a:p>
        </p:txBody>
      </p:sp>
      <p:pic>
        <p:nvPicPr>
          <p:cNvPr id="5" name="グラフィックス 4" descr="ストップウォッチ 単色塗りつぶし">
            <a:extLst>
              <a:ext uri="{FF2B5EF4-FFF2-40B4-BE49-F238E27FC236}">
                <a16:creationId xmlns:a16="http://schemas.microsoft.com/office/drawing/2014/main" id="{5D5E9856-84D4-EE6F-C810-04B3564296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6" name="テキスト ボックス 5">
            <a:extLst>
              <a:ext uri="{FF2B5EF4-FFF2-40B4-BE49-F238E27FC236}">
                <a16:creationId xmlns:a16="http://schemas.microsoft.com/office/drawing/2014/main" id="{83D7C2FF-EC6C-0CDB-0018-8A4FAAFBB312}"/>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5 min</a:t>
            </a:r>
            <a:endParaRPr kumimoji="1" lang="ja-JP" altLang="en-US" sz="2400" dirty="0" err="1"/>
          </a:p>
        </p:txBody>
      </p:sp>
      <p:sp>
        <p:nvSpPr>
          <p:cNvPr id="11" name="四角形: メモ 10">
            <a:extLst>
              <a:ext uri="{FF2B5EF4-FFF2-40B4-BE49-F238E27FC236}">
                <a16:creationId xmlns:a16="http://schemas.microsoft.com/office/drawing/2014/main" id="{893B1D27-7A31-4A23-6D89-59830DCBBF02}"/>
              </a:ext>
            </a:extLst>
          </p:cNvPr>
          <p:cNvSpPr/>
          <p:nvPr/>
        </p:nvSpPr>
        <p:spPr>
          <a:xfrm>
            <a:off x="2352169" y="4296151"/>
            <a:ext cx="587827" cy="566051"/>
          </a:xfrm>
          <a:prstGeom prst="foldedCorne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9" name="テキスト ボックス 18">
            <a:extLst>
              <a:ext uri="{FF2B5EF4-FFF2-40B4-BE49-F238E27FC236}">
                <a16:creationId xmlns:a16="http://schemas.microsoft.com/office/drawing/2014/main" id="{0B518ABB-6985-A6F6-1D75-BAAA3EF9836F}"/>
              </a:ext>
            </a:extLst>
          </p:cNvPr>
          <p:cNvSpPr txBox="1"/>
          <p:nvPr/>
        </p:nvSpPr>
        <p:spPr>
          <a:xfrm>
            <a:off x="1637134" y="5158937"/>
            <a:ext cx="2017895" cy="400110"/>
          </a:xfrm>
          <a:prstGeom prst="rect">
            <a:avLst/>
          </a:prstGeom>
          <a:noFill/>
        </p:spPr>
        <p:txBody>
          <a:bodyPr wrap="square" lIns="0" rIns="0" rtlCol="0">
            <a:spAutoFit/>
          </a:bodyPr>
          <a:lstStyle/>
          <a:p>
            <a:pPr algn="ctr"/>
            <a:r>
              <a:rPr kumimoji="1" lang="ja-JP" altLang="en-US" sz="2000" b="1" dirty="0">
                <a:solidFill>
                  <a:srgbClr val="161E2D"/>
                </a:solidFill>
                <a:latin typeface="Amazon Ember Display"/>
                <a:ea typeface="メイリオ"/>
              </a:rPr>
              <a:t>有望な「問い」</a:t>
            </a:r>
          </a:p>
        </p:txBody>
      </p:sp>
      <p:sp>
        <p:nvSpPr>
          <p:cNvPr id="32" name="矢印: 右 31">
            <a:extLst>
              <a:ext uri="{FF2B5EF4-FFF2-40B4-BE49-F238E27FC236}">
                <a16:creationId xmlns:a16="http://schemas.microsoft.com/office/drawing/2014/main" id="{41111174-C0A9-9A38-CA96-D7FA890272D5}"/>
              </a:ext>
            </a:extLst>
          </p:cNvPr>
          <p:cNvSpPr/>
          <p:nvPr/>
        </p:nvSpPr>
        <p:spPr>
          <a:xfrm>
            <a:off x="3655029" y="4246244"/>
            <a:ext cx="949628" cy="700406"/>
          </a:xfrm>
          <a:prstGeom prst="rightArrow">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graphicFrame>
        <p:nvGraphicFramePr>
          <p:cNvPr id="33" name="表 32">
            <a:extLst>
              <a:ext uri="{FF2B5EF4-FFF2-40B4-BE49-F238E27FC236}">
                <a16:creationId xmlns:a16="http://schemas.microsoft.com/office/drawing/2014/main" id="{BFD48D4A-F250-D41A-D62A-B24ACA56098A}"/>
              </a:ext>
            </a:extLst>
          </p:cNvPr>
          <p:cNvGraphicFramePr>
            <a:graphicFrameLocks noGrp="1"/>
          </p:cNvGraphicFramePr>
          <p:nvPr>
            <p:extLst>
              <p:ext uri="{D42A27DB-BD31-4B8C-83A1-F6EECF244321}">
                <p14:modId xmlns:p14="http://schemas.microsoft.com/office/powerpoint/2010/main" val="1146549514"/>
              </p:ext>
            </p:extLst>
          </p:nvPr>
        </p:nvGraphicFramePr>
        <p:xfrm>
          <a:off x="5049840" y="3998277"/>
          <a:ext cx="5435598" cy="1483360"/>
        </p:xfrm>
        <a:graphic>
          <a:graphicData uri="http://schemas.openxmlformats.org/drawingml/2006/table">
            <a:tbl>
              <a:tblPr firstRow="1" bandRow="1">
                <a:tableStyleId>{5940675A-B579-460E-94D1-54222C63F5DA}</a:tableStyleId>
              </a:tblPr>
              <a:tblGrid>
                <a:gridCol w="1811866">
                  <a:extLst>
                    <a:ext uri="{9D8B030D-6E8A-4147-A177-3AD203B41FA5}">
                      <a16:colId xmlns:a16="http://schemas.microsoft.com/office/drawing/2014/main" val="1798755460"/>
                    </a:ext>
                  </a:extLst>
                </a:gridCol>
                <a:gridCol w="1811866">
                  <a:extLst>
                    <a:ext uri="{9D8B030D-6E8A-4147-A177-3AD203B41FA5}">
                      <a16:colId xmlns:a16="http://schemas.microsoft.com/office/drawing/2014/main" val="2712525916"/>
                    </a:ext>
                  </a:extLst>
                </a:gridCol>
                <a:gridCol w="1811866">
                  <a:extLst>
                    <a:ext uri="{9D8B030D-6E8A-4147-A177-3AD203B41FA5}">
                      <a16:colId xmlns:a16="http://schemas.microsoft.com/office/drawing/2014/main" val="2097114482"/>
                    </a:ext>
                  </a:extLst>
                </a:gridCol>
              </a:tblGrid>
              <a:tr h="370840">
                <a:tc>
                  <a:txBody>
                    <a:bodyPr/>
                    <a:lstStyle/>
                    <a:p>
                      <a:endParaRPr kumimoji="1" lang="ja-JP" altLang="en-US">
                        <a:latin typeface="メイリオ" panose="020B0604030504040204" pitchFamily="50" charset="-128"/>
                        <a:ea typeface="メイリオ" panose="020B0604030504040204" pitchFamily="50" charset="-128"/>
                      </a:endParaRPr>
                    </a:p>
                  </a:txBody>
                  <a:tcPr/>
                </a:tc>
                <a:tc>
                  <a:txBody>
                    <a:bodyPr/>
                    <a:lstStyle/>
                    <a:p>
                      <a:r>
                        <a:rPr kumimoji="1" lang="ja-JP" altLang="en-US" dirty="0">
                          <a:latin typeface="メイリオ" panose="020B0604030504040204" pitchFamily="50" charset="-128"/>
                          <a:ea typeface="メイリオ" panose="020B0604030504040204" pitchFamily="50" charset="-128"/>
                        </a:rPr>
                        <a:t>問いの解決度</a:t>
                      </a:r>
                    </a:p>
                  </a:txBody>
                  <a:tcPr/>
                </a:tc>
                <a:tc>
                  <a:txBody>
                    <a:bodyPr/>
                    <a:lstStyle/>
                    <a:p>
                      <a:r>
                        <a:rPr kumimoji="1" lang="ja-JP" altLang="en-US" dirty="0">
                          <a:latin typeface="メイリオ" panose="020B0604030504040204" pitchFamily="50" charset="-128"/>
                          <a:ea typeface="メイリオ" panose="020B0604030504040204" pitchFamily="50" charset="-128"/>
                        </a:rPr>
                        <a:t>実装難易度</a:t>
                      </a:r>
                    </a:p>
                  </a:txBody>
                  <a:tcPr/>
                </a:tc>
                <a:extLst>
                  <a:ext uri="{0D108BD9-81ED-4DB2-BD59-A6C34878D82A}">
                    <a16:rowId xmlns:a16="http://schemas.microsoft.com/office/drawing/2014/main" val="4069808080"/>
                  </a:ext>
                </a:extLst>
              </a:tr>
              <a:tr h="370840">
                <a:tc>
                  <a:txBody>
                    <a:bodyPr/>
                    <a:lstStyle/>
                    <a:p>
                      <a:r>
                        <a:rPr kumimoji="1" lang="ja-JP" altLang="en-US" b="1" dirty="0">
                          <a:latin typeface="メイリオ" panose="020B0604030504040204" pitchFamily="50" charset="-128"/>
                          <a:ea typeface="メイリオ" panose="020B0604030504040204" pitchFamily="50" charset="-128"/>
                        </a:rPr>
                        <a:t>💡発明①</a:t>
                      </a:r>
                    </a:p>
                  </a:txBody>
                  <a:tcPr/>
                </a:tc>
                <a:tc>
                  <a:txBody>
                    <a:bodyPr/>
                    <a:lstStyle/>
                    <a:p>
                      <a:r>
                        <a:rPr kumimoji="1" lang="en-US" altLang="ja-JP" b="1" dirty="0">
                          <a:latin typeface="メイリオ" panose="020B0604030504040204" pitchFamily="50" charset="-128"/>
                          <a:ea typeface="メイリオ" panose="020B0604030504040204" pitchFamily="50" charset="-128"/>
                        </a:rPr>
                        <a:t>90%</a:t>
                      </a:r>
                      <a:endParaRPr kumimoji="1" lang="ja-JP" altLang="en-US" b="1" dirty="0">
                        <a:latin typeface="メイリオ" panose="020B0604030504040204" pitchFamily="50" charset="-128"/>
                        <a:ea typeface="メイリオ" panose="020B0604030504040204" pitchFamily="50" charset="-128"/>
                      </a:endParaRPr>
                    </a:p>
                  </a:txBody>
                  <a:tcPr/>
                </a:tc>
                <a:tc>
                  <a:txBody>
                    <a:bodyPr/>
                    <a:lstStyle/>
                    <a:p>
                      <a:r>
                        <a:rPr kumimoji="1" lang="ja-JP" altLang="en-US" b="1" dirty="0">
                          <a:latin typeface="メイリオ" panose="020B0604030504040204" pitchFamily="50" charset="-128"/>
                          <a:ea typeface="メイリオ" panose="020B0604030504040204" pitchFamily="50" charset="-128"/>
                        </a:rPr>
                        <a:t>高</a:t>
                      </a:r>
                    </a:p>
                  </a:txBody>
                  <a:tcPr/>
                </a:tc>
                <a:extLst>
                  <a:ext uri="{0D108BD9-81ED-4DB2-BD59-A6C34878D82A}">
                    <a16:rowId xmlns:a16="http://schemas.microsoft.com/office/drawing/2014/main" val="1088582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latin typeface="メイリオ" panose="020B0604030504040204" pitchFamily="50" charset="-128"/>
                          <a:ea typeface="メイリオ" panose="020B0604030504040204" pitchFamily="50" charset="-128"/>
                        </a:rPr>
                        <a:t>💡発明②</a:t>
                      </a:r>
                    </a:p>
                  </a:txBody>
                  <a:tcPr/>
                </a:tc>
                <a:tc>
                  <a:txBody>
                    <a:bodyPr/>
                    <a:lstStyle/>
                    <a:p>
                      <a:r>
                        <a:rPr kumimoji="1" lang="en-US" altLang="ja-JP" b="1" dirty="0">
                          <a:latin typeface="メイリオ" panose="020B0604030504040204" pitchFamily="50" charset="-128"/>
                          <a:ea typeface="メイリオ" panose="020B0604030504040204" pitchFamily="50" charset="-128"/>
                        </a:rPr>
                        <a:t>80%</a:t>
                      </a:r>
                      <a:endParaRPr kumimoji="1" lang="ja-JP" altLang="en-US" b="1" dirty="0">
                        <a:latin typeface="メイリオ" panose="020B0604030504040204" pitchFamily="50" charset="-128"/>
                        <a:ea typeface="メイリオ" panose="020B0604030504040204" pitchFamily="50" charset="-128"/>
                      </a:endParaRPr>
                    </a:p>
                  </a:txBody>
                  <a:tcPr/>
                </a:tc>
                <a:tc>
                  <a:txBody>
                    <a:bodyPr/>
                    <a:lstStyle/>
                    <a:p>
                      <a:r>
                        <a:rPr kumimoji="1" lang="ja-JP" altLang="en-US" b="1" dirty="0">
                          <a:latin typeface="メイリオ" panose="020B0604030504040204" pitchFamily="50" charset="-128"/>
                          <a:ea typeface="メイリオ" panose="020B0604030504040204" pitchFamily="50" charset="-128"/>
                        </a:rPr>
                        <a:t>中</a:t>
                      </a:r>
                    </a:p>
                  </a:txBody>
                  <a:tcPr/>
                </a:tc>
                <a:extLst>
                  <a:ext uri="{0D108BD9-81ED-4DB2-BD59-A6C34878D82A}">
                    <a16:rowId xmlns:a16="http://schemas.microsoft.com/office/drawing/2014/main" val="14126924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latin typeface="メイリオ" panose="020B0604030504040204" pitchFamily="50" charset="-128"/>
                          <a:ea typeface="メイリオ" panose="020B0604030504040204" pitchFamily="50" charset="-128"/>
                        </a:rPr>
                        <a:t>💡発明③</a:t>
                      </a:r>
                    </a:p>
                  </a:txBody>
                  <a:tcPr/>
                </a:tc>
                <a:tc>
                  <a:txBody>
                    <a:bodyPr/>
                    <a:lstStyle/>
                    <a:p>
                      <a:r>
                        <a:rPr kumimoji="1" lang="en-US" altLang="ja-JP" b="1" dirty="0">
                          <a:latin typeface="メイリオ" panose="020B0604030504040204" pitchFamily="50" charset="-128"/>
                          <a:ea typeface="メイリオ" panose="020B0604030504040204" pitchFamily="50" charset="-128"/>
                        </a:rPr>
                        <a:t>70%</a:t>
                      </a:r>
                      <a:endParaRPr kumimoji="1" lang="ja-JP" altLang="en-US" b="1" dirty="0">
                        <a:latin typeface="メイリオ" panose="020B0604030504040204" pitchFamily="50" charset="-128"/>
                        <a:ea typeface="メイリオ" panose="020B0604030504040204" pitchFamily="50" charset="-128"/>
                      </a:endParaRPr>
                    </a:p>
                  </a:txBody>
                  <a:tcPr/>
                </a:tc>
                <a:tc>
                  <a:txBody>
                    <a:bodyPr/>
                    <a:lstStyle/>
                    <a:p>
                      <a:r>
                        <a:rPr kumimoji="1" lang="ja-JP" altLang="en-US" b="1" dirty="0">
                          <a:latin typeface="メイリオ" panose="020B0604030504040204" pitchFamily="50" charset="-128"/>
                          <a:ea typeface="メイリオ" panose="020B0604030504040204" pitchFamily="50" charset="-128"/>
                        </a:rPr>
                        <a:t>低</a:t>
                      </a:r>
                    </a:p>
                  </a:txBody>
                  <a:tcPr/>
                </a:tc>
                <a:extLst>
                  <a:ext uri="{0D108BD9-81ED-4DB2-BD59-A6C34878D82A}">
                    <a16:rowId xmlns:a16="http://schemas.microsoft.com/office/drawing/2014/main" val="4107502747"/>
                  </a:ext>
                </a:extLst>
              </a:tr>
            </a:tbl>
          </a:graphicData>
        </a:graphic>
      </p:graphicFrame>
      <p:sp>
        <p:nvSpPr>
          <p:cNvPr id="34" name="吹き出し: 円形 33">
            <a:extLst>
              <a:ext uri="{FF2B5EF4-FFF2-40B4-BE49-F238E27FC236}">
                <a16:creationId xmlns:a16="http://schemas.microsoft.com/office/drawing/2014/main" id="{FBB49669-C3FE-3CC8-9F0C-3BA50063BDE7}"/>
              </a:ext>
            </a:extLst>
          </p:cNvPr>
          <p:cNvSpPr/>
          <p:nvPr/>
        </p:nvSpPr>
        <p:spPr>
          <a:xfrm>
            <a:off x="9405257" y="3108594"/>
            <a:ext cx="2296886" cy="889683"/>
          </a:xfrm>
          <a:prstGeom prst="wedgeEllipseCallou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Amazon Ember Display" panose="020F0603020204020204" pitchFamily="34" charset="0"/>
                <a:ea typeface="メイリオ" panose="020B0604030504040204" pitchFamily="34" charset="-128"/>
              </a:rPr>
              <a:t>最終的に</a:t>
            </a:r>
            <a:br>
              <a:rPr kumimoji="1" lang="en-US" altLang="ja-JP" b="1" dirty="0">
                <a:solidFill>
                  <a:schemeClr val="tx1"/>
                </a:solidFill>
                <a:latin typeface="Amazon Ember Display" panose="020F0603020204020204" pitchFamily="34" charset="0"/>
                <a:ea typeface="メイリオ" panose="020B0604030504040204" pitchFamily="34" charset="-128"/>
              </a:rPr>
            </a:br>
            <a:r>
              <a:rPr kumimoji="1" lang="ja-JP" altLang="en-US" b="1" dirty="0">
                <a:solidFill>
                  <a:schemeClr val="tx1"/>
                </a:solidFill>
                <a:latin typeface="Amazon Ember Display" panose="020F0603020204020204" pitchFamily="34" charset="0"/>
                <a:ea typeface="メイリオ" panose="020B0604030504040204" pitchFamily="34" charset="-128"/>
              </a:rPr>
              <a:t>一つを選択！</a:t>
            </a:r>
          </a:p>
        </p:txBody>
      </p:sp>
    </p:spTree>
    <p:extLst>
      <p:ext uri="{BB962C8B-B14F-4D97-AF65-F5344CB8AC3E}">
        <p14:creationId xmlns:p14="http://schemas.microsoft.com/office/powerpoint/2010/main" val="407538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BAA6F-61EA-6CBC-5E8B-5D3024702189}"/>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53B990C-716F-DA5F-2A79-85BFD48855ED}"/>
              </a:ext>
            </a:extLst>
          </p:cNvPr>
          <p:cNvSpPr>
            <a:spLocks noGrp="1"/>
          </p:cNvSpPr>
          <p:nvPr>
            <p:ph type="sldNum" sz="quarter" idx="13"/>
          </p:nvPr>
        </p:nvSpPr>
        <p:spPr/>
        <p:txBody>
          <a:bodyPr/>
          <a:lstStyle/>
          <a:p>
            <a:fld id="{EB4B8DE2-A4E8-46E4-8BBF-D75455EFF32C}" type="slidenum">
              <a:rPr lang="en-US" smtClean="0"/>
              <a:pPr/>
              <a:t>43</a:t>
            </a:fld>
            <a:endParaRPr lang="en-US" dirty="0"/>
          </a:p>
        </p:txBody>
      </p:sp>
      <p:sp>
        <p:nvSpPr>
          <p:cNvPr id="5" name="タイトル 4">
            <a:extLst>
              <a:ext uri="{FF2B5EF4-FFF2-40B4-BE49-F238E27FC236}">
                <a16:creationId xmlns:a16="http://schemas.microsoft.com/office/drawing/2014/main" id="{872BAD6B-C05D-3D67-3EC4-EC4B82F6C8E6}"/>
              </a:ext>
            </a:extLst>
          </p:cNvPr>
          <p:cNvSpPr>
            <a:spLocks noGrp="1"/>
          </p:cNvSpPr>
          <p:nvPr>
            <p:ph type="title"/>
          </p:nvPr>
        </p:nvSpPr>
        <p:spPr/>
        <p:txBody>
          <a:bodyPr/>
          <a:lstStyle/>
          <a:p>
            <a:r>
              <a:rPr lang="en-US" altLang="ja-JP" dirty="0"/>
              <a:t>Day1 : </a:t>
            </a:r>
            <a:r>
              <a:rPr lang="ja-JP" altLang="en-US" dirty="0"/>
              <a:t>実践編</a:t>
            </a:r>
          </a:p>
        </p:txBody>
      </p:sp>
      <p:sp>
        <p:nvSpPr>
          <p:cNvPr id="6" name="コンテンツ プレースホルダー 5">
            <a:extLst>
              <a:ext uri="{FF2B5EF4-FFF2-40B4-BE49-F238E27FC236}">
                <a16:creationId xmlns:a16="http://schemas.microsoft.com/office/drawing/2014/main" id="{9F51C49F-14FF-7DD3-EEEA-6F4AC224A6F4}"/>
              </a:ext>
            </a:extLst>
          </p:cNvPr>
          <p:cNvSpPr>
            <a:spLocks noGrp="1"/>
          </p:cNvSpPr>
          <p:nvPr>
            <p:ph sz="quarter" idx="14"/>
          </p:nvPr>
        </p:nvSpPr>
        <p:spPr>
          <a:xfrm>
            <a:off x="407988" y="1376363"/>
            <a:ext cx="5688012" cy="3139321"/>
          </a:xfrm>
        </p:spPr>
        <p:txBody>
          <a:bodyPr/>
          <a:lstStyle/>
          <a:p>
            <a:pPr marL="457200" indent="-457200">
              <a:buAutoNum type="arabicPeriod"/>
            </a:pPr>
            <a:r>
              <a:rPr lang="en-US" altLang="ja-JP" dirty="0"/>
              <a:t>Listen : </a:t>
            </a:r>
            <a:r>
              <a:rPr lang="ja-JP" altLang="en-US" dirty="0"/>
              <a:t>顧客は誰か </a:t>
            </a:r>
            <a:r>
              <a:rPr lang="en-US" altLang="ja-JP" dirty="0"/>
              <a:t>? </a:t>
            </a:r>
          </a:p>
          <a:p>
            <a:pPr marL="457200" indent="-457200">
              <a:buAutoNum type="arabicPeriod"/>
            </a:pPr>
            <a:r>
              <a:rPr lang="en-US" altLang="ja-JP" dirty="0"/>
              <a:t>Define : </a:t>
            </a:r>
            <a:r>
              <a:rPr lang="ja-JP" altLang="en-US" dirty="0"/>
              <a:t>課題と機会は何か </a:t>
            </a:r>
            <a:r>
              <a:rPr lang="en-US" altLang="ja-JP" dirty="0"/>
              <a:t>? </a:t>
            </a:r>
          </a:p>
          <a:p>
            <a:pPr marL="457200" indent="-457200">
              <a:buAutoNum type="arabicPeriod"/>
            </a:pPr>
            <a:r>
              <a:rPr lang="en-US" altLang="ja-JP" dirty="0"/>
              <a:t>Invent : </a:t>
            </a:r>
            <a:r>
              <a:rPr lang="ja-JP" altLang="en-US" dirty="0"/>
              <a:t>解決策は何か </a:t>
            </a:r>
            <a:r>
              <a:rPr lang="en-US" altLang="ja-JP" dirty="0"/>
              <a:t>?</a:t>
            </a:r>
          </a:p>
          <a:p>
            <a:pPr marL="457200" indent="-457200">
              <a:buAutoNum type="arabicPeriod"/>
            </a:pPr>
            <a:r>
              <a:rPr lang="en-US" altLang="ja-JP" b="1" dirty="0">
                <a:solidFill>
                  <a:schemeClr val="accent5"/>
                </a:solidFill>
              </a:rPr>
              <a:t>Refine : </a:t>
            </a:r>
            <a:r>
              <a:rPr lang="ja-JP" altLang="en-US" b="1" dirty="0">
                <a:solidFill>
                  <a:schemeClr val="accent5"/>
                </a:solidFill>
              </a:rPr>
              <a:t>最終的な顧客の体験は</a:t>
            </a:r>
            <a:r>
              <a:rPr lang="en-US" altLang="ja-JP" b="1" dirty="0">
                <a:solidFill>
                  <a:schemeClr val="accent5"/>
                </a:solidFill>
              </a:rPr>
              <a:t>?</a:t>
            </a:r>
          </a:p>
          <a:p>
            <a:pPr marL="457200" indent="-457200">
              <a:buAutoNum type="arabicPeriod"/>
            </a:pPr>
            <a:r>
              <a:rPr lang="en-US" altLang="ja-JP" dirty="0"/>
              <a:t>Test/Iterate : </a:t>
            </a:r>
            <a:r>
              <a:rPr lang="ja-JP" altLang="en-US" dirty="0"/>
              <a:t>成功を計測する指標は</a:t>
            </a:r>
            <a:r>
              <a:rPr lang="en-US" altLang="ja-JP" dirty="0"/>
              <a:t>?</a:t>
            </a:r>
          </a:p>
          <a:p>
            <a:endParaRPr lang="en-US" altLang="ja-JP" dirty="0"/>
          </a:p>
          <a:p>
            <a:endParaRPr lang="en-US" altLang="ja-JP" dirty="0"/>
          </a:p>
        </p:txBody>
      </p:sp>
    </p:spTree>
    <p:extLst>
      <p:ext uri="{BB962C8B-B14F-4D97-AF65-F5344CB8AC3E}">
        <p14:creationId xmlns:p14="http://schemas.microsoft.com/office/powerpoint/2010/main" val="2489137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E6E708-9CE8-4D4C-0DB1-05908F5890F9}"/>
            </a:ext>
          </a:extLst>
        </p:cNvPr>
        <p:cNvGrpSpPr/>
        <p:nvPr/>
      </p:nvGrpSpPr>
      <p:grpSpPr>
        <a:xfrm>
          <a:off x="0" y="0"/>
          <a:ext cx="0" cy="0"/>
          <a:chOff x="0" y="0"/>
          <a:chExt cx="0" cy="0"/>
        </a:xfrm>
      </p:grpSpPr>
      <p:sp>
        <p:nvSpPr>
          <p:cNvPr id="61" name="矢印: 右 60">
            <a:extLst>
              <a:ext uri="{FF2B5EF4-FFF2-40B4-BE49-F238E27FC236}">
                <a16:creationId xmlns:a16="http://schemas.microsoft.com/office/drawing/2014/main" id="{2FD5E5CB-7750-B5EC-7667-FB170F0D3839}"/>
              </a:ext>
            </a:extLst>
          </p:cNvPr>
          <p:cNvSpPr/>
          <p:nvPr/>
        </p:nvSpPr>
        <p:spPr>
          <a:xfrm rot="19419791" flipV="1">
            <a:off x="5413100" y="4272305"/>
            <a:ext cx="5305207" cy="167085"/>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49" name="矢印: 右 48">
            <a:extLst>
              <a:ext uri="{FF2B5EF4-FFF2-40B4-BE49-F238E27FC236}">
                <a16:creationId xmlns:a16="http://schemas.microsoft.com/office/drawing/2014/main" id="{6BF4563E-F8B2-44C3-3DAA-7306D47ECAB3}"/>
              </a:ext>
            </a:extLst>
          </p:cNvPr>
          <p:cNvSpPr/>
          <p:nvPr/>
        </p:nvSpPr>
        <p:spPr>
          <a:xfrm rot="2180209">
            <a:off x="1040500" y="4272304"/>
            <a:ext cx="5305207" cy="167085"/>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 name="スライド番号プレースホルダー 1">
            <a:extLst>
              <a:ext uri="{FF2B5EF4-FFF2-40B4-BE49-F238E27FC236}">
                <a16:creationId xmlns:a16="http://schemas.microsoft.com/office/drawing/2014/main" id="{FDEA3161-6FE8-F200-067F-90D530117B0B}"/>
              </a:ext>
            </a:extLst>
          </p:cNvPr>
          <p:cNvSpPr>
            <a:spLocks noGrp="1"/>
          </p:cNvSpPr>
          <p:nvPr>
            <p:ph type="sldNum" sz="quarter" idx="12"/>
          </p:nvPr>
        </p:nvSpPr>
        <p:spPr/>
        <p:txBody>
          <a:bodyPr/>
          <a:lstStyle/>
          <a:p>
            <a:fld id="{EB4B8DE2-A4E8-46E4-8BBF-D75455EFF32C}" type="slidenum">
              <a:rPr lang="en-US" smtClean="0"/>
              <a:pPr/>
              <a:t>44</a:t>
            </a:fld>
            <a:endParaRPr lang="en-US" dirty="0"/>
          </a:p>
        </p:txBody>
      </p:sp>
      <p:sp>
        <p:nvSpPr>
          <p:cNvPr id="3" name="タイトル 2">
            <a:extLst>
              <a:ext uri="{FF2B5EF4-FFF2-40B4-BE49-F238E27FC236}">
                <a16:creationId xmlns:a16="http://schemas.microsoft.com/office/drawing/2014/main" id="{9D99B05A-C36C-5A3D-B2FE-3853EA3F1D38}"/>
              </a:ext>
            </a:extLst>
          </p:cNvPr>
          <p:cNvSpPr>
            <a:spLocks noGrp="1"/>
          </p:cNvSpPr>
          <p:nvPr>
            <p:ph type="title"/>
          </p:nvPr>
        </p:nvSpPr>
        <p:spPr/>
        <p:txBody>
          <a:bodyPr/>
          <a:lstStyle/>
          <a:p>
            <a:r>
              <a:rPr kumimoji="1" lang="en-US" altLang="ja-JP" dirty="0"/>
              <a:t>Working Backwards </a:t>
            </a:r>
            <a:r>
              <a:rPr kumimoji="1" lang="ja-JP" altLang="en-US" dirty="0"/>
              <a:t>後半戦</a:t>
            </a:r>
            <a:r>
              <a:rPr kumimoji="1" lang="en-US" altLang="ja-JP" dirty="0"/>
              <a:t> : </a:t>
            </a:r>
            <a:br>
              <a:rPr kumimoji="1" lang="en-US" altLang="ja-JP" dirty="0"/>
            </a:br>
            <a:r>
              <a:rPr kumimoji="1" lang="ja-JP" altLang="en-US" dirty="0"/>
              <a:t>課題を解決するシナリオを伝える</a:t>
            </a:r>
          </a:p>
        </p:txBody>
      </p:sp>
      <p:sp>
        <p:nvSpPr>
          <p:cNvPr id="5" name="矢印: 五方向 4">
            <a:extLst>
              <a:ext uri="{FF2B5EF4-FFF2-40B4-BE49-F238E27FC236}">
                <a16:creationId xmlns:a16="http://schemas.microsoft.com/office/drawing/2014/main" id="{ED091B30-3B81-D333-0C7E-B17525F7DB01}"/>
              </a:ext>
            </a:extLst>
          </p:cNvPr>
          <p:cNvSpPr/>
          <p:nvPr/>
        </p:nvSpPr>
        <p:spPr>
          <a:xfrm>
            <a:off x="407988" y="2553025"/>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Listen</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6" name="矢印: 五方向 5">
            <a:extLst>
              <a:ext uri="{FF2B5EF4-FFF2-40B4-BE49-F238E27FC236}">
                <a16:creationId xmlns:a16="http://schemas.microsoft.com/office/drawing/2014/main" id="{EF78593D-01EA-4CAB-53F3-C8699AAC2866}"/>
              </a:ext>
            </a:extLst>
          </p:cNvPr>
          <p:cNvSpPr/>
          <p:nvPr/>
        </p:nvSpPr>
        <p:spPr>
          <a:xfrm>
            <a:off x="2797047" y="4126987"/>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Define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7" name="矢印: 五方向 6">
            <a:extLst>
              <a:ext uri="{FF2B5EF4-FFF2-40B4-BE49-F238E27FC236}">
                <a16:creationId xmlns:a16="http://schemas.microsoft.com/office/drawing/2014/main" id="{9C1D00E4-B770-BD1C-0BC6-C0D738D409E0}"/>
              </a:ext>
            </a:extLst>
          </p:cNvPr>
          <p:cNvSpPr/>
          <p:nvPr/>
        </p:nvSpPr>
        <p:spPr>
          <a:xfrm>
            <a:off x="4995913" y="5962035"/>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Invent</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2" name="矢印: 五方向 11">
            <a:extLst>
              <a:ext uri="{FF2B5EF4-FFF2-40B4-BE49-F238E27FC236}">
                <a16:creationId xmlns:a16="http://schemas.microsoft.com/office/drawing/2014/main" id="{ABAE1C61-7247-267C-33F3-6DDD5A217B7F}"/>
              </a:ext>
            </a:extLst>
          </p:cNvPr>
          <p:cNvSpPr/>
          <p:nvPr/>
        </p:nvSpPr>
        <p:spPr>
          <a:xfrm>
            <a:off x="7109180" y="4126987"/>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Refine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3" name="矢印: 五方向 12">
            <a:extLst>
              <a:ext uri="{FF2B5EF4-FFF2-40B4-BE49-F238E27FC236}">
                <a16:creationId xmlns:a16="http://schemas.microsoft.com/office/drawing/2014/main" id="{FDC747B8-168A-E05D-6F45-E8A2ECF360F0}"/>
              </a:ext>
            </a:extLst>
          </p:cNvPr>
          <p:cNvSpPr/>
          <p:nvPr/>
        </p:nvSpPr>
        <p:spPr>
          <a:xfrm>
            <a:off x="9440318" y="2553025"/>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Test/Iterate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53" name="矢印: 左 52">
            <a:extLst>
              <a:ext uri="{FF2B5EF4-FFF2-40B4-BE49-F238E27FC236}">
                <a16:creationId xmlns:a16="http://schemas.microsoft.com/office/drawing/2014/main" id="{1C0C9A30-31D3-DF83-1513-567615E3586F}"/>
              </a:ext>
            </a:extLst>
          </p:cNvPr>
          <p:cNvSpPr/>
          <p:nvPr/>
        </p:nvSpPr>
        <p:spPr>
          <a:xfrm>
            <a:off x="5082821" y="4232276"/>
            <a:ext cx="1857806" cy="285949"/>
          </a:xfrm>
          <a:prstGeom prst="leftArrow">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54" name="矢印: 左 53">
            <a:extLst>
              <a:ext uri="{FF2B5EF4-FFF2-40B4-BE49-F238E27FC236}">
                <a16:creationId xmlns:a16="http://schemas.microsoft.com/office/drawing/2014/main" id="{7E0C4E44-A6F4-1B7A-4783-8C42817F786D}"/>
              </a:ext>
            </a:extLst>
          </p:cNvPr>
          <p:cNvSpPr/>
          <p:nvPr/>
        </p:nvSpPr>
        <p:spPr>
          <a:xfrm>
            <a:off x="2663335" y="2652072"/>
            <a:ext cx="6646020" cy="285949"/>
          </a:xfrm>
          <a:prstGeom prst="lef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64" name="吹き出し: 角を丸めた四角形 63">
            <a:extLst>
              <a:ext uri="{FF2B5EF4-FFF2-40B4-BE49-F238E27FC236}">
                <a16:creationId xmlns:a16="http://schemas.microsoft.com/office/drawing/2014/main" id="{8FD9E5CB-7D9C-4FAC-B426-684F9DF4838F}"/>
              </a:ext>
            </a:extLst>
          </p:cNvPr>
          <p:cNvSpPr/>
          <p:nvPr/>
        </p:nvSpPr>
        <p:spPr>
          <a:xfrm>
            <a:off x="5204443" y="3027417"/>
            <a:ext cx="3316077" cy="840036"/>
          </a:xfrm>
          <a:prstGeom prst="wedgeRoundRectCallout">
            <a:avLst>
              <a:gd name="adj1" fmla="val -31796"/>
              <a:gd name="adj2" fmla="val 79549"/>
              <a:gd name="adj3" fmla="val 16667"/>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Amazon Ember Display" panose="020F0603020204020204" pitchFamily="34" charset="0"/>
                <a:ea typeface="メイリオ" panose="020B0604030504040204" pitchFamily="34" charset="-128"/>
              </a:rPr>
              <a:t>プレスリリースの形で課題</a:t>
            </a:r>
            <a:endParaRPr kumimoji="1" lang="en-US" altLang="ja-JP" b="1" dirty="0">
              <a:solidFill>
                <a:schemeClr val="tx1"/>
              </a:solidFill>
              <a:latin typeface="Amazon Ember Display" panose="020F0603020204020204" pitchFamily="34" charset="0"/>
              <a:ea typeface="メイリオ" panose="020B0604030504040204" pitchFamily="34" charset="-128"/>
            </a:endParaRPr>
          </a:p>
          <a:p>
            <a:pPr algn="ctr"/>
            <a:r>
              <a:rPr kumimoji="1" lang="ja-JP" altLang="en-US" b="1" dirty="0">
                <a:solidFill>
                  <a:schemeClr val="tx1"/>
                </a:solidFill>
                <a:latin typeface="Amazon Ember Display" panose="020F0603020204020204" pitchFamily="34" charset="0"/>
                <a:ea typeface="メイリオ" panose="020B0604030504040204" pitchFamily="34" charset="-128"/>
              </a:rPr>
              <a:t>解決のシナリオを伝える</a:t>
            </a:r>
          </a:p>
        </p:txBody>
      </p:sp>
    </p:spTree>
    <p:extLst>
      <p:ext uri="{BB962C8B-B14F-4D97-AF65-F5344CB8AC3E}">
        <p14:creationId xmlns:p14="http://schemas.microsoft.com/office/powerpoint/2010/main" val="1747735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56DC955-B0C0-1DE4-E039-BD3C7F34E20B}"/>
              </a:ext>
            </a:extLst>
          </p:cNvPr>
          <p:cNvSpPr>
            <a:spLocks noGrp="1"/>
          </p:cNvSpPr>
          <p:nvPr>
            <p:ph type="sldNum" sz="quarter" idx="12"/>
          </p:nvPr>
        </p:nvSpPr>
        <p:spPr/>
        <p:txBody>
          <a:bodyPr/>
          <a:lstStyle/>
          <a:p>
            <a:fld id="{EB4B8DE2-A4E8-46E4-8BBF-D75455EFF32C}" type="slidenum">
              <a:rPr lang="en-US" smtClean="0"/>
              <a:pPr/>
              <a:t>45</a:t>
            </a:fld>
            <a:endParaRPr lang="en-US" dirty="0"/>
          </a:p>
        </p:txBody>
      </p:sp>
      <p:sp>
        <p:nvSpPr>
          <p:cNvPr id="5" name="タイトル 4">
            <a:extLst>
              <a:ext uri="{FF2B5EF4-FFF2-40B4-BE49-F238E27FC236}">
                <a16:creationId xmlns:a16="http://schemas.microsoft.com/office/drawing/2014/main" id="{FAE1584A-885E-5509-8AB3-A51B606A3112}"/>
              </a:ext>
            </a:extLst>
          </p:cNvPr>
          <p:cNvSpPr>
            <a:spLocks noGrp="1"/>
          </p:cNvSpPr>
          <p:nvPr>
            <p:ph type="title"/>
          </p:nvPr>
        </p:nvSpPr>
        <p:spPr/>
        <p:txBody>
          <a:bodyPr/>
          <a:lstStyle/>
          <a:p>
            <a:r>
              <a:rPr lang="ja-JP" altLang="en-US" dirty="0"/>
              <a:t>もし、明日この製品を顧客に発表するとしたら </a:t>
            </a:r>
            <a:r>
              <a:rPr lang="en-US" altLang="ja-JP" dirty="0"/>
              <a:t>?</a:t>
            </a:r>
            <a:endParaRPr lang="ja-JP" altLang="en-US" dirty="0"/>
          </a:p>
        </p:txBody>
      </p:sp>
      <p:sp>
        <p:nvSpPr>
          <p:cNvPr id="6" name="コンテンツ プレースホルダー 5">
            <a:extLst>
              <a:ext uri="{FF2B5EF4-FFF2-40B4-BE49-F238E27FC236}">
                <a16:creationId xmlns:a16="http://schemas.microsoft.com/office/drawing/2014/main" id="{B5BEB9D1-F69F-F70B-84C6-3EBC2A494D98}"/>
              </a:ext>
            </a:extLst>
          </p:cNvPr>
          <p:cNvSpPr>
            <a:spLocks noGrp="1"/>
          </p:cNvSpPr>
          <p:nvPr>
            <p:ph sz="quarter" idx="13"/>
          </p:nvPr>
        </p:nvSpPr>
        <p:spPr>
          <a:xfrm>
            <a:off x="4880472" y="1197620"/>
            <a:ext cx="7205032" cy="4909036"/>
          </a:xfrm>
        </p:spPr>
        <p:txBody>
          <a:bodyPr/>
          <a:lstStyle/>
          <a:p>
            <a:pPr marL="0" indent="0">
              <a:buNone/>
            </a:pPr>
            <a:r>
              <a:rPr kumimoji="1" lang="ja-JP" altLang="en-US" dirty="0"/>
              <a:t>発表会見のスピーチ原稿、</a:t>
            </a:r>
            <a:r>
              <a:rPr kumimoji="1" lang="en-US" altLang="ja-JP" dirty="0"/>
              <a:t>”</a:t>
            </a:r>
            <a:r>
              <a:rPr kumimoji="1" lang="ja-JP" altLang="en-US" dirty="0"/>
              <a:t>プレスリリース</a:t>
            </a:r>
            <a:r>
              <a:rPr kumimoji="1" lang="en-US" altLang="ja-JP" dirty="0"/>
              <a:t>” </a:t>
            </a:r>
            <a:r>
              <a:rPr kumimoji="1" lang="ja-JP" altLang="en-US" dirty="0"/>
              <a:t>に書かれているべきことは </a:t>
            </a:r>
            <a:r>
              <a:rPr kumimoji="1" lang="en-US" altLang="ja-JP" dirty="0"/>
              <a:t>2 </a:t>
            </a:r>
            <a:r>
              <a:rPr kumimoji="1" lang="ja-JP" altLang="en-US" dirty="0"/>
              <a:t>つ。</a:t>
            </a:r>
            <a:endParaRPr kumimoji="1" lang="en-US" altLang="ja-JP" dirty="0"/>
          </a:p>
          <a:p>
            <a:endParaRPr kumimoji="1" lang="en-US" altLang="ja-JP" dirty="0"/>
          </a:p>
          <a:p>
            <a:r>
              <a:rPr kumimoji="1" lang="ja-JP" altLang="en-US" b="1" dirty="0">
                <a:solidFill>
                  <a:schemeClr val="accent4"/>
                </a:solidFill>
              </a:rPr>
              <a:t>お客様にとって何が始まる </a:t>
            </a:r>
            <a:r>
              <a:rPr kumimoji="1" lang="en-US" altLang="ja-JP" b="1" dirty="0">
                <a:solidFill>
                  <a:schemeClr val="accent4"/>
                </a:solidFill>
              </a:rPr>
              <a:t>?</a:t>
            </a:r>
            <a:br>
              <a:rPr kumimoji="1" lang="en-US" altLang="ja-JP" b="1" dirty="0"/>
            </a:br>
            <a:r>
              <a:rPr kumimoji="1" lang="en-US" altLang="ja-JP" dirty="0"/>
              <a:t>Invent </a:t>
            </a:r>
            <a:r>
              <a:rPr kumimoji="1" lang="ja-JP" altLang="en-US" dirty="0"/>
              <a:t>された「より最適化／より連続した体験」は、誰に、いつから、どこで、どのように、どれくらいの値段で提供されるのか </a:t>
            </a:r>
            <a:r>
              <a:rPr kumimoji="1" lang="en-US" altLang="ja-JP" dirty="0"/>
              <a:t>?</a:t>
            </a:r>
          </a:p>
          <a:p>
            <a:pPr marL="0" indent="0">
              <a:buNone/>
            </a:pPr>
            <a:endParaRPr kumimoji="1" lang="en-US" altLang="ja-JP" dirty="0"/>
          </a:p>
          <a:p>
            <a:r>
              <a:rPr kumimoji="1" lang="ja-JP" altLang="en-US" b="1" dirty="0">
                <a:solidFill>
                  <a:schemeClr val="accent4"/>
                </a:solidFill>
              </a:rPr>
              <a:t>会社にとって何が始まる </a:t>
            </a:r>
            <a:r>
              <a:rPr kumimoji="1" lang="en-US" altLang="ja-JP" b="1" dirty="0">
                <a:solidFill>
                  <a:schemeClr val="accent4"/>
                </a:solidFill>
              </a:rPr>
              <a:t>?</a:t>
            </a:r>
            <a:br>
              <a:rPr kumimoji="1" lang="en-US" altLang="ja-JP" b="1" dirty="0"/>
            </a:br>
            <a:r>
              <a:rPr kumimoji="1" lang="ja-JP" altLang="en-US" dirty="0"/>
              <a:t>社内のどの人員・部署が、いつから、どこで、</a:t>
            </a:r>
            <a:br>
              <a:rPr kumimoji="1" lang="en-US" altLang="ja-JP" dirty="0"/>
            </a:br>
            <a:r>
              <a:rPr kumimoji="1" lang="ja-JP" altLang="en-US" dirty="0"/>
              <a:t>どのように、どれくらいの予算で実施するのか。</a:t>
            </a:r>
            <a:endParaRPr kumimoji="1" lang="en-US" altLang="ja-JP" dirty="0"/>
          </a:p>
          <a:p>
            <a:r>
              <a:rPr kumimoji="1" lang="ja-JP" altLang="en-US" dirty="0"/>
              <a:t>そのように投資対効果をモニタリングするのか。</a:t>
            </a:r>
            <a:endParaRPr lang="en-US" altLang="ja-JP" sz="1600" dirty="0"/>
          </a:p>
        </p:txBody>
      </p:sp>
      <p:pic>
        <p:nvPicPr>
          <p:cNvPr id="9" name="図 8">
            <a:extLst>
              <a:ext uri="{FF2B5EF4-FFF2-40B4-BE49-F238E27FC236}">
                <a16:creationId xmlns:a16="http://schemas.microsoft.com/office/drawing/2014/main" id="{7F054475-8C2E-642C-56BE-D2CBE64B3E23}"/>
              </a:ext>
            </a:extLst>
          </p:cNvPr>
          <p:cNvPicPr>
            <a:picLocks noChangeAspect="1"/>
          </p:cNvPicPr>
          <p:nvPr/>
        </p:nvPicPr>
        <p:blipFill>
          <a:blip r:embed="rId2">
            <a:extLst>
              <a:ext uri="{28A0092B-C50C-407E-A947-70E740481C1C}">
                <a14:useLocalDpi xmlns:a14="http://schemas.microsoft.com/office/drawing/2010/main" val="0"/>
              </a:ext>
            </a:extLst>
          </a:blip>
          <a:srcRect l="32339" t="-12" r="-116" b="-66"/>
          <a:stretch/>
        </p:blipFill>
        <p:spPr>
          <a:xfrm>
            <a:off x="492652" y="1369109"/>
            <a:ext cx="4185148" cy="4119781"/>
          </a:xfrm>
          <a:prstGeom prst="rect">
            <a:avLst/>
          </a:prstGeom>
        </p:spPr>
      </p:pic>
    </p:spTree>
    <p:extLst>
      <p:ext uri="{BB962C8B-B14F-4D97-AF65-F5344CB8AC3E}">
        <p14:creationId xmlns:p14="http://schemas.microsoft.com/office/powerpoint/2010/main" val="394599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FCB5F-58C8-E47E-9878-D18418ECD7A5}"/>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0D811A7-E00F-79C3-3D39-DC5E25989E52}"/>
              </a:ext>
            </a:extLst>
          </p:cNvPr>
          <p:cNvSpPr>
            <a:spLocks noGrp="1"/>
          </p:cNvSpPr>
          <p:nvPr>
            <p:ph type="sldNum" sz="quarter" idx="12"/>
          </p:nvPr>
        </p:nvSpPr>
        <p:spPr/>
        <p:txBody>
          <a:bodyPr/>
          <a:lstStyle/>
          <a:p>
            <a:fld id="{EB4B8DE2-A4E8-46E4-8BBF-D75455EFF32C}" type="slidenum">
              <a:rPr lang="en-US" smtClean="0"/>
              <a:pPr/>
              <a:t>46</a:t>
            </a:fld>
            <a:endParaRPr lang="en-US" dirty="0"/>
          </a:p>
        </p:txBody>
      </p:sp>
      <p:sp>
        <p:nvSpPr>
          <p:cNvPr id="3" name="タイトル 2">
            <a:extLst>
              <a:ext uri="{FF2B5EF4-FFF2-40B4-BE49-F238E27FC236}">
                <a16:creationId xmlns:a16="http://schemas.microsoft.com/office/drawing/2014/main" id="{D2BB7638-C84D-68A9-8DE0-56D3DF93BA37}"/>
              </a:ext>
            </a:extLst>
          </p:cNvPr>
          <p:cNvSpPr>
            <a:spLocks noGrp="1"/>
          </p:cNvSpPr>
          <p:nvPr>
            <p:ph type="title"/>
          </p:nvPr>
        </p:nvSpPr>
        <p:spPr>
          <a:xfrm>
            <a:off x="407987" y="296409"/>
            <a:ext cx="10836955" cy="617991"/>
          </a:xfrm>
        </p:spPr>
        <p:txBody>
          <a:bodyPr/>
          <a:lstStyle/>
          <a:p>
            <a:r>
              <a:rPr kumimoji="1" lang="en-US" altLang="ja-JP" dirty="0"/>
              <a:t>Refine : </a:t>
            </a:r>
            <a:r>
              <a:rPr kumimoji="1" lang="ja-JP" altLang="en-US" dirty="0"/>
              <a:t>プレスリリース </a:t>
            </a:r>
            <a:r>
              <a:rPr kumimoji="1" lang="en-US" altLang="ja-JP" dirty="0"/>
              <a:t>(PR/FAQ) </a:t>
            </a:r>
            <a:r>
              <a:rPr kumimoji="1" lang="ja-JP" altLang="en-US" dirty="0"/>
              <a:t>の執筆</a:t>
            </a:r>
          </a:p>
        </p:txBody>
      </p:sp>
      <p:sp>
        <p:nvSpPr>
          <p:cNvPr id="12" name="スクロール: 縦 11">
            <a:extLst>
              <a:ext uri="{FF2B5EF4-FFF2-40B4-BE49-F238E27FC236}">
                <a16:creationId xmlns:a16="http://schemas.microsoft.com/office/drawing/2014/main" id="{C0D9553C-49F3-A776-228C-2428AFF06F5C}"/>
              </a:ext>
            </a:extLst>
          </p:cNvPr>
          <p:cNvSpPr/>
          <p:nvPr/>
        </p:nvSpPr>
        <p:spPr>
          <a:xfrm>
            <a:off x="310840" y="1432353"/>
            <a:ext cx="3746091" cy="4607319"/>
          </a:xfrm>
          <a:prstGeom prst="verticalScroll">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1" name="コンテンツ プレースホルダー 5">
            <a:extLst>
              <a:ext uri="{FF2B5EF4-FFF2-40B4-BE49-F238E27FC236}">
                <a16:creationId xmlns:a16="http://schemas.microsoft.com/office/drawing/2014/main" id="{31BBAFCE-1D55-3561-67B9-D825CC2FE9B9}"/>
              </a:ext>
            </a:extLst>
          </p:cNvPr>
          <p:cNvSpPr txBox="1">
            <a:spLocks/>
          </p:cNvSpPr>
          <p:nvPr/>
        </p:nvSpPr>
        <p:spPr>
          <a:xfrm>
            <a:off x="4439798" y="1584753"/>
            <a:ext cx="7510187" cy="4739759"/>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dirty="0"/>
              <a:t>課題解決のシナリオを </a:t>
            </a:r>
            <a:r>
              <a:rPr lang="en-US" altLang="ja-JP" dirty="0"/>
              <a:t>PR </a:t>
            </a:r>
            <a:r>
              <a:rPr lang="ja-JP" altLang="en-US" dirty="0"/>
              <a:t>と </a:t>
            </a:r>
            <a:r>
              <a:rPr lang="en-US" altLang="ja-JP" dirty="0"/>
              <a:t>FAQ </a:t>
            </a:r>
            <a:r>
              <a:rPr lang="ja-JP" altLang="en-US" dirty="0"/>
              <a:t> </a:t>
            </a:r>
            <a:r>
              <a:rPr lang="en-US" altLang="ja-JP" dirty="0"/>
              <a:t>2 </a:t>
            </a:r>
            <a:r>
              <a:rPr lang="ja-JP" altLang="en-US" dirty="0"/>
              <a:t>つのパートで</a:t>
            </a:r>
            <a:br>
              <a:rPr lang="en-US" altLang="ja-JP" dirty="0"/>
            </a:br>
            <a:r>
              <a:rPr lang="ja-JP" altLang="en-US" dirty="0"/>
              <a:t>伝える。</a:t>
            </a:r>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sz="2000" dirty="0"/>
          </a:p>
          <a:p>
            <a:endParaRPr lang="en-US" altLang="ja-JP" sz="2000" dirty="0"/>
          </a:p>
          <a:p>
            <a:r>
              <a:rPr lang="ja-JP" altLang="en-US" sz="1800" dirty="0"/>
              <a:t>💡これからの執筆に際しては、社内でドキュメント共有サービスを使用していればそちらを利用ください。また、開発者同士がペアの場合どちらか企画役にチャレンジいただきます。</a:t>
            </a:r>
            <a:endParaRPr lang="en-US" altLang="ja-JP" sz="1800" dirty="0"/>
          </a:p>
        </p:txBody>
      </p:sp>
      <p:sp>
        <p:nvSpPr>
          <p:cNvPr id="10" name="四角形: 角を丸くする 9">
            <a:extLst>
              <a:ext uri="{FF2B5EF4-FFF2-40B4-BE49-F238E27FC236}">
                <a16:creationId xmlns:a16="http://schemas.microsoft.com/office/drawing/2014/main" id="{4C56F292-CC79-7FFB-BA19-512FA904A9FD}"/>
              </a:ext>
            </a:extLst>
          </p:cNvPr>
          <p:cNvSpPr/>
          <p:nvPr/>
        </p:nvSpPr>
        <p:spPr>
          <a:xfrm>
            <a:off x="1093215" y="2410582"/>
            <a:ext cx="2181340" cy="805575"/>
          </a:xfrm>
          <a:prstGeom prst="roundRect">
            <a:avLst>
              <a:gd name="adj" fmla="val 1092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顧客向け</a:t>
            </a:r>
            <a:endParaRPr kumimoji="1" lang="en-US" altLang="ja-JP" dirty="0">
              <a:solidFill>
                <a:schemeClr val="tx1"/>
              </a:solidFill>
              <a:latin typeface="Amazon Ember Display" panose="020F0603020204020204" pitchFamily="34" charset="0"/>
              <a:ea typeface="メイリオ" panose="020B0604030504040204" pitchFamily="34" charset="-128"/>
            </a:endParaRPr>
          </a:p>
          <a:p>
            <a:pPr algn="ctr"/>
            <a:r>
              <a:rPr kumimoji="1" lang="ja-JP" altLang="en-US" dirty="0">
                <a:solidFill>
                  <a:schemeClr val="tx1"/>
                </a:solidFill>
                <a:latin typeface="Amazon Ember Display" panose="020F0603020204020204" pitchFamily="34" charset="0"/>
                <a:ea typeface="メイリオ" panose="020B0604030504040204" pitchFamily="34" charset="-128"/>
              </a:rPr>
              <a:t>メッセージ</a:t>
            </a:r>
          </a:p>
        </p:txBody>
      </p:sp>
      <p:sp>
        <p:nvSpPr>
          <p:cNvPr id="11" name="四角形: 角を丸くする 10">
            <a:extLst>
              <a:ext uri="{FF2B5EF4-FFF2-40B4-BE49-F238E27FC236}">
                <a16:creationId xmlns:a16="http://schemas.microsoft.com/office/drawing/2014/main" id="{18DE7F52-BE30-493D-C97F-A4F7A25175BA}"/>
              </a:ext>
            </a:extLst>
          </p:cNvPr>
          <p:cNvSpPr/>
          <p:nvPr/>
        </p:nvSpPr>
        <p:spPr>
          <a:xfrm>
            <a:off x="1093215" y="3299197"/>
            <a:ext cx="2181340" cy="587313"/>
          </a:xfrm>
          <a:prstGeom prst="roundRect">
            <a:avLst>
              <a:gd name="adj" fmla="val 1092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解決策の体験手順</a:t>
            </a:r>
          </a:p>
        </p:txBody>
      </p:sp>
      <p:sp>
        <p:nvSpPr>
          <p:cNvPr id="20" name="四角形: 角を丸くする 19">
            <a:extLst>
              <a:ext uri="{FF2B5EF4-FFF2-40B4-BE49-F238E27FC236}">
                <a16:creationId xmlns:a16="http://schemas.microsoft.com/office/drawing/2014/main" id="{262F37CC-121D-4039-F9BC-9668990C7B6C}"/>
              </a:ext>
            </a:extLst>
          </p:cNvPr>
          <p:cNvSpPr/>
          <p:nvPr/>
        </p:nvSpPr>
        <p:spPr>
          <a:xfrm>
            <a:off x="1079890" y="3954268"/>
            <a:ext cx="2181340" cy="536466"/>
          </a:xfrm>
          <a:prstGeom prst="roundRect">
            <a:avLst>
              <a:gd name="adj" fmla="val 1092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提供者メッセージ</a:t>
            </a:r>
          </a:p>
        </p:txBody>
      </p:sp>
      <p:sp>
        <p:nvSpPr>
          <p:cNvPr id="22" name="四角形: 角を丸くする 21">
            <a:extLst>
              <a:ext uri="{FF2B5EF4-FFF2-40B4-BE49-F238E27FC236}">
                <a16:creationId xmlns:a16="http://schemas.microsoft.com/office/drawing/2014/main" id="{A25396E4-37DC-1649-E747-A85B8A538059}"/>
              </a:ext>
            </a:extLst>
          </p:cNvPr>
          <p:cNvSpPr/>
          <p:nvPr/>
        </p:nvSpPr>
        <p:spPr>
          <a:xfrm>
            <a:off x="1093215" y="5082652"/>
            <a:ext cx="2181340" cy="369332"/>
          </a:xfrm>
          <a:prstGeom prst="roundRect">
            <a:avLst>
              <a:gd name="adj" fmla="val 1092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顧客向け </a:t>
            </a:r>
            <a:r>
              <a:rPr kumimoji="1" lang="en-US" altLang="ja-JP" dirty="0">
                <a:solidFill>
                  <a:schemeClr val="tx1"/>
                </a:solidFill>
                <a:latin typeface="Amazon Ember Display" panose="020F0603020204020204" pitchFamily="34" charset="0"/>
                <a:ea typeface="メイリオ" panose="020B0604030504040204" pitchFamily="34" charset="-128"/>
              </a:rPr>
              <a:t>FAQ</a:t>
            </a:r>
            <a:endParaRPr kumimoji="1" lang="ja-JP" altLang="en-US" dirty="0">
              <a:solidFill>
                <a:schemeClr val="tx1"/>
              </a:solidFill>
              <a:latin typeface="Amazon Ember Display" panose="020F0603020204020204" pitchFamily="34" charset="0"/>
              <a:ea typeface="メイリオ" panose="020B0604030504040204" pitchFamily="34" charset="-128"/>
            </a:endParaRPr>
          </a:p>
        </p:txBody>
      </p:sp>
      <p:sp>
        <p:nvSpPr>
          <p:cNvPr id="24" name="四角形: 角を丸くする 23">
            <a:extLst>
              <a:ext uri="{FF2B5EF4-FFF2-40B4-BE49-F238E27FC236}">
                <a16:creationId xmlns:a16="http://schemas.microsoft.com/office/drawing/2014/main" id="{1C2AA639-CDC5-4679-71DF-65FC19C27204}"/>
              </a:ext>
            </a:extLst>
          </p:cNvPr>
          <p:cNvSpPr/>
          <p:nvPr/>
        </p:nvSpPr>
        <p:spPr>
          <a:xfrm>
            <a:off x="1093215" y="5512689"/>
            <a:ext cx="2181340" cy="369332"/>
          </a:xfrm>
          <a:prstGeom prst="roundRect">
            <a:avLst>
              <a:gd name="adj" fmla="val 1092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社内向け </a:t>
            </a:r>
            <a:r>
              <a:rPr kumimoji="1" lang="en-US" altLang="ja-JP" dirty="0">
                <a:solidFill>
                  <a:schemeClr val="tx1"/>
                </a:solidFill>
                <a:latin typeface="Amazon Ember Display" panose="020F0603020204020204" pitchFamily="34" charset="0"/>
                <a:ea typeface="メイリオ" panose="020B0604030504040204" pitchFamily="34" charset="-128"/>
              </a:rPr>
              <a:t>FAQ</a:t>
            </a:r>
            <a:endParaRPr kumimoji="1" lang="ja-JP" altLang="en-US" dirty="0">
              <a:solidFill>
                <a:schemeClr val="tx1"/>
              </a:solidFill>
              <a:latin typeface="Amazon Ember Display" panose="020F0603020204020204" pitchFamily="34" charset="0"/>
              <a:ea typeface="メイリオ" panose="020B0604030504040204" pitchFamily="34" charset="-128"/>
            </a:endParaRPr>
          </a:p>
        </p:txBody>
      </p:sp>
      <p:sp>
        <p:nvSpPr>
          <p:cNvPr id="5" name="テキスト ボックス 4">
            <a:extLst>
              <a:ext uri="{FF2B5EF4-FFF2-40B4-BE49-F238E27FC236}">
                <a16:creationId xmlns:a16="http://schemas.microsoft.com/office/drawing/2014/main" id="{8629B864-F887-DCBE-574E-6575E72C3665}"/>
              </a:ext>
            </a:extLst>
          </p:cNvPr>
          <p:cNvSpPr txBox="1"/>
          <p:nvPr/>
        </p:nvSpPr>
        <p:spPr>
          <a:xfrm>
            <a:off x="1237273" y="2035998"/>
            <a:ext cx="1893223" cy="369332"/>
          </a:xfrm>
          <a:prstGeom prst="rect">
            <a:avLst/>
          </a:prstGeom>
          <a:noFill/>
        </p:spPr>
        <p:txBody>
          <a:bodyPr wrap="square" lIns="0" rIns="0" rtlCol="0">
            <a:spAutoFit/>
          </a:bodyPr>
          <a:lstStyle/>
          <a:p>
            <a:pPr algn="ctr"/>
            <a:r>
              <a:rPr kumimoji="1" lang="en-US" altLang="ja-JP" b="1" dirty="0">
                <a:latin typeface="メイリオ" panose="020B0604030504040204" pitchFamily="50" charset="-128"/>
                <a:ea typeface="メイリオ" panose="020B0604030504040204" pitchFamily="50" charset="-128"/>
              </a:rPr>
              <a:t>PR</a:t>
            </a:r>
          </a:p>
        </p:txBody>
      </p:sp>
      <p:sp>
        <p:nvSpPr>
          <p:cNvPr id="6" name="テキスト ボックス 5">
            <a:extLst>
              <a:ext uri="{FF2B5EF4-FFF2-40B4-BE49-F238E27FC236}">
                <a16:creationId xmlns:a16="http://schemas.microsoft.com/office/drawing/2014/main" id="{B01D8343-FD7B-B0E4-A246-79A09C18A3C5}"/>
              </a:ext>
            </a:extLst>
          </p:cNvPr>
          <p:cNvSpPr txBox="1"/>
          <p:nvPr/>
        </p:nvSpPr>
        <p:spPr>
          <a:xfrm>
            <a:off x="1237273" y="4652615"/>
            <a:ext cx="1893223" cy="369332"/>
          </a:xfrm>
          <a:prstGeom prst="rect">
            <a:avLst/>
          </a:prstGeom>
          <a:noFill/>
        </p:spPr>
        <p:txBody>
          <a:bodyPr wrap="square" lIns="0" rIns="0" rtlCol="0">
            <a:spAutoFit/>
          </a:bodyPr>
          <a:lstStyle/>
          <a:p>
            <a:pPr algn="ctr"/>
            <a:r>
              <a:rPr kumimoji="1" lang="en-US" altLang="ja-JP" b="1" dirty="0">
                <a:latin typeface="メイリオ" panose="020B0604030504040204" pitchFamily="50" charset="-128"/>
                <a:ea typeface="メイリオ" panose="020B0604030504040204" pitchFamily="50" charset="-128"/>
              </a:rPr>
              <a:t>FAQ</a:t>
            </a:r>
          </a:p>
        </p:txBody>
      </p:sp>
      <p:sp>
        <p:nvSpPr>
          <p:cNvPr id="4" name="矢印: 五方向 3">
            <a:extLst>
              <a:ext uri="{FF2B5EF4-FFF2-40B4-BE49-F238E27FC236}">
                <a16:creationId xmlns:a16="http://schemas.microsoft.com/office/drawing/2014/main" id="{ABB8F183-D3A0-8E4C-3106-5460B9A11962}"/>
              </a:ext>
            </a:extLst>
          </p:cNvPr>
          <p:cNvSpPr/>
          <p:nvPr/>
        </p:nvSpPr>
        <p:spPr>
          <a:xfrm flipH="1">
            <a:off x="4457105" y="2450052"/>
            <a:ext cx="6641680" cy="766105"/>
          </a:xfrm>
          <a:prstGeom prst="homePlate">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2000" b="1" dirty="0">
                <a:solidFill>
                  <a:schemeClr val="tx1"/>
                </a:solidFill>
              </a:rPr>
              <a:t>PR </a:t>
            </a:r>
            <a:r>
              <a:rPr lang="ja-JP" altLang="en-US" sz="2000" b="1" dirty="0">
                <a:solidFill>
                  <a:schemeClr val="tx1"/>
                </a:solidFill>
                <a:latin typeface="メイリオ" panose="020B0604030504040204" pitchFamily="50" charset="-128"/>
                <a:ea typeface="メイリオ" panose="020B0604030504040204" pitchFamily="50" charset="-128"/>
              </a:rPr>
              <a:t>は顧客向けメッセージ </a:t>
            </a:r>
            <a:endParaRPr lang="en-US" altLang="ja-JP" sz="2000" b="1" dirty="0">
              <a:solidFill>
                <a:schemeClr val="tx1"/>
              </a:solidFill>
              <a:latin typeface="メイリオ" panose="020B0604030504040204" pitchFamily="50" charset="-128"/>
              <a:ea typeface="メイリオ" panose="020B0604030504040204" pitchFamily="50" charset="-128"/>
            </a:endParaRPr>
          </a:p>
        </p:txBody>
      </p:sp>
      <p:sp>
        <p:nvSpPr>
          <p:cNvPr id="7" name="矢印: 五方向 6">
            <a:extLst>
              <a:ext uri="{FF2B5EF4-FFF2-40B4-BE49-F238E27FC236}">
                <a16:creationId xmlns:a16="http://schemas.microsoft.com/office/drawing/2014/main" id="{EE0E5A94-7F92-FCBA-878C-2D99204A7A24}"/>
              </a:ext>
            </a:extLst>
          </p:cNvPr>
          <p:cNvSpPr/>
          <p:nvPr/>
        </p:nvSpPr>
        <p:spPr>
          <a:xfrm flipH="1">
            <a:off x="4457105" y="4436597"/>
            <a:ext cx="6641680" cy="766105"/>
          </a:xfrm>
          <a:prstGeom prst="homePlate">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solidFill>
                  <a:schemeClr val="tx1"/>
                </a:solidFill>
                <a:latin typeface="Amazon Ember Display" panose="020F0603020204020204" pitchFamily="34" charset="0"/>
                <a:ea typeface="メイリオ" panose="020B0604030504040204" pitchFamily="34" charset="-128"/>
              </a:rPr>
              <a:t>FAQ </a:t>
            </a:r>
            <a:r>
              <a:rPr kumimoji="1" lang="ja-JP" altLang="en-US" sz="2000" b="1" dirty="0">
                <a:solidFill>
                  <a:schemeClr val="tx1"/>
                </a:solidFill>
                <a:latin typeface="Amazon Ember Display" panose="020F0603020204020204" pitchFamily="34" charset="0"/>
                <a:ea typeface="メイリオ" panose="020B0604030504040204" pitchFamily="34" charset="-128"/>
              </a:rPr>
              <a:t>は顧客からの </a:t>
            </a:r>
            <a:r>
              <a:rPr kumimoji="1" lang="en-US" altLang="ja-JP" sz="2000" b="1" dirty="0">
                <a:solidFill>
                  <a:schemeClr val="tx1"/>
                </a:solidFill>
                <a:latin typeface="Amazon Ember Display" panose="020F0603020204020204" pitchFamily="34" charset="0"/>
                <a:ea typeface="メイリオ" panose="020B0604030504040204" pitchFamily="34" charset="-128"/>
              </a:rPr>
              <a:t>FAQ </a:t>
            </a:r>
            <a:r>
              <a:rPr kumimoji="1" lang="ja-JP" altLang="en-US" sz="2000" b="1" dirty="0">
                <a:solidFill>
                  <a:schemeClr val="tx1"/>
                </a:solidFill>
                <a:latin typeface="Amazon Ember Display" panose="020F0603020204020204" pitchFamily="34" charset="0"/>
                <a:ea typeface="メイリオ" panose="020B0604030504040204" pitchFamily="34" charset="-128"/>
              </a:rPr>
              <a:t>以外に、社内から来るであろう収益性や運用面の質問を記載する</a:t>
            </a:r>
          </a:p>
        </p:txBody>
      </p:sp>
    </p:spTree>
    <p:extLst>
      <p:ext uri="{BB962C8B-B14F-4D97-AF65-F5344CB8AC3E}">
        <p14:creationId xmlns:p14="http://schemas.microsoft.com/office/powerpoint/2010/main" val="1709223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D4FB0D-CB5F-1A4E-DFB4-ABD0CC816764}"/>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505CD5F-04F8-5EF1-324D-9EC4285E05BD}"/>
              </a:ext>
            </a:extLst>
          </p:cNvPr>
          <p:cNvSpPr>
            <a:spLocks noGrp="1"/>
          </p:cNvSpPr>
          <p:nvPr>
            <p:ph type="sldNum" sz="quarter" idx="12"/>
          </p:nvPr>
        </p:nvSpPr>
        <p:spPr/>
        <p:txBody>
          <a:bodyPr/>
          <a:lstStyle/>
          <a:p>
            <a:fld id="{EB4B8DE2-A4E8-46E4-8BBF-D75455EFF32C}" type="slidenum">
              <a:rPr lang="en-US" smtClean="0"/>
              <a:pPr/>
              <a:t>47</a:t>
            </a:fld>
            <a:endParaRPr lang="en-US" dirty="0"/>
          </a:p>
        </p:txBody>
      </p:sp>
      <p:sp>
        <p:nvSpPr>
          <p:cNvPr id="3" name="タイトル 2">
            <a:extLst>
              <a:ext uri="{FF2B5EF4-FFF2-40B4-BE49-F238E27FC236}">
                <a16:creationId xmlns:a16="http://schemas.microsoft.com/office/drawing/2014/main" id="{CBF60226-E80D-2072-9BF3-A6A5FB3369D0}"/>
              </a:ext>
            </a:extLst>
          </p:cNvPr>
          <p:cNvSpPr>
            <a:spLocks noGrp="1"/>
          </p:cNvSpPr>
          <p:nvPr>
            <p:ph type="title"/>
          </p:nvPr>
        </p:nvSpPr>
        <p:spPr>
          <a:xfrm>
            <a:off x="407987" y="296409"/>
            <a:ext cx="10836955" cy="617991"/>
          </a:xfrm>
        </p:spPr>
        <p:txBody>
          <a:bodyPr/>
          <a:lstStyle/>
          <a:p>
            <a:r>
              <a:rPr kumimoji="1" lang="en-US" altLang="ja-JP" dirty="0"/>
              <a:t>Refine : </a:t>
            </a:r>
            <a:r>
              <a:rPr kumimoji="1" lang="ja-JP" altLang="en-US" dirty="0"/>
              <a:t>プレスリリース </a:t>
            </a:r>
            <a:r>
              <a:rPr kumimoji="1" lang="en-US" altLang="ja-JP" dirty="0"/>
              <a:t>(PR/FAQ) </a:t>
            </a:r>
            <a:r>
              <a:rPr kumimoji="1" lang="ja-JP" altLang="en-US" dirty="0"/>
              <a:t>の執筆</a:t>
            </a:r>
          </a:p>
        </p:txBody>
      </p:sp>
      <p:sp>
        <p:nvSpPr>
          <p:cNvPr id="12" name="スクロール: 縦 11">
            <a:extLst>
              <a:ext uri="{FF2B5EF4-FFF2-40B4-BE49-F238E27FC236}">
                <a16:creationId xmlns:a16="http://schemas.microsoft.com/office/drawing/2014/main" id="{2095F1E7-CF4E-150F-9C43-34A363749EF8}"/>
              </a:ext>
            </a:extLst>
          </p:cNvPr>
          <p:cNvSpPr/>
          <p:nvPr/>
        </p:nvSpPr>
        <p:spPr>
          <a:xfrm>
            <a:off x="310840" y="1432353"/>
            <a:ext cx="3746091" cy="4607319"/>
          </a:xfrm>
          <a:prstGeom prst="verticalScroll">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1" name="コンテンツ プレースホルダー 5">
            <a:extLst>
              <a:ext uri="{FF2B5EF4-FFF2-40B4-BE49-F238E27FC236}">
                <a16:creationId xmlns:a16="http://schemas.microsoft.com/office/drawing/2014/main" id="{288E1A24-8A3C-AF71-4090-B5F56CDF6634}"/>
              </a:ext>
            </a:extLst>
          </p:cNvPr>
          <p:cNvSpPr txBox="1">
            <a:spLocks/>
          </p:cNvSpPr>
          <p:nvPr/>
        </p:nvSpPr>
        <p:spPr>
          <a:xfrm>
            <a:off x="4439798" y="1584753"/>
            <a:ext cx="7510187" cy="2369880"/>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dirty="0"/>
              <a:t>実践編では顧客の体験に集中するため次の </a:t>
            </a:r>
            <a:r>
              <a:rPr lang="en-US" altLang="ja-JP" dirty="0"/>
              <a:t>3 </a:t>
            </a:r>
            <a:r>
              <a:rPr lang="ja-JP" altLang="en-US" dirty="0"/>
              <a:t>点に集中して書きます。</a:t>
            </a:r>
            <a:endParaRPr lang="en-US" altLang="ja-JP" dirty="0"/>
          </a:p>
          <a:p>
            <a:endParaRPr lang="en-US" altLang="ja-JP" sz="2000" dirty="0"/>
          </a:p>
          <a:p>
            <a:pPr marL="342900" indent="-342900">
              <a:buFont typeface="Arial" panose="020B0604020202020204" pitchFamily="34" charset="0"/>
              <a:buChar char="•"/>
            </a:pPr>
            <a:r>
              <a:rPr lang="ja-JP" altLang="en-US" sz="2000" dirty="0"/>
              <a:t>顧客向けメッセージ</a:t>
            </a:r>
            <a:endParaRPr lang="en-US" altLang="ja-JP" sz="2000" dirty="0"/>
          </a:p>
          <a:p>
            <a:pPr marL="342900" indent="-342900">
              <a:buFont typeface="Arial" panose="020B0604020202020204" pitchFamily="34" charset="0"/>
              <a:buChar char="•"/>
            </a:pPr>
            <a:r>
              <a:rPr lang="ja-JP" altLang="en-US" sz="2000" dirty="0"/>
              <a:t>解決策の体験方法</a:t>
            </a:r>
            <a:endParaRPr lang="en-US" altLang="ja-JP" sz="2000" dirty="0"/>
          </a:p>
          <a:p>
            <a:pPr marL="342900" indent="-342900">
              <a:buFont typeface="Arial" panose="020B0604020202020204" pitchFamily="34" charset="0"/>
              <a:buChar char="•"/>
            </a:pPr>
            <a:r>
              <a:rPr lang="ja-JP" altLang="en-US" sz="2000" dirty="0"/>
              <a:t>顧客向け</a:t>
            </a:r>
            <a:r>
              <a:rPr lang="en-US" altLang="ja-JP" sz="2000" dirty="0"/>
              <a:t> FAQ</a:t>
            </a:r>
          </a:p>
        </p:txBody>
      </p:sp>
      <p:sp>
        <p:nvSpPr>
          <p:cNvPr id="10" name="四角形: 角を丸くする 9">
            <a:extLst>
              <a:ext uri="{FF2B5EF4-FFF2-40B4-BE49-F238E27FC236}">
                <a16:creationId xmlns:a16="http://schemas.microsoft.com/office/drawing/2014/main" id="{FF77E5B6-3165-FD97-72FF-BD9FF10B3326}"/>
              </a:ext>
            </a:extLst>
          </p:cNvPr>
          <p:cNvSpPr/>
          <p:nvPr/>
        </p:nvSpPr>
        <p:spPr>
          <a:xfrm>
            <a:off x="1093215" y="2410582"/>
            <a:ext cx="2181340" cy="805575"/>
          </a:xfrm>
          <a:prstGeom prst="roundRect">
            <a:avLst>
              <a:gd name="adj" fmla="val 10920"/>
            </a:avLst>
          </a:prstGeom>
          <a:noFill/>
          <a:ln w="28575">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顧客向け</a:t>
            </a:r>
            <a:endParaRPr kumimoji="1" lang="en-US" altLang="ja-JP" dirty="0">
              <a:solidFill>
                <a:schemeClr val="tx1"/>
              </a:solidFill>
              <a:latin typeface="Amazon Ember Display" panose="020F0603020204020204" pitchFamily="34" charset="0"/>
              <a:ea typeface="メイリオ" panose="020B0604030504040204" pitchFamily="34" charset="-128"/>
            </a:endParaRPr>
          </a:p>
          <a:p>
            <a:pPr algn="ctr"/>
            <a:r>
              <a:rPr kumimoji="1" lang="ja-JP" altLang="en-US" dirty="0">
                <a:solidFill>
                  <a:schemeClr val="tx1"/>
                </a:solidFill>
                <a:latin typeface="Amazon Ember Display" panose="020F0603020204020204" pitchFamily="34" charset="0"/>
                <a:ea typeface="メイリオ" panose="020B0604030504040204" pitchFamily="34" charset="-128"/>
              </a:rPr>
              <a:t>メッセージ</a:t>
            </a:r>
          </a:p>
        </p:txBody>
      </p:sp>
      <p:sp>
        <p:nvSpPr>
          <p:cNvPr id="11" name="四角形: 角を丸くする 10">
            <a:extLst>
              <a:ext uri="{FF2B5EF4-FFF2-40B4-BE49-F238E27FC236}">
                <a16:creationId xmlns:a16="http://schemas.microsoft.com/office/drawing/2014/main" id="{0A25D5DB-D3A2-8983-25CC-B64304B0FE2E}"/>
              </a:ext>
            </a:extLst>
          </p:cNvPr>
          <p:cNvSpPr/>
          <p:nvPr/>
        </p:nvSpPr>
        <p:spPr>
          <a:xfrm>
            <a:off x="1093215" y="3299197"/>
            <a:ext cx="2181340" cy="587313"/>
          </a:xfrm>
          <a:prstGeom prst="roundRect">
            <a:avLst>
              <a:gd name="adj" fmla="val 10920"/>
            </a:avLst>
          </a:prstGeom>
          <a:noFill/>
          <a:ln w="28575">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解決策の体験手順</a:t>
            </a:r>
          </a:p>
        </p:txBody>
      </p:sp>
      <p:sp>
        <p:nvSpPr>
          <p:cNvPr id="20" name="四角形: 角を丸くする 19">
            <a:extLst>
              <a:ext uri="{FF2B5EF4-FFF2-40B4-BE49-F238E27FC236}">
                <a16:creationId xmlns:a16="http://schemas.microsoft.com/office/drawing/2014/main" id="{BB903137-D7B5-425E-4F17-05F48D31AD0B}"/>
              </a:ext>
            </a:extLst>
          </p:cNvPr>
          <p:cNvSpPr/>
          <p:nvPr/>
        </p:nvSpPr>
        <p:spPr>
          <a:xfrm>
            <a:off x="1079890" y="3954268"/>
            <a:ext cx="2181340" cy="536466"/>
          </a:xfrm>
          <a:prstGeom prst="roundRect">
            <a:avLst>
              <a:gd name="adj" fmla="val 1092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提供者メッセージ</a:t>
            </a:r>
          </a:p>
        </p:txBody>
      </p:sp>
      <p:sp>
        <p:nvSpPr>
          <p:cNvPr id="22" name="四角形: 角を丸くする 21">
            <a:extLst>
              <a:ext uri="{FF2B5EF4-FFF2-40B4-BE49-F238E27FC236}">
                <a16:creationId xmlns:a16="http://schemas.microsoft.com/office/drawing/2014/main" id="{766803FB-AF59-3ED4-DA24-01785A044946}"/>
              </a:ext>
            </a:extLst>
          </p:cNvPr>
          <p:cNvSpPr/>
          <p:nvPr/>
        </p:nvSpPr>
        <p:spPr>
          <a:xfrm>
            <a:off x="1093215" y="5082652"/>
            <a:ext cx="2181340" cy="369332"/>
          </a:xfrm>
          <a:prstGeom prst="roundRect">
            <a:avLst>
              <a:gd name="adj" fmla="val 10920"/>
            </a:avLst>
          </a:prstGeom>
          <a:noFill/>
          <a:ln w="28575">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顧客向け </a:t>
            </a:r>
            <a:r>
              <a:rPr kumimoji="1" lang="en-US" altLang="ja-JP" dirty="0">
                <a:solidFill>
                  <a:schemeClr val="tx1"/>
                </a:solidFill>
                <a:latin typeface="Amazon Ember Display" panose="020F0603020204020204" pitchFamily="34" charset="0"/>
                <a:ea typeface="メイリオ" panose="020B0604030504040204" pitchFamily="34" charset="-128"/>
              </a:rPr>
              <a:t>FAQ</a:t>
            </a:r>
            <a:endParaRPr kumimoji="1" lang="ja-JP" altLang="en-US" dirty="0">
              <a:solidFill>
                <a:schemeClr val="tx1"/>
              </a:solidFill>
              <a:latin typeface="Amazon Ember Display" panose="020F0603020204020204" pitchFamily="34" charset="0"/>
              <a:ea typeface="メイリオ" panose="020B0604030504040204" pitchFamily="34" charset="-128"/>
            </a:endParaRPr>
          </a:p>
        </p:txBody>
      </p:sp>
      <p:sp>
        <p:nvSpPr>
          <p:cNvPr id="24" name="四角形: 角を丸くする 23">
            <a:extLst>
              <a:ext uri="{FF2B5EF4-FFF2-40B4-BE49-F238E27FC236}">
                <a16:creationId xmlns:a16="http://schemas.microsoft.com/office/drawing/2014/main" id="{0FB5710B-245A-7C76-3F24-18C121AD1D92}"/>
              </a:ext>
            </a:extLst>
          </p:cNvPr>
          <p:cNvSpPr/>
          <p:nvPr/>
        </p:nvSpPr>
        <p:spPr>
          <a:xfrm>
            <a:off x="1093215" y="5512689"/>
            <a:ext cx="2181340" cy="369332"/>
          </a:xfrm>
          <a:prstGeom prst="roundRect">
            <a:avLst>
              <a:gd name="adj" fmla="val 1092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社内向け </a:t>
            </a:r>
            <a:r>
              <a:rPr kumimoji="1" lang="en-US" altLang="ja-JP" dirty="0">
                <a:solidFill>
                  <a:schemeClr val="tx1"/>
                </a:solidFill>
                <a:latin typeface="Amazon Ember Display" panose="020F0603020204020204" pitchFamily="34" charset="0"/>
                <a:ea typeface="メイリオ" panose="020B0604030504040204" pitchFamily="34" charset="-128"/>
              </a:rPr>
              <a:t>FAQ</a:t>
            </a:r>
            <a:endParaRPr kumimoji="1" lang="ja-JP" altLang="en-US" dirty="0">
              <a:solidFill>
                <a:schemeClr val="tx1"/>
              </a:solidFill>
              <a:latin typeface="Amazon Ember Display" panose="020F0603020204020204" pitchFamily="34" charset="0"/>
              <a:ea typeface="メイリオ" panose="020B0604030504040204" pitchFamily="34" charset="-128"/>
            </a:endParaRPr>
          </a:p>
        </p:txBody>
      </p:sp>
      <p:sp>
        <p:nvSpPr>
          <p:cNvPr id="5" name="テキスト ボックス 4">
            <a:extLst>
              <a:ext uri="{FF2B5EF4-FFF2-40B4-BE49-F238E27FC236}">
                <a16:creationId xmlns:a16="http://schemas.microsoft.com/office/drawing/2014/main" id="{DCE231FD-542D-1CA7-84B2-638E9CAA47A0}"/>
              </a:ext>
            </a:extLst>
          </p:cNvPr>
          <p:cNvSpPr txBox="1"/>
          <p:nvPr/>
        </p:nvSpPr>
        <p:spPr>
          <a:xfrm>
            <a:off x="1237273" y="2035998"/>
            <a:ext cx="1893223" cy="369332"/>
          </a:xfrm>
          <a:prstGeom prst="rect">
            <a:avLst/>
          </a:prstGeom>
          <a:noFill/>
        </p:spPr>
        <p:txBody>
          <a:bodyPr wrap="square" lIns="0" rIns="0" rtlCol="0">
            <a:spAutoFit/>
          </a:bodyPr>
          <a:lstStyle/>
          <a:p>
            <a:pPr algn="ctr"/>
            <a:r>
              <a:rPr kumimoji="1" lang="en-US" altLang="ja-JP" b="1" dirty="0">
                <a:latin typeface="メイリオ" panose="020B0604030504040204" pitchFamily="50" charset="-128"/>
                <a:ea typeface="メイリオ" panose="020B0604030504040204" pitchFamily="50" charset="-128"/>
              </a:rPr>
              <a:t>PR</a:t>
            </a:r>
          </a:p>
        </p:txBody>
      </p:sp>
      <p:sp>
        <p:nvSpPr>
          <p:cNvPr id="6" name="テキスト ボックス 5">
            <a:extLst>
              <a:ext uri="{FF2B5EF4-FFF2-40B4-BE49-F238E27FC236}">
                <a16:creationId xmlns:a16="http://schemas.microsoft.com/office/drawing/2014/main" id="{C39B70BA-F3F7-48DB-3506-C8D627B67BE5}"/>
              </a:ext>
            </a:extLst>
          </p:cNvPr>
          <p:cNvSpPr txBox="1"/>
          <p:nvPr/>
        </p:nvSpPr>
        <p:spPr>
          <a:xfrm>
            <a:off x="1237273" y="4652615"/>
            <a:ext cx="1893223" cy="369332"/>
          </a:xfrm>
          <a:prstGeom prst="rect">
            <a:avLst/>
          </a:prstGeom>
          <a:noFill/>
        </p:spPr>
        <p:txBody>
          <a:bodyPr wrap="square" lIns="0" rIns="0" rtlCol="0">
            <a:spAutoFit/>
          </a:bodyPr>
          <a:lstStyle/>
          <a:p>
            <a:pPr algn="ctr"/>
            <a:r>
              <a:rPr kumimoji="1" lang="en-US" altLang="ja-JP" b="1" dirty="0">
                <a:latin typeface="メイリオ" panose="020B0604030504040204" pitchFamily="50" charset="-128"/>
                <a:ea typeface="メイリオ" panose="020B0604030504040204" pitchFamily="50" charset="-128"/>
              </a:rPr>
              <a:t>FAQ</a:t>
            </a:r>
          </a:p>
        </p:txBody>
      </p:sp>
    </p:spTree>
    <p:extLst>
      <p:ext uri="{BB962C8B-B14F-4D97-AF65-F5344CB8AC3E}">
        <p14:creationId xmlns:p14="http://schemas.microsoft.com/office/powerpoint/2010/main" val="262200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8E7510B-16BC-C699-419A-684E2A07363F}"/>
              </a:ext>
            </a:extLst>
          </p:cNvPr>
          <p:cNvSpPr>
            <a:spLocks noGrp="1"/>
          </p:cNvSpPr>
          <p:nvPr>
            <p:ph type="sldNum" sz="quarter" idx="12"/>
          </p:nvPr>
        </p:nvSpPr>
        <p:spPr/>
        <p:txBody>
          <a:bodyPr/>
          <a:lstStyle/>
          <a:p>
            <a:fld id="{EB4B8DE2-A4E8-46E4-8BBF-D75455EFF32C}" type="slidenum">
              <a:rPr lang="en-US" smtClean="0"/>
              <a:pPr/>
              <a:t>48</a:t>
            </a:fld>
            <a:endParaRPr lang="en-US" dirty="0"/>
          </a:p>
        </p:txBody>
      </p:sp>
      <p:sp>
        <p:nvSpPr>
          <p:cNvPr id="3" name="タイトル 2">
            <a:extLst>
              <a:ext uri="{FF2B5EF4-FFF2-40B4-BE49-F238E27FC236}">
                <a16:creationId xmlns:a16="http://schemas.microsoft.com/office/drawing/2014/main" id="{1DF35205-7B7C-8549-59C0-490847321815}"/>
              </a:ext>
            </a:extLst>
          </p:cNvPr>
          <p:cNvSpPr>
            <a:spLocks noGrp="1"/>
          </p:cNvSpPr>
          <p:nvPr>
            <p:ph type="title"/>
          </p:nvPr>
        </p:nvSpPr>
        <p:spPr/>
        <p:txBody>
          <a:bodyPr/>
          <a:lstStyle/>
          <a:p>
            <a:r>
              <a:rPr kumimoji="1" lang="en-US" altLang="ja-JP" dirty="0"/>
              <a:t>PR/FAQ (</a:t>
            </a:r>
            <a:r>
              <a:rPr kumimoji="1" lang="ja-JP" altLang="en-US" dirty="0"/>
              <a:t>顧客フォーカス</a:t>
            </a:r>
            <a:r>
              <a:rPr kumimoji="1" lang="en-US" altLang="ja-JP" dirty="0"/>
              <a:t>) </a:t>
            </a:r>
            <a:r>
              <a:rPr kumimoji="1" lang="ja-JP" altLang="en-US" dirty="0"/>
              <a:t>を書く</a:t>
            </a:r>
          </a:p>
        </p:txBody>
      </p:sp>
      <p:sp>
        <p:nvSpPr>
          <p:cNvPr id="30" name="コンテンツ プレースホルダー 29">
            <a:extLst>
              <a:ext uri="{FF2B5EF4-FFF2-40B4-BE49-F238E27FC236}">
                <a16:creationId xmlns:a16="http://schemas.microsoft.com/office/drawing/2014/main" id="{2ABD864E-A15E-1EE6-7539-BB34C1B20FD6}"/>
              </a:ext>
            </a:extLst>
          </p:cNvPr>
          <p:cNvSpPr>
            <a:spLocks noGrp="1"/>
          </p:cNvSpPr>
          <p:nvPr>
            <p:ph sz="quarter" idx="13"/>
          </p:nvPr>
        </p:nvSpPr>
        <p:spPr>
          <a:xfrm>
            <a:off x="407988" y="1376363"/>
            <a:ext cx="11449050" cy="2046714"/>
          </a:xfrm>
        </p:spPr>
        <p:txBody>
          <a:bodyPr/>
          <a:lstStyle/>
          <a:p>
            <a:r>
              <a:rPr kumimoji="1" lang="en-US" altLang="ja-JP" dirty="0"/>
              <a:t>[</a:t>
            </a:r>
            <a:r>
              <a:rPr kumimoji="1" lang="ja-JP" altLang="en-US" dirty="0"/>
              <a:t>ペアワーク</a:t>
            </a:r>
            <a:r>
              <a:rPr kumimoji="1" lang="en-US" altLang="ja-JP" dirty="0"/>
              <a:t>] </a:t>
            </a:r>
            <a:endParaRPr lang="en-US" altLang="ja-JP" dirty="0"/>
          </a:p>
          <a:p>
            <a:r>
              <a:rPr lang="ja-JP" altLang="en-US" dirty="0"/>
              <a:t>生成 </a:t>
            </a:r>
            <a:r>
              <a:rPr lang="en-US" altLang="ja-JP" dirty="0"/>
              <a:t>AI </a:t>
            </a:r>
            <a:r>
              <a:rPr lang="ja-JP" altLang="en-US" dirty="0"/>
              <a:t>でプレスリリースの下地を作成します。</a:t>
            </a:r>
            <a:endParaRPr lang="en-US" altLang="ja-JP" dirty="0"/>
          </a:p>
          <a:p>
            <a:endParaRPr lang="en-US" altLang="ja-JP" dirty="0"/>
          </a:p>
          <a:p>
            <a:pPr marL="539750" indent="-539750"/>
            <a:r>
              <a:rPr kumimoji="1" lang="ja-JP" altLang="en-US" sz="2000" dirty="0"/>
              <a:t>📝 </a:t>
            </a:r>
            <a:r>
              <a:rPr kumimoji="1" lang="en-US" altLang="ja-JP" sz="2000" dirty="0"/>
              <a:t>: Coding Agent </a:t>
            </a:r>
            <a:r>
              <a:rPr kumimoji="1" lang="ja-JP" altLang="en-US" sz="2000" dirty="0"/>
              <a:t>を使用する場合、</a:t>
            </a:r>
            <a:r>
              <a:rPr lang="ja-JP" altLang="en-US" sz="2000" b="1" dirty="0">
                <a:solidFill>
                  <a:schemeClr val="accent5"/>
                </a:solidFill>
              </a:rPr>
              <a:t>「○○」を検討したい発明に入れ替えて </a:t>
            </a:r>
            <a:r>
              <a:rPr kumimoji="1" lang="en-US" altLang="ja-JP" sz="2000" dirty="0"/>
              <a:t>Prompt 4.1 </a:t>
            </a:r>
            <a:r>
              <a:rPr kumimoji="1" lang="ja-JP" altLang="en-US" sz="2000" dirty="0"/>
              <a:t>を実行してください。</a:t>
            </a:r>
            <a:endParaRPr kumimoji="1" lang="en-US" altLang="ja-JP" sz="2000" dirty="0"/>
          </a:p>
        </p:txBody>
      </p:sp>
      <p:pic>
        <p:nvPicPr>
          <p:cNvPr id="5" name="グラフィックス 4" descr="ストップウォッチ 単色塗りつぶし">
            <a:extLst>
              <a:ext uri="{FF2B5EF4-FFF2-40B4-BE49-F238E27FC236}">
                <a16:creationId xmlns:a16="http://schemas.microsoft.com/office/drawing/2014/main" id="{E80276B8-DB51-1412-E8B4-BA6B9E59BA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6" name="テキスト ボックス 5">
            <a:extLst>
              <a:ext uri="{FF2B5EF4-FFF2-40B4-BE49-F238E27FC236}">
                <a16:creationId xmlns:a16="http://schemas.microsoft.com/office/drawing/2014/main" id="{2E53A8FE-9FDD-22BD-D740-2ED342275CDC}"/>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5 min</a:t>
            </a:r>
            <a:endParaRPr kumimoji="1" lang="ja-JP" altLang="en-US" sz="2400" dirty="0" err="1"/>
          </a:p>
        </p:txBody>
      </p:sp>
    </p:spTree>
    <p:extLst>
      <p:ext uri="{BB962C8B-B14F-4D97-AF65-F5344CB8AC3E}">
        <p14:creationId xmlns:p14="http://schemas.microsoft.com/office/powerpoint/2010/main" val="653686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64101-10BF-2570-F9F4-62E5366853EC}"/>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1B8F6C4-3BE7-F8F5-1CDA-0AFEBF707809}"/>
              </a:ext>
            </a:extLst>
          </p:cNvPr>
          <p:cNvSpPr>
            <a:spLocks noGrp="1"/>
          </p:cNvSpPr>
          <p:nvPr>
            <p:ph type="sldNum" sz="quarter" idx="12"/>
          </p:nvPr>
        </p:nvSpPr>
        <p:spPr/>
        <p:txBody>
          <a:bodyPr/>
          <a:lstStyle/>
          <a:p>
            <a:fld id="{EB4B8DE2-A4E8-46E4-8BBF-D75455EFF32C}" type="slidenum">
              <a:rPr lang="en-US" smtClean="0"/>
              <a:pPr/>
              <a:t>49</a:t>
            </a:fld>
            <a:endParaRPr lang="en-US" dirty="0"/>
          </a:p>
        </p:txBody>
      </p:sp>
      <p:sp>
        <p:nvSpPr>
          <p:cNvPr id="3" name="タイトル 2">
            <a:extLst>
              <a:ext uri="{FF2B5EF4-FFF2-40B4-BE49-F238E27FC236}">
                <a16:creationId xmlns:a16="http://schemas.microsoft.com/office/drawing/2014/main" id="{67266E68-7AE3-E1C6-BF65-D73DDCAE9952}"/>
              </a:ext>
            </a:extLst>
          </p:cNvPr>
          <p:cNvSpPr>
            <a:spLocks noGrp="1"/>
          </p:cNvSpPr>
          <p:nvPr>
            <p:ph type="title"/>
          </p:nvPr>
        </p:nvSpPr>
        <p:spPr/>
        <p:txBody>
          <a:bodyPr/>
          <a:lstStyle/>
          <a:p>
            <a:r>
              <a:rPr kumimoji="1" lang="en-US" altLang="ja-JP" dirty="0"/>
              <a:t>[</a:t>
            </a:r>
            <a:r>
              <a:rPr kumimoji="1" lang="en-US" altLang="ja-JP" dirty="0" err="1"/>
              <a:t>GenU</a:t>
            </a:r>
            <a:r>
              <a:rPr kumimoji="1" lang="en-US" altLang="ja-JP" dirty="0"/>
              <a:t>] PR/FAQ (</a:t>
            </a:r>
            <a:r>
              <a:rPr kumimoji="1" lang="ja-JP" altLang="en-US" dirty="0"/>
              <a:t>顧客フォーカス</a:t>
            </a:r>
            <a:r>
              <a:rPr kumimoji="1" lang="en-US" altLang="ja-JP" dirty="0"/>
              <a:t>) </a:t>
            </a:r>
            <a:r>
              <a:rPr kumimoji="1" lang="ja-JP" altLang="en-US" dirty="0"/>
              <a:t>を書く</a:t>
            </a:r>
          </a:p>
        </p:txBody>
      </p:sp>
      <p:sp>
        <p:nvSpPr>
          <p:cNvPr id="30" name="コンテンツ プレースホルダー 29">
            <a:extLst>
              <a:ext uri="{FF2B5EF4-FFF2-40B4-BE49-F238E27FC236}">
                <a16:creationId xmlns:a16="http://schemas.microsoft.com/office/drawing/2014/main" id="{C53DD40E-6ABF-E7A9-4344-FEC1B10CDCD1}"/>
              </a:ext>
            </a:extLst>
          </p:cNvPr>
          <p:cNvSpPr>
            <a:spLocks noGrp="1"/>
          </p:cNvSpPr>
          <p:nvPr>
            <p:ph sz="quarter" idx="13"/>
          </p:nvPr>
        </p:nvSpPr>
        <p:spPr>
          <a:xfrm>
            <a:off x="407988" y="1376363"/>
            <a:ext cx="11449050" cy="846386"/>
          </a:xfrm>
        </p:spPr>
        <p:txBody>
          <a:bodyPr/>
          <a:lstStyle/>
          <a:p>
            <a:r>
              <a:rPr kumimoji="1" lang="en-US" altLang="ja-JP" dirty="0"/>
              <a:t>[</a:t>
            </a:r>
            <a:r>
              <a:rPr kumimoji="1" lang="ja-JP" altLang="en-US" dirty="0"/>
              <a:t>ペアワーク</a:t>
            </a:r>
            <a:r>
              <a:rPr kumimoji="1" lang="en-US" altLang="ja-JP" dirty="0"/>
              <a:t>] </a:t>
            </a:r>
            <a:endParaRPr lang="en-US" altLang="ja-JP" dirty="0"/>
          </a:p>
          <a:p>
            <a:r>
              <a:rPr kumimoji="1" lang="ja-JP" altLang="en-US" sz="2000" dirty="0"/>
              <a:t>📝 </a:t>
            </a:r>
            <a:r>
              <a:rPr kumimoji="1" lang="en-US" altLang="ja-JP" sz="2000" dirty="0"/>
              <a:t>: </a:t>
            </a:r>
            <a:r>
              <a:rPr kumimoji="1" lang="en-US" altLang="ja-JP" sz="2000" dirty="0" err="1"/>
              <a:t>GenU</a:t>
            </a:r>
            <a:r>
              <a:rPr kumimoji="1" lang="en-US" altLang="ja-JP" sz="2000" dirty="0"/>
              <a:t> </a:t>
            </a:r>
            <a:r>
              <a:rPr kumimoji="1" lang="ja-JP" altLang="en-US" sz="2000" dirty="0"/>
              <a:t>を使う場合、</a:t>
            </a:r>
            <a:r>
              <a:rPr lang="ja-JP" altLang="en-US" sz="2000" dirty="0"/>
              <a:t>次のように </a:t>
            </a:r>
            <a:r>
              <a:rPr lang="en-US" altLang="ja-JP" sz="2000" dirty="0"/>
              <a:t>PR/FAQ </a:t>
            </a:r>
            <a:r>
              <a:rPr lang="ja-JP" altLang="en-US" sz="2000" dirty="0"/>
              <a:t>の下地を作成します。</a:t>
            </a:r>
            <a:endParaRPr lang="en-US" altLang="ja-JP" sz="2000" dirty="0"/>
          </a:p>
        </p:txBody>
      </p:sp>
      <p:pic>
        <p:nvPicPr>
          <p:cNvPr id="4" name="図 3">
            <a:extLst>
              <a:ext uri="{FF2B5EF4-FFF2-40B4-BE49-F238E27FC236}">
                <a16:creationId xmlns:a16="http://schemas.microsoft.com/office/drawing/2014/main" id="{17FD4D57-0787-9347-8798-AA917128091E}"/>
              </a:ext>
            </a:extLst>
          </p:cNvPr>
          <p:cNvPicPr>
            <a:picLocks noChangeAspect="1"/>
          </p:cNvPicPr>
          <p:nvPr/>
        </p:nvPicPr>
        <p:blipFill>
          <a:blip r:embed="rId3"/>
          <a:stretch>
            <a:fillRect/>
          </a:stretch>
        </p:blipFill>
        <p:spPr>
          <a:xfrm>
            <a:off x="407988" y="2284304"/>
            <a:ext cx="3799802" cy="3813858"/>
          </a:xfrm>
          <a:prstGeom prst="rect">
            <a:avLst/>
          </a:prstGeom>
        </p:spPr>
      </p:pic>
      <p:sp>
        <p:nvSpPr>
          <p:cNvPr id="7" name="正方形/長方形 6">
            <a:extLst>
              <a:ext uri="{FF2B5EF4-FFF2-40B4-BE49-F238E27FC236}">
                <a16:creationId xmlns:a16="http://schemas.microsoft.com/office/drawing/2014/main" id="{A972A3E6-5F8D-6DA5-300B-24C33D50DC8A}"/>
              </a:ext>
            </a:extLst>
          </p:cNvPr>
          <p:cNvSpPr/>
          <p:nvPr/>
        </p:nvSpPr>
        <p:spPr>
          <a:xfrm>
            <a:off x="407988" y="2852433"/>
            <a:ext cx="3689450" cy="1094534"/>
          </a:xfrm>
          <a:prstGeom prst="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8" name="吹き出し: 四角形 7">
            <a:extLst>
              <a:ext uri="{FF2B5EF4-FFF2-40B4-BE49-F238E27FC236}">
                <a16:creationId xmlns:a16="http://schemas.microsoft.com/office/drawing/2014/main" id="{8B23F987-4C40-0003-E5F8-A611D4C092F4}"/>
              </a:ext>
            </a:extLst>
          </p:cNvPr>
          <p:cNvSpPr/>
          <p:nvPr/>
        </p:nvSpPr>
        <p:spPr>
          <a:xfrm>
            <a:off x="3643926" y="2565766"/>
            <a:ext cx="2780305" cy="726427"/>
          </a:xfrm>
          <a:prstGeom prst="wedgeRectCallout">
            <a:avLst>
              <a:gd name="adj1" fmla="val -57486"/>
              <a:gd name="adj2" fmla="val 7684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①「入力例」の </a:t>
            </a:r>
            <a:r>
              <a:rPr kumimoji="1" lang="en-US" altLang="ja-JP" dirty="0">
                <a:solidFill>
                  <a:schemeClr val="tx1"/>
                </a:solidFill>
                <a:latin typeface="Amazon Ember Display" panose="020F0603020204020204" pitchFamily="34" charset="0"/>
                <a:ea typeface="メイリオ" panose="020B0604030504040204" pitchFamily="34" charset="-128"/>
              </a:rPr>
              <a:t>Refine </a:t>
            </a:r>
            <a:r>
              <a:rPr kumimoji="1" lang="ja-JP" altLang="en-US" dirty="0">
                <a:solidFill>
                  <a:schemeClr val="tx1"/>
                </a:solidFill>
                <a:latin typeface="Amazon Ember Display" panose="020F0603020204020204" pitchFamily="34" charset="0"/>
                <a:ea typeface="メイリオ" panose="020B0604030504040204" pitchFamily="34" charset="-128"/>
              </a:rPr>
              <a:t>を選択し入力</a:t>
            </a:r>
          </a:p>
        </p:txBody>
      </p:sp>
      <p:sp>
        <p:nvSpPr>
          <p:cNvPr id="9" name="正方形/長方形 8">
            <a:extLst>
              <a:ext uri="{FF2B5EF4-FFF2-40B4-BE49-F238E27FC236}">
                <a16:creationId xmlns:a16="http://schemas.microsoft.com/office/drawing/2014/main" id="{CB430410-1CB7-9354-B3EC-6C6AB7A37C95}"/>
              </a:ext>
            </a:extLst>
          </p:cNvPr>
          <p:cNvSpPr/>
          <p:nvPr/>
        </p:nvSpPr>
        <p:spPr>
          <a:xfrm>
            <a:off x="407988" y="4013715"/>
            <a:ext cx="3689450" cy="439838"/>
          </a:xfrm>
          <a:prstGeom prst="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0" name="吹き出し: 四角形 9">
            <a:extLst>
              <a:ext uri="{FF2B5EF4-FFF2-40B4-BE49-F238E27FC236}">
                <a16:creationId xmlns:a16="http://schemas.microsoft.com/office/drawing/2014/main" id="{12383421-1765-65AF-F209-B27F90EAC907}"/>
              </a:ext>
            </a:extLst>
          </p:cNvPr>
          <p:cNvSpPr/>
          <p:nvPr/>
        </p:nvSpPr>
        <p:spPr>
          <a:xfrm>
            <a:off x="3643926" y="3565808"/>
            <a:ext cx="2780305" cy="726427"/>
          </a:xfrm>
          <a:prstGeom prst="wedgeRectCallout">
            <a:avLst>
              <a:gd name="adj1" fmla="val -57486"/>
              <a:gd name="adj2" fmla="val 7684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②「注意点」に会社名 </a:t>
            </a:r>
            <a:r>
              <a:rPr kumimoji="1" lang="en-US" altLang="ja-JP" dirty="0">
                <a:solidFill>
                  <a:schemeClr val="tx1"/>
                </a:solidFill>
                <a:latin typeface="Amazon Ember Display" panose="020F0603020204020204" pitchFamily="34" charset="0"/>
                <a:ea typeface="メイリオ" panose="020B0604030504040204" pitchFamily="34" charset="-128"/>
              </a:rPr>
              <a:t>(</a:t>
            </a:r>
            <a:r>
              <a:rPr kumimoji="1" lang="ja-JP" altLang="en-US" dirty="0">
                <a:solidFill>
                  <a:schemeClr val="tx1"/>
                </a:solidFill>
                <a:latin typeface="Amazon Ember Display" panose="020F0603020204020204" pitchFamily="34" charset="0"/>
                <a:ea typeface="メイリオ" panose="020B0604030504040204" pitchFamily="34" charset="-128"/>
              </a:rPr>
              <a:t>トヨタ車体</a:t>
            </a:r>
            <a:r>
              <a:rPr kumimoji="1" lang="en-US" altLang="ja-JP" dirty="0">
                <a:solidFill>
                  <a:schemeClr val="tx1"/>
                </a:solidFill>
                <a:latin typeface="Amazon Ember Display" panose="020F0603020204020204" pitchFamily="34" charset="0"/>
                <a:ea typeface="メイリオ" panose="020B0604030504040204" pitchFamily="34" charset="-128"/>
              </a:rPr>
              <a:t>)</a:t>
            </a:r>
            <a:r>
              <a:rPr kumimoji="1" lang="ja-JP" altLang="en-US" dirty="0">
                <a:solidFill>
                  <a:schemeClr val="tx1"/>
                </a:solidFill>
                <a:latin typeface="Amazon Ember Display" panose="020F0603020204020204" pitchFamily="34" charset="0"/>
                <a:ea typeface="メイリオ" panose="020B0604030504040204" pitchFamily="34" charset="-128"/>
              </a:rPr>
              <a:t>を入力</a:t>
            </a:r>
          </a:p>
        </p:txBody>
      </p:sp>
      <p:sp>
        <p:nvSpPr>
          <p:cNvPr id="11" name="正方形/長方形 10">
            <a:extLst>
              <a:ext uri="{FF2B5EF4-FFF2-40B4-BE49-F238E27FC236}">
                <a16:creationId xmlns:a16="http://schemas.microsoft.com/office/drawing/2014/main" id="{4D268230-3F09-8021-3432-93DDF71259DF}"/>
              </a:ext>
            </a:extLst>
          </p:cNvPr>
          <p:cNvSpPr/>
          <p:nvPr/>
        </p:nvSpPr>
        <p:spPr>
          <a:xfrm>
            <a:off x="407988" y="4535077"/>
            <a:ext cx="3689450" cy="1032346"/>
          </a:xfrm>
          <a:prstGeom prst="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2" name="吹き出し: 四角形 11">
            <a:extLst>
              <a:ext uri="{FF2B5EF4-FFF2-40B4-BE49-F238E27FC236}">
                <a16:creationId xmlns:a16="http://schemas.microsoft.com/office/drawing/2014/main" id="{F8D2A4FA-C3BB-628C-FCB1-21D50E8337F7}"/>
              </a:ext>
            </a:extLst>
          </p:cNvPr>
          <p:cNvSpPr/>
          <p:nvPr/>
        </p:nvSpPr>
        <p:spPr>
          <a:xfrm>
            <a:off x="3643926" y="4556254"/>
            <a:ext cx="2780305" cy="925383"/>
          </a:xfrm>
          <a:prstGeom prst="wedgeRectCallout">
            <a:avLst>
              <a:gd name="adj1" fmla="val -59568"/>
              <a:gd name="adj2" fmla="val 41818"/>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③「前工程までの結果」に </a:t>
            </a:r>
            <a:r>
              <a:rPr kumimoji="1" lang="en-US" altLang="ja-JP" dirty="0">
                <a:solidFill>
                  <a:schemeClr val="tx1"/>
                </a:solidFill>
                <a:latin typeface="Amazon Ember Display" panose="020F0603020204020204" pitchFamily="34" charset="0"/>
                <a:ea typeface="メイリオ" panose="020B0604030504040204" pitchFamily="34" charset="-128"/>
              </a:rPr>
              <a:t>Invent </a:t>
            </a:r>
            <a:r>
              <a:rPr kumimoji="1" lang="ja-JP" altLang="en-US" dirty="0">
                <a:solidFill>
                  <a:schemeClr val="tx1"/>
                </a:solidFill>
                <a:latin typeface="Amazon Ember Display" panose="020F0603020204020204" pitchFamily="34" charset="0"/>
                <a:ea typeface="メイリオ" panose="020B0604030504040204" pitchFamily="34" charset="-128"/>
              </a:rPr>
              <a:t>までの結果を入力</a:t>
            </a:r>
          </a:p>
        </p:txBody>
      </p:sp>
      <p:pic>
        <p:nvPicPr>
          <p:cNvPr id="13" name="図 12">
            <a:extLst>
              <a:ext uri="{FF2B5EF4-FFF2-40B4-BE49-F238E27FC236}">
                <a16:creationId xmlns:a16="http://schemas.microsoft.com/office/drawing/2014/main" id="{E23DC89A-AC7F-E72E-EAF1-63B86BDDD721}"/>
              </a:ext>
            </a:extLst>
          </p:cNvPr>
          <p:cNvPicPr>
            <a:picLocks noChangeAspect="1"/>
          </p:cNvPicPr>
          <p:nvPr/>
        </p:nvPicPr>
        <p:blipFill>
          <a:blip r:embed="rId4"/>
          <a:stretch>
            <a:fillRect/>
          </a:stretch>
        </p:blipFill>
        <p:spPr>
          <a:xfrm>
            <a:off x="7605000" y="2565766"/>
            <a:ext cx="4110338" cy="3466180"/>
          </a:xfrm>
          <a:prstGeom prst="rect">
            <a:avLst/>
          </a:prstGeom>
        </p:spPr>
      </p:pic>
      <p:sp>
        <p:nvSpPr>
          <p:cNvPr id="14" name="矢印: 右 13">
            <a:extLst>
              <a:ext uri="{FF2B5EF4-FFF2-40B4-BE49-F238E27FC236}">
                <a16:creationId xmlns:a16="http://schemas.microsoft.com/office/drawing/2014/main" id="{D32C2AA3-87F5-FE03-CB97-12AC7C1C7047}"/>
              </a:ext>
            </a:extLst>
          </p:cNvPr>
          <p:cNvSpPr/>
          <p:nvPr/>
        </p:nvSpPr>
        <p:spPr>
          <a:xfrm>
            <a:off x="6805914" y="3750197"/>
            <a:ext cx="688734" cy="703356"/>
          </a:xfrm>
          <a:prstGeom prst="rightArrow">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Tree>
    <p:extLst>
      <p:ext uri="{BB962C8B-B14F-4D97-AF65-F5344CB8AC3E}">
        <p14:creationId xmlns:p14="http://schemas.microsoft.com/office/powerpoint/2010/main" val="3285470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13558A5-EA7B-5C7B-9EFA-928EEF08C831}"/>
              </a:ext>
            </a:extLst>
          </p:cNvPr>
          <p:cNvSpPr>
            <a:spLocks noGrp="1"/>
          </p:cNvSpPr>
          <p:nvPr>
            <p:ph type="sldNum" sz="quarter" idx="12"/>
          </p:nvPr>
        </p:nvSpPr>
        <p:spPr/>
        <p:txBody>
          <a:bodyPr/>
          <a:lstStyle/>
          <a:p>
            <a:fld id="{EB4B8DE2-A4E8-46E4-8BBF-D75455EFF32C}" type="slidenum">
              <a:rPr lang="en-US" smtClean="0"/>
              <a:pPr/>
              <a:t>5</a:t>
            </a:fld>
            <a:endParaRPr lang="en-US" dirty="0"/>
          </a:p>
        </p:txBody>
      </p:sp>
      <p:sp>
        <p:nvSpPr>
          <p:cNvPr id="3" name="タイトル 2">
            <a:extLst>
              <a:ext uri="{FF2B5EF4-FFF2-40B4-BE49-F238E27FC236}">
                <a16:creationId xmlns:a16="http://schemas.microsoft.com/office/drawing/2014/main" id="{2C26DFD6-B31F-B4D5-0ECF-B02D064C1D74}"/>
              </a:ext>
            </a:extLst>
          </p:cNvPr>
          <p:cNvSpPr>
            <a:spLocks noGrp="1"/>
          </p:cNvSpPr>
          <p:nvPr>
            <p:ph type="title"/>
          </p:nvPr>
        </p:nvSpPr>
        <p:spPr/>
        <p:txBody>
          <a:bodyPr/>
          <a:lstStyle/>
          <a:p>
            <a:r>
              <a:rPr kumimoji="1" lang="en-US" altLang="ja-JP" dirty="0"/>
              <a:t>2 </a:t>
            </a:r>
            <a:r>
              <a:rPr kumimoji="1" lang="ja-JP" altLang="en-US" dirty="0"/>
              <a:t>パートのワークショップのイメージ</a:t>
            </a:r>
          </a:p>
        </p:txBody>
      </p:sp>
      <p:sp>
        <p:nvSpPr>
          <p:cNvPr id="13" name="テキスト ボックス 12">
            <a:extLst>
              <a:ext uri="{FF2B5EF4-FFF2-40B4-BE49-F238E27FC236}">
                <a16:creationId xmlns:a16="http://schemas.microsoft.com/office/drawing/2014/main" id="{627AD164-F50D-5ECD-B3E3-3A0C567A2F9E}"/>
              </a:ext>
            </a:extLst>
          </p:cNvPr>
          <p:cNvSpPr txBox="1"/>
          <p:nvPr/>
        </p:nvSpPr>
        <p:spPr>
          <a:xfrm>
            <a:off x="855406" y="5871746"/>
            <a:ext cx="10717162" cy="338554"/>
          </a:xfrm>
          <a:prstGeom prst="rect">
            <a:avLst/>
          </a:prstGeom>
          <a:noFill/>
        </p:spPr>
        <p:txBody>
          <a:bodyPr wrap="square">
            <a:spAutoFit/>
          </a:bodyPr>
          <a:lstStyle/>
          <a:p>
            <a:pPr algn="r"/>
            <a:r>
              <a:rPr lang="en-US" altLang="ja-JP" sz="1600" dirty="0">
                <a:solidFill>
                  <a:srgbClr val="161E2D"/>
                </a:solidFill>
                <a:latin typeface="Amazon Ember Display"/>
                <a:ea typeface="メイリオ"/>
              </a:rPr>
              <a:t>“</a:t>
            </a:r>
            <a:r>
              <a:rPr lang="ja-JP" altLang="en-US" sz="1600" dirty="0">
                <a:solidFill>
                  <a:srgbClr val="161E2D"/>
                </a:solidFill>
                <a:latin typeface="Amazon Ember Display"/>
                <a:ea typeface="メイリオ"/>
                <a:hlinkClick r:id="rId2"/>
              </a:rPr>
              <a:t>Making sense of MVP (Minimum Viable Product) – and why I prefer Earliest Testable/Usable/Lovable</a:t>
            </a:r>
            <a:r>
              <a:rPr lang="en-US" altLang="ja-JP" sz="1600" dirty="0">
                <a:solidFill>
                  <a:srgbClr val="161E2D"/>
                </a:solidFill>
                <a:latin typeface="Amazon Ember Display"/>
                <a:ea typeface="メイリオ"/>
              </a:rPr>
              <a:t>” </a:t>
            </a:r>
            <a:r>
              <a:rPr lang="ja-JP" altLang="en-US" sz="1600" dirty="0">
                <a:solidFill>
                  <a:srgbClr val="161E2D"/>
                </a:solidFill>
                <a:latin typeface="Amazon Ember Display"/>
                <a:ea typeface="メイリオ"/>
              </a:rPr>
              <a:t>より引用</a:t>
            </a:r>
          </a:p>
        </p:txBody>
      </p:sp>
      <p:pic>
        <p:nvPicPr>
          <p:cNvPr id="14" name="Picture 2">
            <a:extLst>
              <a:ext uri="{FF2B5EF4-FFF2-40B4-BE49-F238E27FC236}">
                <a16:creationId xmlns:a16="http://schemas.microsoft.com/office/drawing/2014/main" id="{B54A373A-6E98-6A71-C454-9C85D1378F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038" y="1371602"/>
            <a:ext cx="5227555" cy="3527956"/>
          </a:xfrm>
          <a:prstGeom prst="rect">
            <a:avLst/>
          </a:prstGeom>
          <a:noFill/>
          <a:extLst>
            <a:ext uri="{909E8E84-426E-40DD-AFC4-6F175D3DCCD1}">
              <a14:hiddenFill xmlns:a14="http://schemas.microsoft.com/office/drawing/2010/main">
                <a:solidFill>
                  <a:srgbClr val="FFFFFF"/>
                </a:solidFill>
              </a14:hiddenFill>
            </a:ext>
          </a:extLst>
        </p:spPr>
      </p:pic>
      <p:sp>
        <p:nvSpPr>
          <p:cNvPr id="15" name="矢印: 五方向 14">
            <a:extLst>
              <a:ext uri="{FF2B5EF4-FFF2-40B4-BE49-F238E27FC236}">
                <a16:creationId xmlns:a16="http://schemas.microsoft.com/office/drawing/2014/main" id="{EC65822C-6F43-A52B-E5F5-01742D0723A1}"/>
              </a:ext>
            </a:extLst>
          </p:cNvPr>
          <p:cNvSpPr/>
          <p:nvPr/>
        </p:nvSpPr>
        <p:spPr>
          <a:xfrm flipH="1">
            <a:off x="5882640" y="1499869"/>
            <a:ext cx="5792501" cy="1445342"/>
          </a:xfrm>
          <a:prstGeom prst="homePlate">
            <a:avLst>
              <a:gd name="adj" fmla="val 31723"/>
            </a:avLst>
          </a:prstGeom>
          <a:noFill/>
          <a:ln w="12700" cap="flat" cmpd="sng" algn="ctr">
            <a:solidFill>
              <a:srgbClr val="161E2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7" name="テキスト ボックス 16">
            <a:extLst>
              <a:ext uri="{FF2B5EF4-FFF2-40B4-BE49-F238E27FC236}">
                <a16:creationId xmlns:a16="http://schemas.microsoft.com/office/drawing/2014/main" id="{57152CA3-2119-380C-85B8-DF81F3CAAA11}"/>
              </a:ext>
            </a:extLst>
          </p:cNvPr>
          <p:cNvSpPr txBox="1"/>
          <p:nvPr/>
        </p:nvSpPr>
        <p:spPr>
          <a:xfrm>
            <a:off x="6542711" y="1597051"/>
            <a:ext cx="5029857" cy="1323439"/>
          </a:xfrm>
          <a:prstGeom prst="rect">
            <a:avLst/>
          </a:prstGeom>
          <a:noFill/>
        </p:spPr>
        <p:txBody>
          <a:bodyPr wrap="square" lIns="0" rIns="0" rtlCol="0">
            <a:spAutoFit/>
          </a:bodyPr>
          <a:lstStyle/>
          <a:p>
            <a:r>
              <a:rPr kumimoji="1" lang="ja-JP" altLang="en-US" sz="2000" b="1" dirty="0">
                <a:solidFill>
                  <a:srgbClr val="161E2D"/>
                </a:solidFill>
                <a:latin typeface="Amazon Ember Display"/>
                <a:ea typeface="メイリオ"/>
              </a:rPr>
              <a:t>通常のワークショップ</a:t>
            </a:r>
            <a:endParaRPr kumimoji="1" lang="en-US" altLang="ja-JP" sz="2000" b="1" dirty="0">
              <a:solidFill>
                <a:srgbClr val="161E2D"/>
              </a:solidFill>
              <a:latin typeface="Amazon Ember Display"/>
              <a:ea typeface="メイリオ"/>
            </a:endParaRPr>
          </a:p>
          <a:p>
            <a:r>
              <a:rPr kumimoji="1" lang="ja-JP" altLang="en-US" sz="2000" dirty="0">
                <a:solidFill>
                  <a:srgbClr val="161E2D"/>
                </a:solidFill>
                <a:latin typeface="Amazon Ember Display"/>
                <a:ea typeface="メイリオ"/>
              </a:rPr>
              <a:t>半日 </a:t>
            </a:r>
            <a:r>
              <a:rPr kumimoji="1" lang="en-US" altLang="ja-JP" sz="2000" dirty="0">
                <a:solidFill>
                  <a:srgbClr val="161E2D"/>
                </a:solidFill>
                <a:latin typeface="Amazon Ember Display"/>
                <a:ea typeface="メイリオ"/>
              </a:rPr>
              <a:t>/ </a:t>
            </a:r>
            <a:r>
              <a:rPr kumimoji="1" lang="ja-JP" altLang="en-US" sz="2000" dirty="0">
                <a:solidFill>
                  <a:srgbClr val="161E2D"/>
                </a:solidFill>
                <a:latin typeface="Amazon Ember Display"/>
                <a:ea typeface="メイリオ"/>
              </a:rPr>
              <a:t>数日かけて順番にワークを進める。成果物はテキストのみ。終了後、見直しや実装が行われることはほぼない、</a:t>
            </a:r>
          </a:p>
        </p:txBody>
      </p:sp>
      <p:sp>
        <p:nvSpPr>
          <p:cNvPr id="18" name="テキスト ボックス 17">
            <a:extLst>
              <a:ext uri="{FF2B5EF4-FFF2-40B4-BE49-F238E27FC236}">
                <a16:creationId xmlns:a16="http://schemas.microsoft.com/office/drawing/2014/main" id="{A2CCFF11-DDB4-F4BF-D74B-F7650C16652E}"/>
              </a:ext>
            </a:extLst>
          </p:cNvPr>
          <p:cNvSpPr txBox="1"/>
          <p:nvPr/>
        </p:nvSpPr>
        <p:spPr>
          <a:xfrm>
            <a:off x="6542711" y="3487620"/>
            <a:ext cx="5224251" cy="1323439"/>
          </a:xfrm>
          <a:prstGeom prst="rect">
            <a:avLst/>
          </a:prstGeom>
          <a:noFill/>
        </p:spPr>
        <p:txBody>
          <a:bodyPr wrap="square" lIns="0" rIns="0" rtlCol="0">
            <a:spAutoFit/>
          </a:bodyPr>
          <a:lstStyle/>
          <a:p>
            <a:r>
              <a:rPr kumimoji="1" lang="en-US" altLang="ja-JP" sz="2000" b="1" dirty="0">
                <a:solidFill>
                  <a:srgbClr val="FF6A3D"/>
                </a:solidFill>
                <a:latin typeface="Amazon Ember Display"/>
                <a:ea typeface="メイリオ"/>
              </a:rPr>
              <a:t>ML Enablement Workshop</a:t>
            </a:r>
          </a:p>
          <a:p>
            <a:r>
              <a:rPr kumimoji="1" lang="ja-JP" altLang="en-US" sz="2000" b="1" dirty="0">
                <a:solidFill>
                  <a:srgbClr val="161E2D"/>
                </a:solidFill>
                <a:latin typeface="Amazon Ember Display"/>
                <a:ea typeface="メイリオ"/>
              </a:rPr>
              <a:t>実践編</a:t>
            </a:r>
            <a:r>
              <a:rPr kumimoji="1" lang="ja-JP" altLang="en-US" sz="2000" dirty="0">
                <a:solidFill>
                  <a:srgbClr val="161E2D"/>
                </a:solidFill>
                <a:latin typeface="Amazon Ember Display"/>
                <a:ea typeface="メイリオ"/>
              </a:rPr>
              <a:t>で </a:t>
            </a:r>
            <a:r>
              <a:rPr kumimoji="1" lang="en-US" altLang="ja-JP" sz="2000" dirty="0">
                <a:solidFill>
                  <a:srgbClr val="161E2D"/>
                </a:solidFill>
                <a:latin typeface="Amazon Ember Display"/>
                <a:ea typeface="メイリオ"/>
              </a:rPr>
              <a:t>4 </a:t>
            </a:r>
            <a:r>
              <a:rPr kumimoji="1" lang="ja-JP" altLang="en-US" sz="2000" dirty="0">
                <a:solidFill>
                  <a:srgbClr val="161E2D"/>
                </a:solidFill>
                <a:latin typeface="Amazon Ember Display"/>
                <a:ea typeface="メイリオ"/>
              </a:rPr>
              <a:t>時間以内に全プロセスを完了。</a:t>
            </a:r>
            <a:br>
              <a:rPr kumimoji="1" lang="en-US" altLang="ja-JP" sz="2000" dirty="0">
                <a:solidFill>
                  <a:srgbClr val="161E2D"/>
                </a:solidFill>
                <a:latin typeface="Amazon Ember Display"/>
                <a:ea typeface="メイリオ"/>
              </a:rPr>
            </a:br>
            <a:r>
              <a:rPr kumimoji="1" lang="ja-JP" altLang="en-US" sz="2000" dirty="0">
                <a:solidFill>
                  <a:srgbClr val="161E2D"/>
                </a:solidFill>
                <a:latin typeface="Amazon Ember Display"/>
                <a:ea typeface="メイリオ"/>
              </a:rPr>
              <a:t>生成 </a:t>
            </a:r>
            <a:r>
              <a:rPr kumimoji="1" lang="en-US" altLang="ja-JP" sz="2000" dirty="0">
                <a:solidFill>
                  <a:srgbClr val="161E2D"/>
                </a:solidFill>
                <a:latin typeface="Amazon Ember Display"/>
                <a:ea typeface="メイリオ"/>
              </a:rPr>
              <a:t>AI </a:t>
            </a:r>
            <a:r>
              <a:rPr kumimoji="1" lang="ja-JP" altLang="en-US" sz="2000" dirty="0">
                <a:solidFill>
                  <a:srgbClr val="161E2D"/>
                </a:solidFill>
                <a:latin typeface="Amazon Ember Display"/>
                <a:ea typeface="メイリオ"/>
              </a:rPr>
              <a:t>を活用し検証可能な </a:t>
            </a:r>
            <a:r>
              <a:rPr kumimoji="1" lang="en-US" altLang="ja-JP" sz="2000" dirty="0">
                <a:solidFill>
                  <a:srgbClr val="161E2D"/>
                </a:solidFill>
                <a:latin typeface="Amazon Ember Display"/>
                <a:ea typeface="メイリオ"/>
              </a:rPr>
              <a:t>Mock </a:t>
            </a:r>
            <a:r>
              <a:rPr kumimoji="1" lang="ja-JP" altLang="en-US" sz="2000" dirty="0">
                <a:solidFill>
                  <a:srgbClr val="161E2D"/>
                </a:solidFill>
                <a:latin typeface="Amazon Ember Display"/>
                <a:ea typeface="メイリオ"/>
              </a:rPr>
              <a:t>を構築。</a:t>
            </a:r>
            <a:endParaRPr kumimoji="1" lang="en-US" altLang="ja-JP" sz="2000" dirty="0">
              <a:solidFill>
                <a:srgbClr val="161E2D"/>
              </a:solidFill>
              <a:latin typeface="Amazon Ember Display"/>
              <a:ea typeface="メイリオ"/>
            </a:endParaRPr>
          </a:p>
          <a:p>
            <a:r>
              <a:rPr kumimoji="1" lang="ja-JP" altLang="en-US" sz="2000" b="1" dirty="0">
                <a:solidFill>
                  <a:srgbClr val="161E2D"/>
                </a:solidFill>
                <a:latin typeface="Amazon Ember Display"/>
                <a:ea typeface="メイリオ"/>
              </a:rPr>
              <a:t>改善編</a:t>
            </a:r>
            <a:r>
              <a:rPr kumimoji="1" lang="ja-JP" altLang="en-US" sz="2000" dirty="0">
                <a:solidFill>
                  <a:srgbClr val="161E2D"/>
                </a:solidFill>
                <a:latin typeface="Amazon Ember Display"/>
                <a:ea typeface="メイリオ"/>
              </a:rPr>
              <a:t>で実測値を基に自律的な改善を開始。</a:t>
            </a:r>
          </a:p>
        </p:txBody>
      </p:sp>
      <p:sp>
        <p:nvSpPr>
          <p:cNvPr id="19" name="矢印: 五方向 18">
            <a:extLst>
              <a:ext uri="{FF2B5EF4-FFF2-40B4-BE49-F238E27FC236}">
                <a16:creationId xmlns:a16="http://schemas.microsoft.com/office/drawing/2014/main" id="{B2AC3582-D51E-9B62-670C-DD171602E7DD}"/>
              </a:ext>
            </a:extLst>
          </p:cNvPr>
          <p:cNvSpPr/>
          <p:nvPr/>
        </p:nvSpPr>
        <p:spPr>
          <a:xfrm>
            <a:off x="425038" y="4968526"/>
            <a:ext cx="1698730" cy="124441"/>
          </a:xfrm>
          <a:prstGeom prst="homePlate">
            <a:avLst/>
          </a:prstGeom>
          <a:solidFill>
            <a:srgbClr val="FF6A3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0" name="矢印: 五方向 19">
            <a:extLst>
              <a:ext uri="{FF2B5EF4-FFF2-40B4-BE49-F238E27FC236}">
                <a16:creationId xmlns:a16="http://schemas.microsoft.com/office/drawing/2014/main" id="{330C6992-9D4A-0214-150A-1A1A314ADF57}"/>
              </a:ext>
            </a:extLst>
          </p:cNvPr>
          <p:cNvSpPr/>
          <p:nvPr/>
        </p:nvSpPr>
        <p:spPr>
          <a:xfrm>
            <a:off x="2231224" y="4968526"/>
            <a:ext cx="3305976" cy="124441"/>
          </a:xfrm>
          <a:prstGeom prst="homePlate">
            <a:avLst/>
          </a:prstGeom>
          <a:gradFill flip="none" rotWithShape="1">
            <a:gsLst>
              <a:gs pos="0">
                <a:srgbClr val="FF6A3D">
                  <a:tint val="66000"/>
                  <a:satMod val="160000"/>
                </a:srgbClr>
              </a:gs>
              <a:gs pos="50000">
                <a:srgbClr val="FF6A3D">
                  <a:tint val="44500"/>
                  <a:satMod val="160000"/>
                </a:srgbClr>
              </a:gs>
              <a:gs pos="100000">
                <a:srgbClr val="FF6A3D">
                  <a:tint val="23500"/>
                  <a:satMod val="160000"/>
                </a:srgbClr>
              </a:gs>
            </a:gsLst>
            <a:lin ang="108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1" name="矢印: 五方向 20">
            <a:extLst>
              <a:ext uri="{FF2B5EF4-FFF2-40B4-BE49-F238E27FC236}">
                <a16:creationId xmlns:a16="http://schemas.microsoft.com/office/drawing/2014/main" id="{2D2A9340-BCA0-10E7-67A0-B9BF2BD6C141}"/>
              </a:ext>
            </a:extLst>
          </p:cNvPr>
          <p:cNvSpPr/>
          <p:nvPr/>
        </p:nvSpPr>
        <p:spPr>
          <a:xfrm flipH="1">
            <a:off x="5882640" y="3463788"/>
            <a:ext cx="5792501" cy="1445342"/>
          </a:xfrm>
          <a:prstGeom prst="homePlate">
            <a:avLst>
              <a:gd name="adj" fmla="val 31723"/>
            </a:avLst>
          </a:prstGeom>
          <a:noFill/>
          <a:ln w="12700" cap="flat" cmpd="sng" algn="ctr">
            <a:solidFill>
              <a:srgbClr val="161E2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Tree>
    <p:extLst>
      <p:ext uri="{BB962C8B-B14F-4D97-AF65-F5344CB8AC3E}">
        <p14:creationId xmlns:p14="http://schemas.microsoft.com/office/powerpoint/2010/main" val="331725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AD4EE-A509-1FFA-C558-AECB716C4348}"/>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CCF4C44-D695-E5CF-40F6-0EF0EB32BD24}"/>
              </a:ext>
            </a:extLst>
          </p:cNvPr>
          <p:cNvSpPr>
            <a:spLocks noGrp="1"/>
          </p:cNvSpPr>
          <p:nvPr>
            <p:ph type="sldNum" sz="quarter" idx="12"/>
          </p:nvPr>
        </p:nvSpPr>
        <p:spPr/>
        <p:txBody>
          <a:bodyPr/>
          <a:lstStyle/>
          <a:p>
            <a:fld id="{EB4B8DE2-A4E8-46E4-8BBF-D75455EFF32C}" type="slidenum">
              <a:rPr lang="en-US" smtClean="0"/>
              <a:pPr/>
              <a:t>50</a:t>
            </a:fld>
            <a:endParaRPr lang="en-US" dirty="0"/>
          </a:p>
        </p:txBody>
      </p:sp>
      <p:sp>
        <p:nvSpPr>
          <p:cNvPr id="3" name="タイトル 2">
            <a:extLst>
              <a:ext uri="{FF2B5EF4-FFF2-40B4-BE49-F238E27FC236}">
                <a16:creationId xmlns:a16="http://schemas.microsoft.com/office/drawing/2014/main" id="{775599B9-8F61-D0FD-1B84-2E8FF621F6AE}"/>
              </a:ext>
            </a:extLst>
          </p:cNvPr>
          <p:cNvSpPr>
            <a:spLocks noGrp="1"/>
          </p:cNvSpPr>
          <p:nvPr>
            <p:ph type="title"/>
          </p:nvPr>
        </p:nvSpPr>
        <p:spPr/>
        <p:txBody>
          <a:bodyPr/>
          <a:lstStyle/>
          <a:p>
            <a:r>
              <a:rPr kumimoji="1" lang="en-US" altLang="ja-JP" dirty="0"/>
              <a:t>[</a:t>
            </a:r>
            <a:r>
              <a:rPr kumimoji="1" lang="en-US" altLang="ja-JP" dirty="0" err="1"/>
              <a:t>GenU</a:t>
            </a:r>
            <a:r>
              <a:rPr kumimoji="1" lang="en-US" altLang="ja-JP" dirty="0"/>
              <a:t>] PR/FAQ (</a:t>
            </a:r>
            <a:r>
              <a:rPr kumimoji="1" lang="ja-JP" altLang="en-US" dirty="0"/>
              <a:t>顧客フォーカス</a:t>
            </a:r>
            <a:r>
              <a:rPr kumimoji="1" lang="en-US" altLang="ja-JP" dirty="0"/>
              <a:t>) </a:t>
            </a:r>
            <a:r>
              <a:rPr kumimoji="1" lang="ja-JP" altLang="en-US" dirty="0"/>
              <a:t>を書く</a:t>
            </a:r>
          </a:p>
        </p:txBody>
      </p:sp>
      <p:sp>
        <p:nvSpPr>
          <p:cNvPr id="30" name="コンテンツ プレースホルダー 29">
            <a:extLst>
              <a:ext uri="{FF2B5EF4-FFF2-40B4-BE49-F238E27FC236}">
                <a16:creationId xmlns:a16="http://schemas.microsoft.com/office/drawing/2014/main" id="{8D247A59-90F0-E6F7-C0F6-F55A335A891B}"/>
              </a:ext>
            </a:extLst>
          </p:cNvPr>
          <p:cNvSpPr>
            <a:spLocks noGrp="1"/>
          </p:cNvSpPr>
          <p:nvPr>
            <p:ph sz="quarter" idx="13"/>
          </p:nvPr>
        </p:nvSpPr>
        <p:spPr>
          <a:xfrm>
            <a:off x="407988" y="1376363"/>
            <a:ext cx="11449050" cy="846386"/>
          </a:xfrm>
        </p:spPr>
        <p:txBody>
          <a:bodyPr/>
          <a:lstStyle/>
          <a:p>
            <a:r>
              <a:rPr kumimoji="1" lang="en-US" altLang="ja-JP" dirty="0"/>
              <a:t>[</a:t>
            </a:r>
            <a:r>
              <a:rPr kumimoji="1" lang="ja-JP" altLang="en-US" dirty="0"/>
              <a:t>ペアワーク</a:t>
            </a:r>
            <a:r>
              <a:rPr kumimoji="1" lang="en-US" altLang="ja-JP" dirty="0"/>
              <a:t>] </a:t>
            </a:r>
            <a:endParaRPr lang="en-US" altLang="ja-JP" dirty="0"/>
          </a:p>
          <a:p>
            <a:r>
              <a:rPr kumimoji="1" lang="ja-JP" altLang="en-US" sz="2000" dirty="0"/>
              <a:t>📝 </a:t>
            </a:r>
            <a:r>
              <a:rPr kumimoji="1" lang="en-US" altLang="ja-JP" sz="2000" dirty="0"/>
              <a:t>: </a:t>
            </a:r>
            <a:r>
              <a:rPr kumimoji="1" lang="en-US" altLang="ja-JP" sz="2000" dirty="0" err="1"/>
              <a:t>GenU</a:t>
            </a:r>
            <a:r>
              <a:rPr kumimoji="1" lang="en-US" altLang="ja-JP" sz="2000" dirty="0"/>
              <a:t> </a:t>
            </a:r>
            <a:r>
              <a:rPr kumimoji="1" lang="ja-JP" altLang="en-US" sz="2000" dirty="0"/>
              <a:t>を使う場合、</a:t>
            </a:r>
            <a:r>
              <a:rPr lang="ja-JP" altLang="en-US" sz="2000" dirty="0"/>
              <a:t>次のように </a:t>
            </a:r>
            <a:r>
              <a:rPr lang="en-US" altLang="ja-JP" sz="2000" dirty="0"/>
              <a:t>PR/FAQ </a:t>
            </a:r>
            <a:r>
              <a:rPr lang="ja-JP" altLang="en-US" sz="2000" dirty="0"/>
              <a:t>の下地を作成します。</a:t>
            </a:r>
            <a:endParaRPr lang="en-US" altLang="ja-JP" sz="2000" dirty="0"/>
          </a:p>
        </p:txBody>
      </p:sp>
      <p:pic>
        <p:nvPicPr>
          <p:cNvPr id="15" name="図 14">
            <a:extLst>
              <a:ext uri="{FF2B5EF4-FFF2-40B4-BE49-F238E27FC236}">
                <a16:creationId xmlns:a16="http://schemas.microsoft.com/office/drawing/2014/main" id="{0B6A1805-7212-F383-92B2-2D51C01D6B40}"/>
              </a:ext>
            </a:extLst>
          </p:cNvPr>
          <p:cNvPicPr>
            <a:picLocks noChangeAspect="1"/>
          </p:cNvPicPr>
          <p:nvPr/>
        </p:nvPicPr>
        <p:blipFill>
          <a:blip r:embed="rId3"/>
          <a:stretch>
            <a:fillRect/>
          </a:stretch>
        </p:blipFill>
        <p:spPr>
          <a:xfrm>
            <a:off x="407987" y="2387277"/>
            <a:ext cx="4240495" cy="3573685"/>
          </a:xfrm>
          <a:prstGeom prst="rect">
            <a:avLst/>
          </a:prstGeom>
        </p:spPr>
      </p:pic>
      <p:sp>
        <p:nvSpPr>
          <p:cNvPr id="16" name="矢印: 右 15">
            <a:extLst>
              <a:ext uri="{FF2B5EF4-FFF2-40B4-BE49-F238E27FC236}">
                <a16:creationId xmlns:a16="http://schemas.microsoft.com/office/drawing/2014/main" id="{7DB079F3-D95E-B0F7-10DD-7FD51126DBD3}"/>
              </a:ext>
            </a:extLst>
          </p:cNvPr>
          <p:cNvSpPr/>
          <p:nvPr/>
        </p:nvSpPr>
        <p:spPr>
          <a:xfrm>
            <a:off x="4907666" y="3750197"/>
            <a:ext cx="688734" cy="703356"/>
          </a:xfrm>
          <a:prstGeom prst="rightArrow">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pic>
        <p:nvPicPr>
          <p:cNvPr id="17" name="図 16">
            <a:extLst>
              <a:ext uri="{FF2B5EF4-FFF2-40B4-BE49-F238E27FC236}">
                <a16:creationId xmlns:a16="http://schemas.microsoft.com/office/drawing/2014/main" id="{1916235A-CFF2-489F-DD55-0E6D59598ECB}"/>
              </a:ext>
            </a:extLst>
          </p:cNvPr>
          <p:cNvPicPr>
            <a:picLocks noChangeAspect="1"/>
          </p:cNvPicPr>
          <p:nvPr/>
        </p:nvPicPr>
        <p:blipFill>
          <a:blip r:embed="rId4"/>
          <a:stretch>
            <a:fillRect/>
          </a:stretch>
        </p:blipFill>
        <p:spPr>
          <a:xfrm>
            <a:off x="5855584" y="2296171"/>
            <a:ext cx="5791028" cy="3755895"/>
          </a:xfrm>
          <a:prstGeom prst="rect">
            <a:avLst/>
          </a:prstGeom>
        </p:spPr>
      </p:pic>
      <p:sp>
        <p:nvSpPr>
          <p:cNvPr id="18" name="正方形/長方形 17">
            <a:extLst>
              <a:ext uri="{FF2B5EF4-FFF2-40B4-BE49-F238E27FC236}">
                <a16:creationId xmlns:a16="http://schemas.microsoft.com/office/drawing/2014/main" id="{56180903-976F-B544-70BA-A841A21997BF}"/>
              </a:ext>
            </a:extLst>
          </p:cNvPr>
          <p:cNvSpPr/>
          <p:nvPr/>
        </p:nvSpPr>
        <p:spPr>
          <a:xfrm>
            <a:off x="5855584" y="2296171"/>
            <a:ext cx="1089226" cy="203961"/>
          </a:xfrm>
          <a:prstGeom prst="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9" name="正方形/長方形 18">
            <a:extLst>
              <a:ext uri="{FF2B5EF4-FFF2-40B4-BE49-F238E27FC236}">
                <a16:creationId xmlns:a16="http://schemas.microsoft.com/office/drawing/2014/main" id="{4960653D-8A3A-2C68-FBD0-AC9F070303A4}"/>
              </a:ext>
            </a:extLst>
          </p:cNvPr>
          <p:cNvSpPr/>
          <p:nvPr/>
        </p:nvSpPr>
        <p:spPr>
          <a:xfrm>
            <a:off x="5855584" y="3754329"/>
            <a:ext cx="1089226" cy="203961"/>
          </a:xfrm>
          <a:prstGeom prst="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0" name="正方形/長方形 19">
            <a:extLst>
              <a:ext uri="{FF2B5EF4-FFF2-40B4-BE49-F238E27FC236}">
                <a16:creationId xmlns:a16="http://schemas.microsoft.com/office/drawing/2014/main" id="{44D5FEB8-0056-5582-09F5-AE22DA864897}"/>
              </a:ext>
            </a:extLst>
          </p:cNvPr>
          <p:cNvSpPr/>
          <p:nvPr/>
        </p:nvSpPr>
        <p:spPr>
          <a:xfrm>
            <a:off x="7360292" y="2813289"/>
            <a:ext cx="3809277" cy="3238777"/>
          </a:xfrm>
          <a:prstGeom prst="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1" name="吹き出し: 四角形 20">
            <a:extLst>
              <a:ext uri="{FF2B5EF4-FFF2-40B4-BE49-F238E27FC236}">
                <a16:creationId xmlns:a16="http://schemas.microsoft.com/office/drawing/2014/main" id="{BBAF4AE1-52E7-344D-EB17-015BBA228D3F}"/>
              </a:ext>
            </a:extLst>
          </p:cNvPr>
          <p:cNvSpPr/>
          <p:nvPr/>
        </p:nvSpPr>
        <p:spPr>
          <a:xfrm>
            <a:off x="7059365" y="2284304"/>
            <a:ext cx="2780305" cy="461963"/>
          </a:xfrm>
          <a:prstGeom prst="wedgeRectCallout">
            <a:avLst>
              <a:gd name="adj1" fmla="val -58048"/>
              <a:gd name="adj2" fmla="val -24667"/>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①ビルダーモード解除</a:t>
            </a:r>
          </a:p>
        </p:txBody>
      </p:sp>
      <p:sp>
        <p:nvSpPr>
          <p:cNvPr id="22" name="吹き出し: 四角形 21">
            <a:extLst>
              <a:ext uri="{FF2B5EF4-FFF2-40B4-BE49-F238E27FC236}">
                <a16:creationId xmlns:a16="http://schemas.microsoft.com/office/drawing/2014/main" id="{0DEB4813-DBBE-0ECA-EE1D-B47A08ED21E3}"/>
              </a:ext>
            </a:extLst>
          </p:cNvPr>
          <p:cNvSpPr/>
          <p:nvPr/>
        </p:nvSpPr>
        <p:spPr>
          <a:xfrm>
            <a:off x="7059365" y="4226699"/>
            <a:ext cx="2780305" cy="461963"/>
          </a:xfrm>
          <a:prstGeom prst="wedgeRectCallout">
            <a:avLst>
              <a:gd name="adj1" fmla="val -57486"/>
              <a:gd name="adj2" fmla="val -121098"/>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②「執筆」選択</a:t>
            </a:r>
          </a:p>
        </p:txBody>
      </p:sp>
      <p:sp>
        <p:nvSpPr>
          <p:cNvPr id="23" name="吹き出し: 四角形 22">
            <a:extLst>
              <a:ext uri="{FF2B5EF4-FFF2-40B4-BE49-F238E27FC236}">
                <a16:creationId xmlns:a16="http://schemas.microsoft.com/office/drawing/2014/main" id="{7813FB40-3A0A-A92D-FFE5-E56C607301A1}"/>
              </a:ext>
            </a:extLst>
          </p:cNvPr>
          <p:cNvSpPr/>
          <p:nvPr/>
        </p:nvSpPr>
        <p:spPr>
          <a:xfrm>
            <a:off x="9125491" y="5481637"/>
            <a:ext cx="2780305" cy="461963"/>
          </a:xfrm>
          <a:prstGeom prst="wedgeRectCallout">
            <a:avLst>
              <a:gd name="adj1" fmla="val -57486"/>
              <a:gd name="adj2" fmla="val -121098"/>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③貼付け</a:t>
            </a:r>
          </a:p>
        </p:txBody>
      </p:sp>
    </p:spTree>
    <p:extLst>
      <p:ext uri="{BB962C8B-B14F-4D97-AF65-F5344CB8AC3E}">
        <p14:creationId xmlns:p14="http://schemas.microsoft.com/office/powerpoint/2010/main" val="130211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9CF48-A952-EBC9-A386-90C3EA66F653}"/>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6CAD729-3C78-2CF8-D545-EEB42B8DE355}"/>
              </a:ext>
            </a:extLst>
          </p:cNvPr>
          <p:cNvSpPr>
            <a:spLocks noGrp="1"/>
          </p:cNvSpPr>
          <p:nvPr>
            <p:ph type="sldNum" sz="quarter" idx="12"/>
          </p:nvPr>
        </p:nvSpPr>
        <p:spPr/>
        <p:txBody>
          <a:bodyPr/>
          <a:lstStyle/>
          <a:p>
            <a:fld id="{EB4B8DE2-A4E8-46E4-8BBF-D75455EFF32C}" type="slidenum">
              <a:rPr lang="en-US" smtClean="0"/>
              <a:pPr/>
              <a:t>51</a:t>
            </a:fld>
            <a:endParaRPr lang="en-US" dirty="0"/>
          </a:p>
        </p:txBody>
      </p:sp>
      <p:sp>
        <p:nvSpPr>
          <p:cNvPr id="3" name="タイトル 2">
            <a:extLst>
              <a:ext uri="{FF2B5EF4-FFF2-40B4-BE49-F238E27FC236}">
                <a16:creationId xmlns:a16="http://schemas.microsoft.com/office/drawing/2014/main" id="{1E22FC43-D062-CBF5-F50D-DB59DE6FCDCE}"/>
              </a:ext>
            </a:extLst>
          </p:cNvPr>
          <p:cNvSpPr>
            <a:spLocks noGrp="1"/>
          </p:cNvSpPr>
          <p:nvPr>
            <p:ph type="title"/>
          </p:nvPr>
        </p:nvSpPr>
        <p:spPr/>
        <p:txBody>
          <a:bodyPr/>
          <a:lstStyle/>
          <a:p>
            <a:r>
              <a:rPr kumimoji="1" lang="en-US" altLang="ja-JP" dirty="0"/>
              <a:t>PR/FAQ (</a:t>
            </a:r>
            <a:r>
              <a:rPr kumimoji="1" lang="ja-JP" altLang="en-US" dirty="0"/>
              <a:t>顧客フォーカス</a:t>
            </a:r>
            <a:r>
              <a:rPr kumimoji="1" lang="en-US" altLang="ja-JP" dirty="0"/>
              <a:t>) </a:t>
            </a:r>
            <a:r>
              <a:rPr kumimoji="1" lang="ja-JP" altLang="en-US" dirty="0"/>
              <a:t>を修正する</a:t>
            </a:r>
          </a:p>
        </p:txBody>
      </p:sp>
      <p:sp>
        <p:nvSpPr>
          <p:cNvPr id="30" name="コンテンツ プレースホルダー 29">
            <a:extLst>
              <a:ext uri="{FF2B5EF4-FFF2-40B4-BE49-F238E27FC236}">
                <a16:creationId xmlns:a16="http://schemas.microsoft.com/office/drawing/2014/main" id="{D5A61647-2700-DFBD-ED40-D9802E4927AE}"/>
              </a:ext>
            </a:extLst>
          </p:cNvPr>
          <p:cNvSpPr>
            <a:spLocks noGrp="1"/>
          </p:cNvSpPr>
          <p:nvPr>
            <p:ph sz="quarter" idx="13"/>
          </p:nvPr>
        </p:nvSpPr>
        <p:spPr>
          <a:xfrm>
            <a:off x="407988" y="1376363"/>
            <a:ext cx="11449050" cy="907941"/>
          </a:xfrm>
        </p:spPr>
        <p:txBody>
          <a:bodyPr/>
          <a:lstStyle/>
          <a:p>
            <a:r>
              <a:rPr kumimoji="1" lang="en-US" altLang="ja-JP" dirty="0"/>
              <a:t>[</a:t>
            </a:r>
            <a:r>
              <a:rPr kumimoji="1" lang="ja-JP" altLang="en-US" dirty="0"/>
              <a:t>ペアワーク</a:t>
            </a:r>
            <a:r>
              <a:rPr kumimoji="1" lang="en-US" altLang="ja-JP" dirty="0"/>
              <a:t>] </a:t>
            </a:r>
            <a:endParaRPr lang="en-US" altLang="ja-JP" dirty="0"/>
          </a:p>
          <a:p>
            <a:r>
              <a:rPr lang="ja-JP" altLang="en-US" dirty="0"/>
              <a:t>特に重要な </a:t>
            </a:r>
            <a:r>
              <a:rPr lang="en-US" altLang="ja-JP" dirty="0"/>
              <a:t>4 </a:t>
            </a:r>
            <a:r>
              <a:rPr lang="ja-JP" altLang="en-US" dirty="0"/>
              <a:t>つの点を中心にグループで</a:t>
            </a:r>
            <a:r>
              <a:rPr lang="ja-JP" altLang="en-US" b="1" dirty="0">
                <a:solidFill>
                  <a:schemeClr val="accent5"/>
                </a:solidFill>
              </a:rPr>
              <a:t>時間内に決め</a:t>
            </a:r>
            <a:r>
              <a:rPr lang="ja-JP" altLang="en-US" dirty="0"/>
              <a:t>、更新ください。</a:t>
            </a:r>
            <a:endParaRPr lang="en-US" altLang="ja-JP" dirty="0"/>
          </a:p>
        </p:txBody>
      </p:sp>
      <p:pic>
        <p:nvPicPr>
          <p:cNvPr id="5" name="グラフィックス 4" descr="ストップウォッチ 単色塗りつぶし">
            <a:extLst>
              <a:ext uri="{FF2B5EF4-FFF2-40B4-BE49-F238E27FC236}">
                <a16:creationId xmlns:a16="http://schemas.microsoft.com/office/drawing/2014/main" id="{49D9B4D0-E873-BD4C-46B9-CD418BD67B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6" name="テキスト ボックス 5">
            <a:extLst>
              <a:ext uri="{FF2B5EF4-FFF2-40B4-BE49-F238E27FC236}">
                <a16:creationId xmlns:a16="http://schemas.microsoft.com/office/drawing/2014/main" id="{E152E05B-52FE-8669-0100-9C50A49D62F5}"/>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10 min</a:t>
            </a:r>
            <a:endParaRPr kumimoji="1" lang="ja-JP" altLang="en-US" sz="2400" dirty="0" err="1"/>
          </a:p>
        </p:txBody>
      </p:sp>
      <p:sp>
        <p:nvSpPr>
          <p:cNvPr id="9" name="四角形: 角を丸くする 8">
            <a:extLst>
              <a:ext uri="{FF2B5EF4-FFF2-40B4-BE49-F238E27FC236}">
                <a16:creationId xmlns:a16="http://schemas.microsoft.com/office/drawing/2014/main" id="{462CE92E-086E-E6B5-A132-C24F43AB9A11}"/>
              </a:ext>
            </a:extLst>
          </p:cNvPr>
          <p:cNvSpPr/>
          <p:nvPr/>
        </p:nvSpPr>
        <p:spPr>
          <a:xfrm>
            <a:off x="4378739" y="2284304"/>
            <a:ext cx="3734354" cy="494320"/>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b="1" dirty="0">
                <a:solidFill>
                  <a:schemeClr val="tx1"/>
                </a:solidFill>
                <a:latin typeface="メイリオ" panose="020B0604030504040204" pitchFamily="50" charset="-128"/>
                <a:ea typeface="メイリオ" panose="020B0604030504040204" pitchFamily="50" charset="-128"/>
              </a:rPr>
              <a:t>解決策の体験手順 </a:t>
            </a:r>
            <a:r>
              <a:rPr kumimoji="1" lang="en-US" altLang="ja-JP" sz="2000" b="1" dirty="0">
                <a:solidFill>
                  <a:schemeClr val="tx1"/>
                </a:solidFill>
                <a:latin typeface="メイリオ" panose="020B0604030504040204" pitchFamily="50" charset="-128"/>
                <a:ea typeface="メイリオ" panose="020B0604030504040204" pitchFamily="50" charset="-128"/>
              </a:rPr>
              <a:t>(</a:t>
            </a:r>
            <a:r>
              <a:rPr kumimoji="1" lang="ja-JP" altLang="en-US" sz="2000" b="1" dirty="0">
                <a:solidFill>
                  <a:schemeClr val="tx1"/>
                </a:solidFill>
                <a:latin typeface="メイリオ" panose="020B0604030504040204" pitchFamily="50" charset="-128"/>
                <a:ea typeface="メイリオ" panose="020B0604030504040204" pitchFamily="50" charset="-128"/>
              </a:rPr>
              <a:t>開発役</a:t>
            </a:r>
            <a:r>
              <a:rPr kumimoji="1" lang="en-US" altLang="ja-JP" sz="2000" b="1" dirty="0">
                <a:solidFill>
                  <a:schemeClr val="tx1"/>
                </a:solidFill>
                <a:latin typeface="メイリオ" panose="020B0604030504040204" pitchFamily="50" charset="-128"/>
                <a:ea typeface="メイリオ" panose="020B0604030504040204" pitchFamily="50" charset="-128"/>
              </a:rPr>
              <a:t>)</a:t>
            </a:r>
            <a:endParaRPr kumimoji="1" lang="ja-JP" altLang="en-US" sz="2000" b="1" dirty="0">
              <a:solidFill>
                <a:schemeClr val="tx1"/>
              </a:solidFill>
              <a:latin typeface="メイリオ" panose="020B0604030504040204" pitchFamily="50" charset="-128"/>
              <a:ea typeface="メイリオ" panose="020B0604030504040204" pitchFamily="50" charset="-128"/>
            </a:endParaRPr>
          </a:p>
        </p:txBody>
      </p:sp>
      <p:sp>
        <p:nvSpPr>
          <p:cNvPr id="11" name="四角形: 角を丸くする 10">
            <a:extLst>
              <a:ext uri="{FF2B5EF4-FFF2-40B4-BE49-F238E27FC236}">
                <a16:creationId xmlns:a16="http://schemas.microsoft.com/office/drawing/2014/main" id="{6F6E1A0B-B829-D3F5-BF3A-4CEA33EACDC7}"/>
              </a:ext>
            </a:extLst>
          </p:cNvPr>
          <p:cNvSpPr/>
          <p:nvPr/>
        </p:nvSpPr>
        <p:spPr>
          <a:xfrm>
            <a:off x="407988" y="2284305"/>
            <a:ext cx="3734354" cy="494319"/>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b="1" dirty="0">
                <a:solidFill>
                  <a:schemeClr val="tx1"/>
                </a:solidFill>
                <a:latin typeface="メイリオ" panose="020B0604030504040204" pitchFamily="50" charset="-128"/>
                <a:ea typeface="メイリオ" panose="020B0604030504040204" pitchFamily="50" charset="-128"/>
              </a:rPr>
              <a:t>顧客向けメッセージ </a:t>
            </a:r>
            <a:r>
              <a:rPr kumimoji="1" lang="en-US" altLang="ja-JP" sz="2000" b="1" dirty="0">
                <a:solidFill>
                  <a:schemeClr val="tx1"/>
                </a:solidFill>
                <a:latin typeface="メイリオ" panose="020B0604030504040204" pitchFamily="50" charset="-128"/>
                <a:ea typeface="メイリオ" panose="020B0604030504040204" pitchFamily="50" charset="-128"/>
              </a:rPr>
              <a:t>(</a:t>
            </a:r>
            <a:r>
              <a:rPr kumimoji="1" lang="ja-JP" altLang="en-US" sz="2000" b="1" dirty="0">
                <a:solidFill>
                  <a:schemeClr val="tx1"/>
                </a:solidFill>
                <a:latin typeface="メイリオ" panose="020B0604030504040204" pitchFamily="50" charset="-128"/>
                <a:ea typeface="メイリオ" panose="020B0604030504040204" pitchFamily="50" charset="-128"/>
              </a:rPr>
              <a:t>企画役</a:t>
            </a:r>
            <a:r>
              <a:rPr kumimoji="1" lang="en-US" altLang="ja-JP" sz="2000" b="1" dirty="0">
                <a:solidFill>
                  <a:schemeClr val="tx1"/>
                </a:solidFill>
                <a:latin typeface="メイリオ" panose="020B0604030504040204" pitchFamily="50" charset="-128"/>
                <a:ea typeface="メイリオ" panose="020B0604030504040204" pitchFamily="50" charset="-128"/>
              </a:rPr>
              <a:t>)</a:t>
            </a:r>
            <a:endParaRPr kumimoji="1" lang="ja-JP" altLang="en-US" sz="2000" b="1" dirty="0">
              <a:solidFill>
                <a:schemeClr val="tx1"/>
              </a:solidFill>
              <a:latin typeface="メイリオ" panose="020B0604030504040204" pitchFamily="50" charset="-128"/>
              <a:ea typeface="メイリオ" panose="020B0604030504040204" pitchFamily="50" charset="-128"/>
            </a:endParaRPr>
          </a:p>
        </p:txBody>
      </p:sp>
      <p:sp>
        <p:nvSpPr>
          <p:cNvPr id="12" name="四角形: 角を丸くする 11">
            <a:extLst>
              <a:ext uri="{FF2B5EF4-FFF2-40B4-BE49-F238E27FC236}">
                <a16:creationId xmlns:a16="http://schemas.microsoft.com/office/drawing/2014/main" id="{0C69FEBA-CBE9-3CED-B403-EE770756F8EB}"/>
              </a:ext>
            </a:extLst>
          </p:cNvPr>
          <p:cNvSpPr/>
          <p:nvPr/>
        </p:nvSpPr>
        <p:spPr>
          <a:xfrm>
            <a:off x="8349491" y="2284304"/>
            <a:ext cx="3734354" cy="494320"/>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b="1" dirty="0">
                <a:solidFill>
                  <a:schemeClr val="tx1"/>
                </a:solidFill>
                <a:latin typeface="メイリオ" panose="020B0604030504040204" pitchFamily="50" charset="-128"/>
                <a:ea typeface="メイリオ" panose="020B0604030504040204" pitchFamily="50" charset="-128"/>
              </a:rPr>
              <a:t>顧客向け </a:t>
            </a:r>
            <a:r>
              <a:rPr kumimoji="1" lang="en-US" altLang="ja-JP" sz="2000" b="1" dirty="0">
                <a:solidFill>
                  <a:schemeClr val="tx1"/>
                </a:solidFill>
                <a:latin typeface="メイリオ" panose="020B0604030504040204" pitchFamily="50" charset="-128"/>
                <a:ea typeface="メイリオ" panose="020B0604030504040204" pitchFamily="50" charset="-128"/>
              </a:rPr>
              <a:t>FAQ</a:t>
            </a:r>
            <a:r>
              <a:rPr kumimoji="1" lang="ja-JP" altLang="en-US" sz="2000" b="1" dirty="0">
                <a:solidFill>
                  <a:schemeClr val="tx1"/>
                </a:solidFill>
                <a:latin typeface="メイリオ" panose="020B0604030504040204" pitchFamily="50" charset="-128"/>
                <a:ea typeface="メイリオ" panose="020B0604030504040204" pitchFamily="50" charset="-128"/>
              </a:rPr>
              <a:t> </a:t>
            </a:r>
            <a:r>
              <a:rPr kumimoji="1" lang="en-US" altLang="ja-JP" sz="2000" b="1" dirty="0">
                <a:solidFill>
                  <a:schemeClr val="tx1"/>
                </a:solidFill>
                <a:latin typeface="メイリオ" panose="020B0604030504040204" pitchFamily="50" charset="-128"/>
                <a:ea typeface="メイリオ" panose="020B0604030504040204" pitchFamily="50" charset="-128"/>
              </a:rPr>
              <a:t>(</a:t>
            </a:r>
            <a:r>
              <a:rPr kumimoji="1" lang="ja-JP" altLang="en-US" sz="2000" b="1" dirty="0">
                <a:solidFill>
                  <a:schemeClr val="tx1"/>
                </a:solidFill>
                <a:latin typeface="メイリオ" panose="020B0604030504040204" pitchFamily="50" charset="-128"/>
                <a:ea typeface="メイリオ" panose="020B0604030504040204" pitchFamily="50" charset="-128"/>
              </a:rPr>
              <a:t>企画役</a:t>
            </a:r>
            <a:r>
              <a:rPr kumimoji="1" lang="en-US" altLang="ja-JP" sz="2000" b="1" dirty="0">
                <a:solidFill>
                  <a:schemeClr val="tx1"/>
                </a:solidFill>
                <a:latin typeface="メイリオ" panose="020B0604030504040204" pitchFamily="50" charset="-128"/>
                <a:ea typeface="メイリオ" panose="020B0604030504040204" pitchFamily="50" charset="-128"/>
              </a:rPr>
              <a:t>)</a:t>
            </a:r>
            <a:endParaRPr kumimoji="1" lang="ja-JP" altLang="en-US" sz="2000" b="1" dirty="0">
              <a:solidFill>
                <a:schemeClr val="tx1"/>
              </a:solidFill>
              <a:latin typeface="メイリオ" panose="020B0604030504040204" pitchFamily="50" charset="-128"/>
              <a:ea typeface="メイリオ" panose="020B0604030504040204" pitchFamily="50" charset="-128"/>
            </a:endParaRPr>
          </a:p>
        </p:txBody>
      </p:sp>
      <p:sp>
        <p:nvSpPr>
          <p:cNvPr id="13" name="コンテンツ プレースホルダー 5">
            <a:extLst>
              <a:ext uri="{FF2B5EF4-FFF2-40B4-BE49-F238E27FC236}">
                <a16:creationId xmlns:a16="http://schemas.microsoft.com/office/drawing/2014/main" id="{474B82D5-BC80-7A39-F6A8-B25F35838CB6}"/>
              </a:ext>
            </a:extLst>
          </p:cNvPr>
          <p:cNvSpPr txBox="1">
            <a:spLocks/>
          </p:cNvSpPr>
          <p:nvPr/>
        </p:nvSpPr>
        <p:spPr>
          <a:xfrm>
            <a:off x="336379" y="2844581"/>
            <a:ext cx="3877572" cy="3293209"/>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1800" b="1" dirty="0">
                <a:solidFill>
                  <a:schemeClr val="accent5"/>
                </a:solidFill>
              </a:rPr>
              <a:t>20XX </a:t>
            </a:r>
            <a:r>
              <a:rPr lang="ja-JP" altLang="en-US" sz="1800" b="1" dirty="0">
                <a:solidFill>
                  <a:schemeClr val="accent5"/>
                </a:solidFill>
              </a:rPr>
              <a:t>年 </a:t>
            </a:r>
            <a:r>
              <a:rPr lang="en-US" altLang="ja-JP" sz="1800" b="1" dirty="0">
                <a:solidFill>
                  <a:schemeClr val="accent5"/>
                </a:solidFill>
              </a:rPr>
              <a:t>X </a:t>
            </a:r>
            <a:r>
              <a:rPr lang="ja-JP" altLang="en-US" sz="1800" b="1" dirty="0">
                <a:solidFill>
                  <a:schemeClr val="accent5"/>
                </a:solidFill>
              </a:rPr>
              <a:t>月 </a:t>
            </a:r>
            <a:r>
              <a:rPr lang="en-US" altLang="ja-JP" sz="1800" b="1" dirty="0">
                <a:solidFill>
                  <a:schemeClr val="accent5"/>
                </a:solidFill>
              </a:rPr>
              <a:t>Y </a:t>
            </a:r>
            <a:r>
              <a:rPr lang="ja-JP" altLang="en-US" sz="1800" b="1" dirty="0">
                <a:solidFill>
                  <a:schemeClr val="accent5"/>
                </a:solidFill>
              </a:rPr>
              <a:t>日</a:t>
            </a:r>
            <a:r>
              <a:rPr lang="ja-JP" altLang="en-US" sz="1800" dirty="0">
                <a:solidFill>
                  <a:schemeClr val="tx1"/>
                </a:solidFill>
              </a:rPr>
              <a:t>、株式会社○○は </a:t>
            </a:r>
            <a:r>
              <a:rPr lang="en-US" altLang="ja-JP" sz="1800" dirty="0">
                <a:solidFill>
                  <a:schemeClr val="tx1"/>
                </a:solidFill>
              </a:rPr>
              <a:t>[</a:t>
            </a:r>
            <a:r>
              <a:rPr lang="ja-JP" altLang="en-US" sz="1800" dirty="0">
                <a:solidFill>
                  <a:schemeClr val="tx1"/>
                </a:solidFill>
              </a:rPr>
              <a:t>サービス名</a:t>
            </a:r>
            <a:r>
              <a:rPr lang="en-US" altLang="ja-JP" sz="1800" dirty="0">
                <a:solidFill>
                  <a:schemeClr val="tx1"/>
                </a:solidFill>
              </a:rPr>
              <a:t>] </a:t>
            </a:r>
            <a:r>
              <a:rPr lang="ja-JP" altLang="en-US" sz="1800" dirty="0">
                <a:solidFill>
                  <a:schemeClr val="tx1"/>
                </a:solidFill>
              </a:rPr>
              <a:t>を公開しました。 </a:t>
            </a:r>
            <a:r>
              <a:rPr lang="en-US" altLang="ja-JP" sz="1800" dirty="0">
                <a:solidFill>
                  <a:schemeClr val="tx1"/>
                </a:solidFill>
              </a:rPr>
              <a:t>[Listen : </a:t>
            </a:r>
            <a:r>
              <a:rPr lang="ja-JP" altLang="en-US" sz="1800" dirty="0">
                <a:solidFill>
                  <a:schemeClr val="tx1"/>
                </a:solidFill>
              </a:rPr>
              <a:t>□□なお客様が□□したい時</a:t>
            </a:r>
            <a:r>
              <a:rPr lang="en-US" altLang="ja-JP" sz="1800" dirty="0">
                <a:solidFill>
                  <a:schemeClr val="tx1"/>
                </a:solidFill>
              </a:rPr>
              <a:t>] </a:t>
            </a:r>
            <a:r>
              <a:rPr lang="ja-JP" altLang="en-US" sz="1800" dirty="0">
                <a:solidFill>
                  <a:schemeClr val="tx1"/>
                </a:solidFill>
              </a:rPr>
              <a:t>に </a:t>
            </a:r>
            <a:r>
              <a:rPr lang="en-US" altLang="ja-JP" sz="1800" dirty="0">
                <a:solidFill>
                  <a:schemeClr val="tx1"/>
                </a:solidFill>
              </a:rPr>
              <a:t>[Invent : </a:t>
            </a:r>
            <a:r>
              <a:rPr lang="ja-JP" altLang="en-US" sz="1800" dirty="0">
                <a:solidFill>
                  <a:schemeClr val="tx1"/>
                </a:solidFill>
              </a:rPr>
              <a:t>より最適</a:t>
            </a:r>
            <a:r>
              <a:rPr lang="en-US" altLang="ja-JP" sz="1800" dirty="0">
                <a:solidFill>
                  <a:schemeClr val="tx1"/>
                </a:solidFill>
              </a:rPr>
              <a:t>/</a:t>
            </a:r>
            <a:r>
              <a:rPr lang="ja-JP" altLang="en-US" sz="1800" dirty="0">
                <a:solidFill>
                  <a:schemeClr val="tx1"/>
                </a:solidFill>
              </a:rPr>
              <a:t>より幅広な解決策</a:t>
            </a:r>
            <a:r>
              <a:rPr lang="en-US" altLang="ja-JP" sz="1800" dirty="0">
                <a:solidFill>
                  <a:schemeClr val="tx1"/>
                </a:solidFill>
              </a:rPr>
              <a:t>] </a:t>
            </a:r>
            <a:r>
              <a:rPr lang="ja-JP" altLang="en-US" sz="1800" dirty="0">
                <a:solidFill>
                  <a:schemeClr val="tx1"/>
                </a:solidFill>
              </a:rPr>
              <a:t>ができます。</a:t>
            </a:r>
            <a:endParaRPr lang="en-US" altLang="ja-JP" sz="1800" dirty="0">
              <a:solidFill>
                <a:schemeClr val="tx1"/>
              </a:solidFill>
            </a:endParaRPr>
          </a:p>
          <a:p>
            <a:r>
              <a:rPr lang="ja-JP" altLang="en-US" sz="1800" dirty="0">
                <a:solidFill>
                  <a:schemeClr val="tx1"/>
                </a:solidFill>
              </a:rPr>
              <a:t>これまで </a:t>
            </a:r>
            <a:r>
              <a:rPr lang="en-US" altLang="ja-JP" sz="1800" dirty="0">
                <a:solidFill>
                  <a:schemeClr val="tx1"/>
                </a:solidFill>
              </a:rPr>
              <a:t>[</a:t>
            </a:r>
            <a:r>
              <a:rPr lang="en-US" altLang="ja-JP" sz="1800" b="1" dirty="0">
                <a:solidFill>
                  <a:schemeClr val="accent5"/>
                </a:solidFill>
              </a:rPr>
              <a:t>Define : ××</a:t>
            </a:r>
            <a:r>
              <a:rPr lang="ja-JP" altLang="en-US" sz="1800" b="1" dirty="0">
                <a:solidFill>
                  <a:schemeClr val="accent5"/>
                </a:solidFill>
              </a:rPr>
              <a:t>するのに</a:t>
            </a:r>
            <a:r>
              <a:rPr lang="en-US" altLang="ja-JP" sz="1800" b="1" dirty="0">
                <a:solidFill>
                  <a:schemeClr val="accent5"/>
                </a:solidFill>
              </a:rPr>
              <a:t>××</a:t>
            </a:r>
            <a:r>
              <a:rPr lang="ja-JP" altLang="en-US" sz="1800" b="1" dirty="0">
                <a:solidFill>
                  <a:schemeClr val="accent5"/>
                </a:solidFill>
              </a:rPr>
              <a:t>することは当然でした </a:t>
            </a:r>
            <a:r>
              <a:rPr lang="en-US" altLang="ja-JP" sz="1800" b="1" dirty="0">
                <a:solidFill>
                  <a:schemeClr val="accent5"/>
                </a:solidFill>
              </a:rPr>
              <a:t>or ××</a:t>
            </a:r>
            <a:r>
              <a:rPr lang="ja-JP" altLang="en-US" sz="1800" b="1" dirty="0">
                <a:solidFill>
                  <a:schemeClr val="accent5"/>
                </a:solidFill>
              </a:rPr>
              <a:t>と</a:t>
            </a:r>
            <a:r>
              <a:rPr lang="en-US" altLang="ja-JP" sz="1800" b="1" dirty="0">
                <a:solidFill>
                  <a:schemeClr val="accent5"/>
                </a:solidFill>
              </a:rPr>
              <a:t>××</a:t>
            </a:r>
            <a:r>
              <a:rPr lang="ja-JP" altLang="en-US" sz="1800" b="1" dirty="0">
                <a:solidFill>
                  <a:schemeClr val="accent5"/>
                </a:solidFill>
              </a:rPr>
              <a:t>は別々に行うことは当然でした</a:t>
            </a:r>
            <a:r>
              <a:rPr lang="en-US" altLang="ja-JP" sz="1800" dirty="0">
                <a:solidFill>
                  <a:schemeClr val="tx1"/>
                </a:solidFill>
              </a:rPr>
              <a:t>]</a:t>
            </a:r>
            <a:r>
              <a:rPr lang="ja-JP" altLang="en-US" sz="1800" dirty="0">
                <a:solidFill>
                  <a:schemeClr val="tx1"/>
                </a:solidFill>
              </a:rPr>
              <a:t>が、</a:t>
            </a:r>
            <a:r>
              <a:rPr lang="en-US" altLang="ja-JP" sz="1800" dirty="0">
                <a:solidFill>
                  <a:schemeClr val="tx1"/>
                </a:solidFill>
              </a:rPr>
              <a:t> </a:t>
            </a:r>
            <a:r>
              <a:rPr lang="ja-JP" altLang="en-US" sz="1800" dirty="0">
                <a:solidFill>
                  <a:schemeClr val="tx1"/>
                </a:solidFill>
              </a:rPr>
              <a:t>△△はその</a:t>
            </a:r>
            <a:r>
              <a:rPr lang="ja-JP" altLang="en-US" sz="1800" b="1" u="sng" dirty="0">
                <a:solidFill>
                  <a:schemeClr val="tx1"/>
                </a:solidFill>
              </a:rPr>
              <a:t>常識を変え</a:t>
            </a:r>
            <a:r>
              <a:rPr lang="ja-JP" altLang="en-US" sz="1800" dirty="0">
                <a:solidFill>
                  <a:schemeClr val="tx1"/>
                </a:solidFill>
              </a:rPr>
              <a:t>○○することで今までと比べ </a:t>
            </a:r>
            <a:r>
              <a:rPr lang="en-US" altLang="ja-JP" sz="1800" dirty="0">
                <a:solidFill>
                  <a:schemeClr val="tx1"/>
                </a:solidFill>
              </a:rPr>
              <a:t>××</a:t>
            </a:r>
            <a:r>
              <a:rPr lang="ja-JP" altLang="en-US" sz="1800" dirty="0">
                <a:solidFill>
                  <a:schemeClr val="tx1"/>
                </a:solidFill>
              </a:rPr>
              <a:t>の効果が得られます。</a:t>
            </a:r>
            <a:endParaRPr lang="en-US" altLang="ja-JP" sz="1800" dirty="0">
              <a:solidFill>
                <a:schemeClr val="tx1"/>
              </a:solidFill>
            </a:endParaRPr>
          </a:p>
        </p:txBody>
      </p:sp>
      <p:sp>
        <p:nvSpPr>
          <p:cNvPr id="14" name="コンテンツ プレースホルダー 5">
            <a:extLst>
              <a:ext uri="{FF2B5EF4-FFF2-40B4-BE49-F238E27FC236}">
                <a16:creationId xmlns:a16="http://schemas.microsoft.com/office/drawing/2014/main" id="{46D5E383-9F6E-7B9B-C1C3-099713B0B941}"/>
              </a:ext>
            </a:extLst>
          </p:cNvPr>
          <p:cNvSpPr txBox="1">
            <a:spLocks/>
          </p:cNvSpPr>
          <p:nvPr/>
        </p:nvSpPr>
        <p:spPr>
          <a:xfrm>
            <a:off x="4307130" y="2844581"/>
            <a:ext cx="3877572" cy="2416046"/>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1800" dirty="0">
                <a:solidFill>
                  <a:schemeClr val="tx1"/>
                </a:solidFill>
              </a:rPr>
              <a:t>△△は次の手順で利用できます。</a:t>
            </a:r>
            <a:endParaRPr lang="en-US" altLang="ja-JP" sz="1800" dirty="0">
              <a:solidFill>
                <a:schemeClr val="tx1"/>
              </a:solidFill>
            </a:endParaRPr>
          </a:p>
          <a:p>
            <a:endParaRPr lang="en-US" altLang="ja-JP" sz="1800" dirty="0">
              <a:solidFill>
                <a:schemeClr val="tx1"/>
              </a:solidFill>
            </a:endParaRPr>
          </a:p>
          <a:p>
            <a:r>
              <a:rPr lang="ja-JP" altLang="en-US" sz="1800" b="1" dirty="0">
                <a:solidFill>
                  <a:schemeClr val="accent5"/>
                </a:solidFill>
              </a:rPr>
              <a:t>① お買い物ページから</a:t>
            </a:r>
            <a:br>
              <a:rPr lang="en-US" altLang="ja-JP" sz="1800" b="1" dirty="0">
                <a:solidFill>
                  <a:schemeClr val="accent5"/>
                </a:solidFill>
              </a:rPr>
            </a:br>
            <a:r>
              <a:rPr lang="ja-JP" altLang="en-US" sz="1800" b="1" dirty="0">
                <a:solidFill>
                  <a:schemeClr val="accent5"/>
                </a:solidFill>
              </a:rPr>
              <a:t>　 </a:t>
            </a:r>
            <a:r>
              <a:rPr lang="en-US" altLang="ja-JP" sz="1800" b="1" dirty="0">
                <a:solidFill>
                  <a:schemeClr val="accent5"/>
                </a:solidFill>
              </a:rPr>
              <a:t>XX </a:t>
            </a:r>
            <a:r>
              <a:rPr lang="ja-JP" altLang="en-US" sz="1800" b="1" dirty="0">
                <a:solidFill>
                  <a:schemeClr val="accent5"/>
                </a:solidFill>
              </a:rPr>
              <a:t>をクリック</a:t>
            </a:r>
            <a:endParaRPr lang="en-US" altLang="ja-JP" sz="1800" b="1" dirty="0">
              <a:solidFill>
                <a:schemeClr val="accent5"/>
              </a:solidFill>
            </a:endParaRPr>
          </a:p>
          <a:p>
            <a:r>
              <a:rPr lang="ja-JP" altLang="en-US" sz="1800" dirty="0">
                <a:solidFill>
                  <a:schemeClr val="tx1"/>
                </a:solidFill>
              </a:rPr>
              <a:t>② チャットボックスに </a:t>
            </a:r>
            <a:r>
              <a:rPr lang="en-US" altLang="ja-JP" sz="1800" dirty="0">
                <a:solidFill>
                  <a:schemeClr val="tx1"/>
                </a:solidFill>
              </a:rPr>
              <a:t>XX </a:t>
            </a:r>
            <a:r>
              <a:rPr lang="ja-JP" altLang="en-US" sz="1800" dirty="0">
                <a:solidFill>
                  <a:schemeClr val="tx1"/>
                </a:solidFill>
              </a:rPr>
              <a:t>と入力</a:t>
            </a:r>
            <a:endParaRPr lang="en-US" altLang="ja-JP" sz="1800" dirty="0">
              <a:solidFill>
                <a:schemeClr val="tx1"/>
              </a:solidFill>
            </a:endParaRPr>
          </a:p>
          <a:p>
            <a:r>
              <a:rPr lang="ja-JP" altLang="en-US" sz="1800" dirty="0">
                <a:solidFill>
                  <a:schemeClr val="tx1"/>
                </a:solidFill>
              </a:rPr>
              <a:t>③ </a:t>
            </a:r>
            <a:r>
              <a:rPr lang="ja-JP" altLang="en-US" sz="1800" u="sng" dirty="0">
                <a:solidFill>
                  <a:schemeClr val="tx1"/>
                </a:solidFill>
              </a:rPr>
              <a:t>なんと</a:t>
            </a:r>
            <a:r>
              <a:rPr lang="ja-JP" altLang="en-US" sz="1800" dirty="0">
                <a:solidFill>
                  <a:schemeClr val="tx1"/>
                </a:solidFill>
              </a:rPr>
              <a:t>、□□が一瞬でできる</a:t>
            </a:r>
            <a:endParaRPr lang="en-US" altLang="ja-JP" sz="1800" dirty="0">
              <a:solidFill>
                <a:schemeClr val="tx1"/>
              </a:solidFill>
            </a:endParaRPr>
          </a:p>
          <a:p>
            <a:r>
              <a:rPr lang="ja-JP" altLang="en-US" sz="1800" dirty="0">
                <a:solidFill>
                  <a:schemeClr val="tx1"/>
                </a:solidFill>
              </a:rPr>
              <a:t>・・・</a:t>
            </a:r>
            <a:endParaRPr lang="en-US" altLang="ja-JP" sz="1800" dirty="0">
              <a:solidFill>
                <a:schemeClr val="tx1"/>
              </a:solidFill>
            </a:endParaRPr>
          </a:p>
        </p:txBody>
      </p:sp>
      <p:sp>
        <p:nvSpPr>
          <p:cNvPr id="15" name="コンテンツ プレースホルダー 5">
            <a:extLst>
              <a:ext uri="{FF2B5EF4-FFF2-40B4-BE49-F238E27FC236}">
                <a16:creationId xmlns:a16="http://schemas.microsoft.com/office/drawing/2014/main" id="{74BA0312-D953-FB3B-89C1-055686804759}"/>
              </a:ext>
            </a:extLst>
          </p:cNvPr>
          <p:cNvSpPr txBox="1">
            <a:spLocks/>
          </p:cNvSpPr>
          <p:nvPr/>
        </p:nvSpPr>
        <p:spPr>
          <a:xfrm>
            <a:off x="8349491" y="2844581"/>
            <a:ext cx="3734354" cy="3954929"/>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1800" dirty="0">
                <a:solidFill>
                  <a:schemeClr val="tx1"/>
                </a:solidFill>
              </a:rPr>
              <a:t>Q: </a:t>
            </a:r>
            <a:r>
              <a:rPr lang="ja-JP" altLang="en-US" sz="1800" dirty="0">
                <a:solidFill>
                  <a:schemeClr val="tx1"/>
                </a:solidFill>
              </a:rPr>
              <a:t>お客様は△△の体験についてどのように評価しています</a:t>
            </a:r>
            <a:r>
              <a:rPr lang="en-US" altLang="ja-JP" sz="1800" dirty="0">
                <a:solidFill>
                  <a:schemeClr val="tx1"/>
                </a:solidFill>
              </a:rPr>
              <a:t>?</a:t>
            </a:r>
          </a:p>
          <a:p>
            <a:r>
              <a:rPr lang="en-US" altLang="ja-JP" sz="1800" dirty="0">
                <a:solidFill>
                  <a:schemeClr val="tx1"/>
                </a:solidFill>
              </a:rPr>
              <a:t>A : </a:t>
            </a:r>
            <a:r>
              <a:rPr lang="ja-JP" altLang="en-US" sz="1800" dirty="0">
                <a:solidFill>
                  <a:schemeClr val="tx1"/>
                </a:solidFill>
              </a:rPr>
              <a:t>利用いただいたお客様からは</a:t>
            </a:r>
            <a:r>
              <a:rPr lang="ja-JP" altLang="en-US" sz="1800" b="1" dirty="0">
                <a:solidFill>
                  <a:schemeClr val="accent5"/>
                </a:solidFill>
              </a:rPr>
              <a:t>「お客様の声①」 「お客様の声②」</a:t>
            </a:r>
            <a:r>
              <a:rPr lang="ja-JP" altLang="en-US" sz="1800" dirty="0">
                <a:solidFill>
                  <a:schemeClr val="tx1"/>
                </a:solidFill>
              </a:rPr>
              <a:t>と評価いただいています</a:t>
            </a:r>
            <a:endParaRPr lang="en-US" altLang="ja-JP" sz="1800" dirty="0">
              <a:solidFill>
                <a:schemeClr val="tx1"/>
              </a:solidFill>
            </a:endParaRPr>
          </a:p>
          <a:p>
            <a:endParaRPr lang="en-US" altLang="ja-JP" sz="1800" dirty="0">
              <a:solidFill>
                <a:schemeClr val="tx1"/>
              </a:solidFill>
            </a:endParaRPr>
          </a:p>
          <a:p>
            <a:r>
              <a:rPr lang="en-US" altLang="ja-JP" sz="1800" dirty="0">
                <a:solidFill>
                  <a:schemeClr val="tx1"/>
                </a:solidFill>
              </a:rPr>
              <a:t>Q: </a:t>
            </a:r>
            <a:r>
              <a:rPr lang="ja-JP" altLang="en-US" sz="1800" dirty="0">
                <a:solidFill>
                  <a:schemeClr val="tx1"/>
                </a:solidFill>
              </a:rPr>
              <a:t>△△の価格はいくらですか </a:t>
            </a:r>
            <a:r>
              <a:rPr lang="en-US" altLang="ja-JP" sz="1800" dirty="0">
                <a:solidFill>
                  <a:schemeClr val="tx1"/>
                </a:solidFill>
              </a:rPr>
              <a:t>?</a:t>
            </a:r>
          </a:p>
          <a:p>
            <a:r>
              <a:rPr lang="en-US" altLang="ja-JP" sz="1800" dirty="0">
                <a:solidFill>
                  <a:schemeClr val="tx1"/>
                </a:solidFill>
              </a:rPr>
              <a:t>A: </a:t>
            </a:r>
            <a:r>
              <a:rPr lang="ja-JP" altLang="en-US" sz="1800" dirty="0">
                <a:solidFill>
                  <a:schemeClr val="tx1"/>
                </a:solidFill>
              </a:rPr>
              <a:t>△△の価格は・・・</a:t>
            </a:r>
            <a:endParaRPr lang="en-US" altLang="ja-JP" sz="1800" dirty="0">
              <a:solidFill>
                <a:schemeClr val="tx1"/>
              </a:solidFill>
            </a:endParaRPr>
          </a:p>
          <a:p>
            <a:endParaRPr lang="en-US" altLang="ja-JP" sz="1800" dirty="0">
              <a:solidFill>
                <a:schemeClr val="tx1"/>
              </a:solidFill>
            </a:endParaRPr>
          </a:p>
          <a:p>
            <a:r>
              <a:rPr lang="en-US" altLang="ja-JP" sz="1800" dirty="0">
                <a:solidFill>
                  <a:schemeClr val="tx1"/>
                </a:solidFill>
              </a:rPr>
              <a:t>Q: </a:t>
            </a:r>
            <a:r>
              <a:rPr lang="ja-JP" altLang="en-US" sz="1800" dirty="0">
                <a:solidFill>
                  <a:schemeClr val="tx1"/>
                </a:solidFill>
              </a:rPr>
              <a:t>「競合</a:t>
            </a:r>
            <a:r>
              <a:rPr lang="en-US" altLang="ja-JP" sz="1800" dirty="0">
                <a:solidFill>
                  <a:schemeClr val="tx1"/>
                </a:solidFill>
              </a:rPr>
              <a:t>/</a:t>
            </a:r>
            <a:r>
              <a:rPr lang="ja-JP" altLang="en-US" sz="1800" dirty="0">
                <a:solidFill>
                  <a:schemeClr val="tx1"/>
                </a:solidFill>
              </a:rPr>
              <a:t>既存製品」とどう異なるのですか </a:t>
            </a:r>
            <a:r>
              <a:rPr lang="en-US" altLang="ja-JP" sz="1800" dirty="0">
                <a:solidFill>
                  <a:schemeClr val="tx1"/>
                </a:solidFill>
              </a:rPr>
              <a:t>?</a:t>
            </a:r>
          </a:p>
          <a:p>
            <a:r>
              <a:rPr lang="en-US" altLang="ja-JP" sz="1800" dirty="0">
                <a:solidFill>
                  <a:schemeClr val="tx1"/>
                </a:solidFill>
              </a:rPr>
              <a:t>A: </a:t>
            </a:r>
            <a:r>
              <a:rPr lang="ja-JP" altLang="en-US" sz="1800" dirty="0">
                <a:solidFill>
                  <a:schemeClr val="tx1"/>
                </a:solidFill>
              </a:rPr>
              <a:t>今まで○○は・・・</a:t>
            </a:r>
            <a:endParaRPr lang="en-US" altLang="ja-JP" sz="1800" dirty="0">
              <a:solidFill>
                <a:schemeClr val="tx1"/>
              </a:solidFill>
            </a:endParaRPr>
          </a:p>
        </p:txBody>
      </p:sp>
      <p:sp>
        <p:nvSpPr>
          <p:cNvPr id="16" name="吹き出し: 角を丸めた四角形 15">
            <a:extLst>
              <a:ext uri="{FF2B5EF4-FFF2-40B4-BE49-F238E27FC236}">
                <a16:creationId xmlns:a16="http://schemas.microsoft.com/office/drawing/2014/main" id="{6BE7D151-EF5A-340B-3259-15281B0A1FF4}"/>
              </a:ext>
            </a:extLst>
          </p:cNvPr>
          <p:cNvSpPr/>
          <p:nvPr/>
        </p:nvSpPr>
        <p:spPr>
          <a:xfrm>
            <a:off x="2384385" y="3429000"/>
            <a:ext cx="1757956" cy="541116"/>
          </a:xfrm>
          <a:prstGeom prst="wedgeRoundRectCallout">
            <a:avLst>
              <a:gd name="adj1" fmla="val -51779"/>
              <a:gd name="adj2" fmla="val -104345"/>
              <a:gd name="adj3" fmla="val 16667"/>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Amazon Ember Display" panose="020F0603020204020204" pitchFamily="34" charset="0"/>
                <a:ea typeface="メイリオ" panose="020B0604030504040204" pitchFamily="34" charset="-128"/>
              </a:rPr>
              <a:t>①日付</a:t>
            </a:r>
          </a:p>
        </p:txBody>
      </p:sp>
      <p:sp>
        <p:nvSpPr>
          <p:cNvPr id="17" name="吹き出し: 角を丸めた四角形 16">
            <a:extLst>
              <a:ext uri="{FF2B5EF4-FFF2-40B4-BE49-F238E27FC236}">
                <a16:creationId xmlns:a16="http://schemas.microsoft.com/office/drawing/2014/main" id="{CBAB8F93-27D0-1E81-D118-9E3B2E5F31C7}"/>
              </a:ext>
            </a:extLst>
          </p:cNvPr>
          <p:cNvSpPr/>
          <p:nvPr/>
        </p:nvSpPr>
        <p:spPr>
          <a:xfrm>
            <a:off x="2777924" y="5481636"/>
            <a:ext cx="1757956" cy="656153"/>
          </a:xfrm>
          <a:prstGeom prst="wedgeRoundRectCallout">
            <a:avLst>
              <a:gd name="adj1" fmla="val -51779"/>
              <a:gd name="adj2" fmla="val -104345"/>
              <a:gd name="adj3" fmla="val 16667"/>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Amazon Ember Display" panose="020F0603020204020204" pitchFamily="34" charset="0"/>
                <a:ea typeface="メイリオ" panose="020B0604030504040204" pitchFamily="34" charset="-128"/>
              </a:rPr>
              <a:t>②常識を変える変化</a:t>
            </a:r>
          </a:p>
        </p:txBody>
      </p:sp>
      <p:sp>
        <p:nvSpPr>
          <p:cNvPr id="18" name="吹き出し: 角を丸めた四角形 17">
            <a:extLst>
              <a:ext uri="{FF2B5EF4-FFF2-40B4-BE49-F238E27FC236}">
                <a16:creationId xmlns:a16="http://schemas.microsoft.com/office/drawing/2014/main" id="{FC75EC15-21BE-087C-DE3F-DA506D76FFAB}"/>
              </a:ext>
            </a:extLst>
          </p:cNvPr>
          <p:cNvSpPr/>
          <p:nvPr/>
        </p:nvSpPr>
        <p:spPr>
          <a:xfrm>
            <a:off x="6096000" y="4547829"/>
            <a:ext cx="1757956" cy="656153"/>
          </a:xfrm>
          <a:prstGeom prst="wedgeRoundRectCallout">
            <a:avLst>
              <a:gd name="adj1" fmla="val -51779"/>
              <a:gd name="adj2" fmla="val -104345"/>
              <a:gd name="adj3" fmla="val 16667"/>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Amazon Ember Display" panose="020F0603020204020204" pitchFamily="34" charset="0"/>
                <a:ea typeface="メイリオ" panose="020B0604030504040204" pitchFamily="34" charset="-128"/>
              </a:rPr>
              <a:t>③最初のタッチポイント</a:t>
            </a:r>
          </a:p>
        </p:txBody>
      </p:sp>
      <p:sp>
        <p:nvSpPr>
          <p:cNvPr id="19" name="吹き出し: 角を丸めた四角形 18">
            <a:extLst>
              <a:ext uri="{FF2B5EF4-FFF2-40B4-BE49-F238E27FC236}">
                <a16:creationId xmlns:a16="http://schemas.microsoft.com/office/drawing/2014/main" id="{B93A118F-154D-A597-A5B1-2CB25040D1E3}"/>
              </a:ext>
            </a:extLst>
          </p:cNvPr>
          <p:cNvSpPr/>
          <p:nvPr/>
        </p:nvSpPr>
        <p:spPr>
          <a:xfrm>
            <a:off x="9337690" y="4344601"/>
            <a:ext cx="1757956" cy="656153"/>
          </a:xfrm>
          <a:prstGeom prst="wedgeRoundRectCallout">
            <a:avLst>
              <a:gd name="adj1" fmla="val -51779"/>
              <a:gd name="adj2" fmla="val -104345"/>
              <a:gd name="adj3" fmla="val 16667"/>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Amazon Ember Display" panose="020F0603020204020204" pitchFamily="34" charset="0"/>
                <a:ea typeface="メイリオ" panose="020B0604030504040204" pitchFamily="34" charset="-128"/>
              </a:rPr>
              <a:t>④お客様の声</a:t>
            </a:r>
          </a:p>
        </p:txBody>
      </p:sp>
    </p:spTree>
    <p:extLst>
      <p:ext uri="{BB962C8B-B14F-4D97-AF65-F5344CB8AC3E}">
        <p14:creationId xmlns:p14="http://schemas.microsoft.com/office/powerpoint/2010/main" val="415390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EBFE729-0A72-F050-35BD-3283247DBDCA}"/>
              </a:ext>
            </a:extLst>
          </p:cNvPr>
          <p:cNvSpPr>
            <a:spLocks noGrp="1"/>
          </p:cNvSpPr>
          <p:nvPr>
            <p:ph type="sldNum" sz="quarter" idx="12"/>
          </p:nvPr>
        </p:nvSpPr>
        <p:spPr/>
        <p:txBody>
          <a:bodyPr/>
          <a:lstStyle/>
          <a:p>
            <a:fld id="{EB4B8DE2-A4E8-46E4-8BBF-D75455EFF32C}" type="slidenum">
              <a:rPr lang="en-US" smtClean="0"/>
              <a:pPr/>
              <a:t>52</a:t>
            </a:fld>
            <a:endParaRPr lang="en-US" dirty="0"/>
          </a:p>
        </p:txBody>
      </p:sp>
      <p:sp>
        <p:nvSpPr>
          <p:cNvPr id="3" name="タイトル 2">
            <a:extLst>
              <a:ext uri="{FF2B5EF4-FFF2-40B4-BE49-F238E27FC236}">
                <a16:creationId xmlns:a16="http://schemas.microsoft.com/office/drawing/2014/main" id="{A3A2D817-2B9D-E52F-9B62-11C584A7F29B}"/>
              </a:ext>
            </a:extLst>
          </p:cNvPr>
          <p:cNvSpPr>
            <a:spLocks noGrp="1"/>
          </p:cNvSpPr>
          <p:nvPr>
            <p:ph type="title"/>
          </p:nvPr>
        </p:nvSpPr>
        <p:spPr/>
        <p:txBody>
          <a:bodyPr/>
          <a:lstStyle/>
          <a:p>
            <a:r>
              <a:rPr kumimoji="1" lang="en-US" altLang="ja-JP" dirty="0"/>
              <a:t>PR/FAQ (</a:t>
            </a:r>
            <a:r>
              <a:rPr kumimoji="1" lang="ja-JP" altLang="en-US" dirty="0"/>
              <a:t>顧客フォーカス</a:t>
            </a:r>
            <a:r>
              <a:rPr kumimoji="1" lang="en-US" altLang="ja-JP" dirty="0"/>
              <a:t>) </a:t>
            </a:r>
            <a:r>
              <a:rPr kumimoji="1" lang="ja-JP" altLang="en-US" dirty="0"/>
              <a:t>のレビュー</a:t>
            </a:r>
          </a:p>
        </p:txBody>
      </p:sp>
      <p:sp>
        <p:nvSpPr>
          <p:cNvPr id="4" name="コンテンツ プレースホルダー 3">
            <a:extLst>
              <a:ext uri="{FF2B5EF4-FFF2-40B4-BE49-F238E27FC236}">
                <a16:creationId xmlns:a16="http://schemas.microsoft.com/office/drawing/2014/main" id="{6E02F2B2-0415-AC40-90A7-E124E755EC00}"/>
              </a:ext>
            </a:extLst>
          </p:cNvPr>
          <p:cNvSpPr>
            <a:spLocks noGrp="1"/>
          </p:cNvSpPr>
          <p:nvPr>
            <p:ph sz="quarter" idx="13"/>
          </p:nvPr>
        </p:nvSpPr>
        <p:spPr>
          <a:xfrm>
            <a:off x="407988" y="1376363"/>
            <a:ext cx="11449050" cy="4247317"/>
          </a:xfrm>
        </p:spPr>
        <p:txBody>
          <a:bodyPr/>
          <a:lstStyle/>
          <a:p>
            <a:r>
              <a:rPr kumimoji="1" lang="en-US" altLang="ja-JP" dirty="0"/>
              <a:t>[</a:t>
            </a:r>
            <a:r>
              <a:rPr kumimoji="1" lang="ja-JP" altLang="en-US" dirty="0"/>
              <a:t>グループワーク</a:t>
            </a:r>
            <a:r>
              <a:rPr kumimoji="1" lang="en-US" altLang="ja-JP" dirty="0"/>
              <a:t>]</a:t>
            </a:r>
          </a:p>
          <a:p>
            <a:r>
              <a:rPr kumimoji="1" lang="ja-JP" altLang="en-US" dirty="0"/>
              <a:t>ペアで作成した </a:t>
            </a:r>
            <a:r>
              <a:rPr kumimoji="1" lang="en-US" altLang="ja-JP" dirty="0"/>
              <a:t>PR </a:t>
            </a:r>
            <a:r>
              <a:rPr kumimoji="1" lang="ja-JP" altLang="en-US" dirty="0"/>
              <a:t>をお互いにレビューします。すべてのペアがフィードバックを受け取れるよう、 </a:t>
            </a:r>
            <a:r>
              <a:rPr kumimoji="1" lang="en-US" altLang="ja-JP" dirty="0"/>
              <a:t>1 PR </a:t>
            </a:r>
            <a:r>
              <a:rPr kumimoji="1" lang="ja-JP" altLang="en-US" dirty="0"/>
              <a:t>のレビューは </a:t>
            </a:r>
            <a:r>
              <a:rPr kumimoji="1" lang="en-US" altLang="ja-JP" dirty="0"/>
              <a:t>3~5 </a:t>
            </a:r>
            <a:r>
              <a:rPr kumimoji="1" lang="ja-JP" altLang="en-US" dirty="0"/>
              <a:t>分程度で行ってください。</a:t>
            </a:r>
            <a:endParaRPr kumimoji="1" lang="en-US" altLang="ja-JP" dirty="0"/>
          </a:p>
          <a:p>
            <a:endParaRPr kumimoji="1" lang="en-US" altLang="ja-JP" dirty="0"/>
          </a:p>
          <a:p>
            <a:pPr marL="342900" indent="-342900">
              <a:buFont typeface="Arial" panose="020B0604020202020204" pitchFamily="34" charset="0"/>
              <a:buChar char="•"/>
            </a:pPr>
            <a:r>
              <a:rPr kumimoji="1" lang="en-US" altLang="ja-JP" dirty="0"/>
              <a:t>PR </a:t>
            </a:r>
            <a:r>
              <a:rPr kumimoji="1" lang="ja-JP" altLang="en-US" dirty="0"/>
              <a:t>に対するコメント、また顧客から寄せられるであろう質問が追加であれば</a:t>
            </a:r>
            <a:br>
              <a:rPr kumimoji="1" lang="en-US" altLang="ja-JP" dirty="0"/>
            </a:br>
            <a:r>
              <a:rPr kumimoji="1" lang="ja-JP" altLang="en-US" dirty="0"/>
              <a:t>ポストイット </a:t>
            </a:r>
            <a:r>
              <a:rPr kumimoji="1" lang="en-US" altLang="ja-JP" dirty="0"/>
              <a:t>(</a:t>
            </a:r>
            <a:r>
              <a:rPr kumimoji="1" lang="ja-JP" altLang="en-US" dirty="0"/>
              <a:t>もしくは共有ドキュメント上のコメント</a:t>
            </a:r>
            <a:r>
              <a:rPr kumimoji="1" lang="en-US" altLang="ja-JP" dirty="0"/>
              <a:t>) </a:t>
            </a:r>
            <a:r>
              <a:rPr kumimoji="1" lang="ja-JP" altLang="en-US" dirty="0"/>
              <a:t>に書き出してください。</a:t>
            </a:r>
            <a:endParaRPr kumimoji="1" lang="en-US" altLang="ja-JP" dirty="0"/>
          </a:p>
          <a:p>
            <a:pPr marL="342900" indent="-342900">
              <a:buFont typeface="Arial" panose="020B0604020202020204" pitchFamily="34" charset="0"/>
              <a:buChar char="•"/>
            </a:pPr>
            <a:endParaRPr kumimoji="1" lang="en-US" altLang="ja-JP" dirty="0"/>
          </a:p>
          <a:p>
            <a:r>
              <a:rPr lang="ja-JP" altLang="en-US" dirty="0"/>
              <a:t>💡</a:t>
            </a:r>
            <a:r>
              <a:rPr kumimoji="1" lang="ja-JP" altLang="en-US" dirty="0"/>
              <a:t>開発者が企画役を務めている場合、プロダクトマネージャーは企画パートのメッセージを丁寧にレビューください</a:t>
            </a:r>
            <a:endParaRPr kumimoji="1" lang="en-US" altLang="ja-JP" dirty="0"/>
          </a:p>
          <a:p>
            <a:pPr marL="342900" indent="-342900">
              <a:buFont typeface="Arial" panose="020B0604020202020204" pitchFamily="34" charset="0"/>
              <a:buChar char="•"/>
            </a:pPr>
            <a:endParaRPr kumimoji="1" lang="en-US" altLang="ja-JP" dirty="0"/>
          </a:p>
        </p:txBody>
      </p:sp>
      <p:pic>
        <p:nvPicPr>
          <p:cNvPr id="5" name="グラフィックス 4" descr="ストップウォッチ 単色塗りつぶし">
            <a:extLst>
              <a:ext uri="{FF2B5EF4-FFF2-40B4-BE49-F238E27FC236}">
                <a16:creationId xmlns:a16="http://schemas.microsoft.com/office/drawing/2014/main" id="{EDF75FE5-61A6-FF52-D641-066C7C879B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6" name="テキスト ボックス 5">
            <a:extLst>
              <a:ext uri="{FF2B5EF4-FFF2-40B4-BE49-F238E27FC236}">
                <a16:creationId xmlns:a16="http://schemas.microsoft.com/office/drawing/2014/main" id="{CE6329EB-089C-BEF2-BCEE-9C9D0D0E017F}"/>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10 min</a:t>
            </a:r>
            <a:endParaRPr kumimoji="1" lang="ja-JP" altLang="en-US" sz="2400" dirty="0" err="1"/>
          </a:p>
        </p:txBody>
      </p:sp>
    </p:spTree>
    <p:extLst>
      <p:ext uri="{BB962C8B-B14F-4D97-AF65-F5344CB8AC3E}">
        <p14:creationId xmlns:p14="http://schemas.microsoft.com/office/powerpoint/2010/main" val="67600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0294B-D7E0-5761-97F5-4E95EBD4F78F}"/>
            </a:ext>
          </a:extLst>
        </p:cNvPr>
        <p:cNvGrpSpPr/>
        <p:nvPr/>
      </p:nvGrpSpPr>
      <p:grpSpPr>
        <a:xfrm>
          <a:off x="0" y="0"/>
          <a:ext cx="0" cy="0"/>
          <a:chOff x="0" y="0"/>
          <a:chExt cx="0" cy="0"/>
        </a:xfrm>
      </p:grpSpPr>
      <p:sp>
        <p:nvSpPr>
          <p:cNvPr id="5" name="タイトル 4">
            <a:extLst>
              <a:ext uri="{FF2B5EF4-FFF2-40B4-BE49-F238E27FC236}">
                <a16:creationId xmlns:a16="http://schemas.microsoft.com/office/drawing/2014/main" id="{2E4702F3-56E6-8C6F-6BBD-280D344D5799}"/>
              </a:ext>
            </a:extLst>
          </p:cNvPr>
          <p:cNvSpPr>
            <a:spLocks noGrp="1"/>
          </p:cNvSpPr>
          <p:nvPr>
            <p:ph type="title"/>
          </p:nvPr>
        </p:nvSpPr>
        <p:spPr/>
        <p:txBody>
          <a:bodyPr/>
          <a:lstStyle/>
          <a:p>
            <a:r>
              <a:rPr lang="en-US" altLang="ja-JP" dirty="0"/>
              <a:t>Have a break &amp; </a:t>
            </a:r>
            <a:r>
              <a:rPr lang="ja-JP" altLang="en-US" dirty="0"/>
              <a:t>🤖 </a:t>
            </a:r>
            <a:r>
              <a:rPr lang="en-US" altLang="ja-JP" dirty="0"/>
              <a:t>Time!</a:t>
            </a:r>
            <a:endParaRPr lang="ja-JP" altLang="en-US" dirty="0"/>
          </a:p>
        </p:txBody>
      </p:sp>
      <p:sp>
        <p:nvSpPr>
          <p:cNvPr id="2" name="スライド番号プレースホルダー 1">
            <a:extLst>
              <a:ext uri="{FF2B5EF4-FFF2-40B4-BE49-F238E27FC236}">
                <a16:creationId xmlns:a16="http://schemas.microsoft.com/office/drawing/2014/main" id="{07207FEC-A656-6077-1660-090FF7DC02D0}"/>
              </a:ext>
            </a:extLst>
          </p:cNvPr>
          <p:cNvSpPr>
            <a:spLocks noGrp="1"/>
          </p:cNvSpPr>
          <p:nvPr>
            <p:ph type="sldNum" sz="quarter" idx="12"/>
          </p:nvPr>
        </p:nvSpPr>
        <p:spPr/>
        <p:txBody>
          <a:bodyPr/>
          <a:lstStyle/>
          <a:p>
            <a:fld id="{EB4B8DE2-A4E8-46E4-8BBF-D75455EFF32C}" type="slidenum">
              <a:rPr lang="en-US" smtClean="0"/>
              <a:pPr/>
              <a:t>53</a:t>
            </a:fld>
            <a:endParaRPr lang="en-US" dirty="0"/>
          </a:p>
        </p:txBody>
      </p:sp>
      <p:pic>
        <p:nvPicPr>
          <p:cNvPr id="6" name="グラフィックス 5" descr="ストップウォッチ 単色塗りつぶし">
            <a:extLst>
              <a:ext uri="{FF2B5EF4-FFF2-40B4-BE49-F238E27FC236}">
                <a16:creationId xmlns:a16="http://schemas.microsoft.com/office/drawing/2014/main" id="{8D552EAF-E88E-6967-EEA5-90E2194019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7" name="テキスト ボックス 6">
            <a:extLst>
              <a:ext uri="{FF2B5EF4-FFF2-40B4-BE49-F238E27FC236}">
                <a16:creationId xmlns:a16="http://schemas.microsoft.com/office/drawing/2014/main" id="{5BEF66C7-08B9-F5DC-2255-40332A7B99C6}"/>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15 min</a:t>
            </a:r>
            <a:endParaRPr kumimoji="1" lang="ja-JP" altLang="en-US" sz="2400" dirty="0" err="1"/>
          </a:p>
        </p:txBody>
      </p:sp>
      <p:cxnSp>
        <p:nvCxnSpPr>
          <p:cNvPr id="9" name="直線コネクタ 8">
            <a:extLst>
              <a:ext uri="{FF2B5EF4-FFF2-40B4-BE49-F238E27FC236}">
                <a16:creationId xmlns:a16="http://schemas.microsoft.com/office/drawing/2014/main" id="{6A4DF206-8469-3E06-1CFE-C94094A93E92}"/>
              </a:ext>
            </a:extLst>
          </p:cNvPr>
          <p:cNvCxnSpPr/>
          <p:nvPr/>
        </p:nvCxnSpPr>
        <p:spPr>
          <a:xfrm>
            <a:off x="609600" y="5798143"/>
            <a:ext cx="10726994" cy="0"/>
          </a:xfrm>
          <a:prstGeom prst="line">
            <a:avLst/>
          </a:prstGeom>
          <a:ln w="19050" cap="rnd">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吹き出し: 円形 9">
            <a:extLst>
              <a:ext uri="{FF2B5EF4-FFF2-40B4-BE49-F238E27FC236}">
                <a16:creationId xmlns:a16="http://schemas.microsoft.com/office/drawing/2014/main" id="{EB8A3E50-2142-6F68-CA21-258CE733CD9C}"/>
              </a:ext>
            </a:extLst>
          </p:cNvPr>
          <p:cNvSpPr/>
          <p:nvPr/>
        </p:nvSpPr>
        <p:spPr>
          <a:xfrm>
            <a:off x="7859135" y="5053872"/>
            <a:ext cx="1567894" cy="623304"/>
          </a:xfrm>
          <a:prstGeom prst="wedgeEllipseCallou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Around 160min</a:t>
            </a:r>
            <a:endParaRPr kumimoji="1" lang="ja-JP" altLang="en-US" dirty="0" err="1"/>
          </a:p>
        </p:txBody>
      </p:sp>
      <p:sp>
        <p:nvSpPr>
          <p:cNvPr id="3" name="テキスト ボックス 2">
            <a:extLst>
              <a:ext uri="{FF2B5EF4-FFF2-40B4-BE49-F238E27FC236}">
                <a16:creationId xmlns:a16="http://schemas.microsoft.com/office/drawing/2014/main" id="{F00C0A16-D86C-5705-2714-98C3219511A6}"/>
              </a:ext>
            </a:extLst>
          </p:cNvPr>
          <p:cNvSpPr txBox="1"/>
          <p:nvPr/>
        </p:nvSpPr>
        <p:spPr>
          <a:xfrm>
            <a:off x="609600" y="3853543"/>
            <a:ext cx="9829800" cy="1384995"/>
          </a:xfrm>
          <a:prstGeom prst="rect">
            <a:avLst/>
          </a:prstGeom>
          <a:noFill/>
        </p:spPr>
        <p:txBody>
          <a:bodyPr wrap="square" rtlCol="0">
            <a:spAutoFit/>
          </a:bodyPr>
          <a:lstStyle/>
          <a:p>
            <a:pPr algn="l"/>
            <a:r>
              <a:rPr kumimoji="1" lang="en-US" altLang="ja-JP" sz="2400" b="1" u="sng" dirty="0">
                <a:latin typeface="Amazon Ember Display" panose="020F0603020204020204" pitchFamily="34" charset="0"/>
                <a:ea typeface="メイリオ" panose="020B0604030504040204" pitchFamily="34" charset="-128"/>
              </a:rPr>
              <a:t>PR/FAQ </a:t>
            </a:r>
            <a:r>
              <a:rPr kumimoji="1" lang="ja-JP" altLang="en-US" sz="2400" b="1" u="sng" dirty="0">
                <a:latin typeface="Amazon Ember Display" panose="020F0603020204020204" pitchFamily="34" charset="0"/>
                <a:ea typeface="メイリオ" panose="020B0604030504040204" pitchFamily="34" charset="-128"/>
              </a:rPr>
              <a:t>を実際体験できるモックを生成 </a:t>
            </a:r>
            <a:r>
              <a:rPr kumimoji="1" lang="en-US" altLang="ja-JP" sz="2400" b="1" u="sng" dirty="0">
                <a:latin typeface="Amazon Ember Display" panose="020F0603020204020204" pitchFamily="34" charset="0"/>
                <a:ea typeface="メイリオ" panose="020B0604030504040204" pitchFamily="34" charset="-128"/>
              </a:rPr>
              <a:t>AI </a:t>
            </a:r>
            <a:r>
              <a:rPr kumimoji="1" lang="ja-JP" altLang="en-US" sz="2400" b="1" u="sng" dirty="0">
                <a:latin typeface="Amazon Ember Display" panose="020F0603020204020204" pitchFamily="34" charset="0"/>
                <a:ea typeface="メイリオ" panose="020B0604030504040204" pitchFamily="34" charset="-128"/>
              </a:rPr>
              <a:t>で作成します。</a:t>
            </a:r>
            <a:endParaRPr kumimoji="1" lang="en-US" altLang="ja-JP" sz="2400" b="1" u="sng" dirty="0">
              <a:latin typeface="Amazon Ember Display" panose="020F0603020204020204" pitchFamily="34" charset="0"/>
              <a:ea typeface="メイリオ" panose="020B0604030504040204" pitchFamily="34" charset="-128"/>
            </a:endParaRPr>
          </a:p>
          <a:p>
            <a:pPr algn="l"/>
            <a:r>
              <a:rPr kumimoji="1" lang="ja-JP" altLang="en-US" sz="2000" b="1" u="sng" dirty="0">
                <a:latin typeface="Amazon Ember Display" panose="020F0603020204020204" pitchFamily="34" charset="0"/>
                <a:ea typeface="メイリオ" panose="020B0604030504040204" pitchFamily="34" charset="-128"/>
              </a:rPr>
              <a:t>「当日のガイド」を参考に、</a:t>
            </a:r>
            <a:r>
              <a:rPr kumimoji="1" lang="en-US" altLang="ja-JP" sz="2000" b="1" u="sng" dirty="0">
                <a:latin typeface="Amazon Ember Display" panose="020F0603020204020204" pitchFamily="34" charset="0"/>
                <a:ea typeface="メイリオ" panose="020B0604030504040204" pitchFamily="34" charset="-128"/>
              </a:rPr>
              <a:t>Coding Agent </a:t>
            </a:r>
            <a:r>
              <a:rPr kumimoji="1" lang="ja-JP" altLang="en-US" sz="2000" b="1" u="sng" dirty="0">
                <a:latin typeface="Amazon Ember Display" panose="020F0603020204020204" pitchFamily="34" charset="0"/>
                <a:ea typeface="メイリオ" panose="020B0604030504040204" pitchFamily="34" charset="-128"/>
              </a:rPr>
              <a:t>に </a:t>
            </a:r>
            <a:r>
              <a:rPr kumimoji="1" lang="en-US" altLang="ja-JP" sz="2000" b="1" u="sng" dirty="0">
                <a:latin typeface="Amazon Ember Display" panose="020F0603020204020204" pitchFamily="34" charset="0"/>
                <a:ea typeface="メイリオ" panose="020B0604030504040204" pitchFamily="34" charset="-128"/>
              </a:rPr>
              <a:t>PR/FAQ</a:t>
            </a:r>
            <a:r>
              <a:rPr kumimoji="1" lang="ja-JP" altLang="en-US" sz="2000" b="1" u="sng" dirty="0">
                <a:latin typeface="Amazon Ember Display" panose="020F0603020204020204" pitchFamily="34" charset="0"/>
                <a:ea typeface="メイリオ" panose="020B0604030504040204" pitchFamily="34" charset="-128"/>
              </a:rPr>
              <a:t>を入力し</a:t>
            </a:r>
            <a:endParaRPr kumimoji="1" lang="en-US" altLang="ja-JP" sz="2000" b="1" u="sng" dirty="0">
              <a:latin typeface="Amazon Ember Display" panose="020F0603020204020204" pitchFamily="34" charset="0"/>
              <a:ea typeface="メイリオ" panose="020B0604030504040204" pitchFamily="34" charset="-128"/>
            </a:endParaRPr>
          </a:p>
          <a:p>
            <a:pPr algn="l"/>
            <a:r>
              <a:rPr kumimoji="1" lang="ja-JP" altLang="en-US" sz="2000" b="1" u="sng" dirty="0">
                <a:latin typeface="Amazon Ember Display" panose="020F0603020204020204" pitchFamily="34" charset="0"/>
                <a:ea typeface="メイリオ" panose="020B0604030504040204" pitchFamily="34" charset="-128"/>
              </a:rPr>
              <a:t>生成 </a:t>
            </a:r>
            <a:r>
              <a:rPr kumimoji="1" lang="en-US" altLang="ja-JP" sz="2000" b="1" u="sng" dirty="0">
                <a:latin typeface="Amazon Ember Display" panose="020F0603020204020204" pitchFamily="34" charset="0"/>
                <a:ea typeface="メイリオ" panose="020B0604030504040204" pitchFamily="34" charset="-128"/>
              </a:rPr>
              <a:t>AI </a:t>
            </a:r>
            <a:r>
              <a:rPr kumimoji="1" lang="ja-JP" altLang="en-US" sz="2000" b="1" u="sng" dirty="0">
                <a:latin typeface="Amazon Ember Display" panose="020F0603020204020204" pitchFamily="34" charset="0"/>
                <a:ea typeface="メイリオ" panose="020B0604030504040204" pitchFamily="34" charset="-128"/>
              </a:rPr>
              <a:t>が作成を開始したことを確認した後休憩に入ってください。</a:t>
            </a:r>
            <a:endParaRPr kumimoji="1" lang="en-US" altLang="ja-JP" sz="2000" b="1" u="sng" dirty="0">
              <a:latin typeface="Amazon Ember Display" panose="020F0603020204020204" pitchFamily="34" charset="0"/>
              <a:ea typeface="メイリオ" panose="020B0604030504040204" pitchFamily="34" charset="-128"/>
            </a:endParaRPr>
          </a:p>
          <a:p>
            <a:pPr algn="l"/>
            <a:r>
              <a:rPr kumimoji="1" lang="ja-JP" altLang="en-US" sz="2000" b="1" u="sng" dirty="0">
                <a:latin typeface="Amazon Ember Display" panose="020F0603020204020204" pitchFamily="34" charset="0"/>
                <a:ea typeface="メイリオ" panose="020B0604030504040204" pitchFamily="34" charset="-128"/>
              </a:rPr>
              <a:t>エラーが出た場合、連絡してください。</a:t>
            </a:r>
          </a:p>
        </p:txBody>
      </p:sp>
    </p:spTree>
    <p:extLst>
      <p:ext uri="{BB962C8B-B14F-4D97-AF65-F5344CB8AC3E}">
        <p14:creationId xmlns:p14="http://schemas.microsoft.com/office/powerpoint/2010/main" val="2875803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ACF43-7F84-56B4-0188-DCAA3560A6EC}"/>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A689E4E-1020-14FE-D56D-13EF0AE3FA23}"/>
              </a:ext>
            </a:extLst>
          </p:cNvPr>
          <p:cNvSpPr>
            <a:spLocks noGrp="1"/>
          </p:cNvSpPr>
          <p:nvPr>
            <p:ph type="sldNum" sz="quarter" idx="13"/>
          </p:nvPr>
        </p:nvSpPr>
        <p:spPr/>
        <p:txBody>
          <a:bodyPr/>
          <a:lstStyle/>
          <a:p>
            <a:fld id="{EB4B8DE2-A4E8-46E4-8BBF-D75455EFF32C}" type="slidenum">
              <a:rPr lang="en-US" smtClean="0"/>
              <a:pPr/>
              <a:t>54</a:t>
            </a:fld>
            <a:endParaRPr lang="en-US" dirty="0"/>
          </a:p>
        </p:txBody>
      </p:sp>
      <p:sp>
        <p:nvSpPr>
          <p:cNvPr id="5" name="タイトル 4">
            <a:extLst>
              <a:ext uri="{FF2B5EF4-FFF2-40B4-BE49-F238E27FC236}">
                <a16:creationId xmlns:a16="http://schemas.microsoft.com/office/drawing/2014/main" id="{3EAF9599-4BDF-BA8B-84CD-4E0449318BE9}"/>
              </a:ext>
            </a:extLst>
          </p:cNvPr>
          <p:cNvSpPr>
            <a:spLocks noGrp="1"/>
          </p:cNvSpPr>
          <p:nvPr>
            <p:ph type="title"/>
          </p:nvPr>
        </p:nvSpPr>
        <p:spPr/>
        <p:txBody>
          <a:bodyPr/>
          <a:lstStyle/>
          <a:p>
            <a:r>
              <a:rPr lang="en-US" altLang="ja-JP" dirty="0"/>
              <a:t>Day1 : </a:t>
            </a:r>
            <a:r>
              <a:rPr lang="ja-JP" altLang="en-US" dirty="0"/>
              <a:t>実践編</a:t>
            </a:r>
          </a:p>
        </p:txBody>
      </p:sp>
      <p:sp>
        <p:nvSpPr>
          <p:cNvPr id="6" name="コンテンツ プレースホルダー 5">
            <a:extLst>
              <a:ext uri="{FF2B5EF4-FFF2-40B4-BE49-F238E27FC236}">
                <a16:creationId xmlns:a16="http://schemas.microsoft.com/office/drawing/2014/main" id="{B370002C-5C33-2365-438F-4B8536FE3629}"/>
              </a:ext>
            </a:extLst>
          </p:cNvPr>
          <p:cNvSpPr>
            <a:spLocks noGrp="1"/>
          </p:cNvSpPr>
          <p:nvPr>
            <p:ph sz="quarter" idx="14"/>
          </p:nvPr>
        </p:nvSpPr>
        <p:spPr>
          <a:xfrm>
            <a:off x="407988" y="1376363"/>
            <a:ext cx="5688012" cy="3139321"/>
          </a:xfrm>
        </p:spPr>
        <p:txBody>
          <a:bodyPr/>
          <a:lstStyle/>
          <a:p>
            <a:pPr marL="457200" indent="-457200">
              <a:buAutoNum type="arabicPeriod"/>
            </a:pPr>
            <a:r>
              <a:rPr lang="en-US" altLang="ja-JP" dirty="0"/>
              <a:t>Listen : </a:t>
            </a:r>
            <a:r>
              <a:rPr lang="ja-JP" altLang="en-US" dirty="0"/>
              <a:t>顧客は誰か </a:t>
            </a:r>
            <a:r>
              <a:rPr lang="en-US" altLang="ja-JP" dirty="0"/>
              <a:t>? </a:t>
            </a:r>
          </a:p>
          <a:p>
            <a:pPr marL="457200" indent="-457200">
              <a:buAutoNum type="arabicPeriod"/>
            </a:pPr>
            <a:r>
              <a:rPr lang="en-US" altLang="ja-JP" dirty="0"/>
              <a:t>Define : </a:t>
            </a:r>
            <a:r>
              <a:rPr lang="ja-JP" altLang="en-US" dirty="0"/>
              <a:t>課題と機会は何か </a:t>
            </a:r>
            <a:r>
              <a:rPr lang="en-US" altLang="ja-JP" dirty="0"/>
              <a:t>? </a:t>
            </a:r>
          </a:p>
          <a:p>
            <a:pPr marL="457200" indent="-457200">
              <a:buAutoNum type="arabicPeriod"/>
            </a:pPr>
            <a:r>
              <a:rPr lang="en-US" altLang="ja-JP" dirty="0"/>
              <a:t>Invent : </a:t>
            </a:r>
            <a:r>
              <a:rPr lang="ja-JP" altLang="en-US" dirty="0"/>
              <a:t>解決策は何か </a:t>
            </a:r>
            <a:r>
              <a:rPr lang="en-US" altLang="ja-JP" dirty="0"/>
              <a:t>?</a:t>
            </a:r>
          </a:p>
          <a:p>
            <a:pPr marL="457200" indent="-457200">
              <a:buAutoNum type="arabicPeriod"/>
            </a:pPr>
            <a:r>
              <a:rPr lang="en-US" altLang="ja-JP" dirty="0">
                <a:solidFill>
                  <a:srgbClr val="111724"/>
                </a:solidFill>
              </a:rPr>
              <a:t>Refine : </a:t>
            </a:r>
            <a:r>
              <a:rPr lang="ja-JP" altLang="en-US" dirty="0">
                <a:solidFill>
                  <a:srgbClr val="111724"/>
                </a:solidFill>
              </a:rPr>
              <a:t>最終的な顧客の体験は</a:t>
            </a:r>
            <a:r>
              <a:rPr lang="en-US" altLang="ja-JP" dirty="0">
                <a:solidFill>
                  <a:srgbClr val="111724"/>
                </a:solidFill>
              </a:rPr>
              <a:t>?</a:t>
            </a:r>
          </a:p>
          <a:p>
            <a:pPr marL="457200" indent="-457200">
              <a:buAutoNum type="arabicPeriod"/>
            </a:pPr>
            <a:r>
              <a:rPr lang="en-US" altLang="ja-JP" b="1" dirty="0">
                <a:solidFill>
                  <a:schemeClr val="accent5"/>
                </a:solidFill>
              </a:rPr>
              <a:t>Test/Iterate : </a:t>
            </a:r>
            <a:r>
              <a:rPr lang="ja-JP" altLang="en-US" b="1" dirty="0">
                <a:solidFill>
                  <a:schemeClr val="accent5"/>
                </a:solidFill>
              </a:rPr>
              <a:t>成功を計測する指標は</a:t>
            </a:r>
            <a:r>
              <a:rPr lang="en-US" altLang="ja-JP" b="1" dirty="0">
                <a:solidFill>
                  <a:schemeClr val="accent5"/>
                </a:solidFill>
              </a:rPr>
              <a:t>?</a:t>
            </a:r>
          </a:p>
          <a:p>
            <a:endParaRPr lang="en-US" altLang="ja-JP" dirty="0"/>
          </a:p>
          <a:p>
            <a:endParaRPr lang="en-US" altLang="ja-JP" dirty="0"/>
          </a:p>
        </p:txBody>
      </p:sp>
    </p:spTree>
    <p:extLst>
      <p:ext uri="{BB962C8B-B14F-4D97-AF65-F5344CB8AC3E}">
        <p14:creationId xmlns:p14="http://schemas.microsoft.com/office/powerpoint/2010/main" val="279117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1BFFD-732A-E873-74E0-EF630F6AF6CC}"/>
            </a:ext>
          </a:extLst>
        </p:cNvPr>
        <p:cNvGrpSpPr/>
        <p:nvPr/>
      </p:nvGrpSpPr>
      <p:grpSpPr>
        <a:xfrm>
          <a:off x="0" y="0"/>
          <a:ext cx="0" cy="0"/>
          <a:chOff x="0" y="0"/>
          <a:chExt cx="0" cy="0"/>
        </a:xfrm>
      </p:grpSpPr>
      <p:sp>
        <p:nvSpPr>
          <p:cNvPr id="61" name="矢印: 右 60">
            <a:extLst>
              <a:ext uri="{FF2B5EF4-FFF2-40B4-BE49-F238E27FC236}">
                <a16:creationId xmlns:a16="http://schemas.microsoft.com/office/drawing/2014/main" id="{AD14DB99-8E25-BA00-8CCD-8D6561420B13}"/>
              </a:ext>
            </a:extLst>
          </p:cNvPr>
          <p:cNvSpPr/>
          <p:nvPr/>
        </p:nvSpPr>
        <p:spPr>
          <a:xfrm rot="19419791" flipV="1">
            <a:off x="5413100" y="4272305"/>
            <a:ext cx="5305207" cy="167085"/>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49" name="矢印: 右 48">
            <a:extLst>
              <a:ext uri="{FF2B5EF4-FFF2-40B4-BE49-F238E27FC236}">
                <a16:creationId xmlns:a16="http://schemas.microsoft.com/office/drawing/2014/main" id="{51CBA1B3-CB1C-9F18-CC80-74A065DAF7A6}"/>
              </a:ext>
            </a:extLst>
          </p:cNvPr>
          <p:cNvSpPr/>
          <p:nvPr/>
        </p:nvSpPr>
        <p:spPr>
          <a:xfrm rot="2180209">
            <a:off x="1040500" y="4272304"/>
            <a:ext cx="5305207" cy="167085"/>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 name="スライド番号プレースホルダー 1">
            <a:extLst>
              <a:ext uri="{FF2B5EF4-FFF2-40B4-BE49-F238E27FC236}">
                <a16:creationId xmlns:a16="http://schemas.microsoft.com/office/drawing/2014/main" id="{E5C7FE2E-5AFC-F16C-BFA7-5B2653582124}"/>
              </a:ext>
            </a:extLst>
          </p:cNvPr>
          <p:cNvSpPr>
            <a:spLocks noGrp="1"/>
          </p:cNvSpPr>
          <p:nvPr>
            <p:ph type="sldNum" sz="quarter" idx="12"/>
          </p:nvPr>
        </p:nvSpPr>
        <p:spPr/>
        <p:txBody>
          <a:bodyPr/>
          <a:lstStyle/>
          <a:p>
            <a:fld id="{EB4B8DE2-A4E8-46E4-8BBF-D75455EFF32C}" type="slidenum">
              <a:rPr lang="en-US" smtClean="0"/>
              <a:pPr/>
              <a:t>55</a:t>
            </a:fld>
            <a:endParaRPr lang="en-US" dirty="0"/>
          </a:p>
        </p:txBody>
      </p:sp>
      <p:sp>
        <p:nvSpPr>
          <p:cNvPr id="3" name="タイトル 2">
            <a:extLst>
              <a:ext uri="{FF2B5EF4-FFF2-40B4-BE49-F238E27FC236}">
                <a16:creationId xmlns:a16="http://schemas.microsoft.com/office/drawing/2014/main" id="{BA244978-8377-A034-6ECA-C7EF93396C83}"/>
              </a:ext>
            </a:extLst>
          </p:cNvPr>
          <p:cNvSpPr>
            <a:spLocks noGrp="1"/>
          </p:cNvSpPr>
          <p:nvPr>
            <p:ph type="title"/>
          </p:nvPr>
        </p:nvSpPr>
        <p:spPr/>
        <p:txBody>
          <a:bodyPr/>
          <a:lstStyle/>
          <a:p>
            <a:r>
              <a:rPr kumimoji="1" lang="en-US" altLang="ja-JP" dirty="0"/>
              <a:t>Working Backwards </a:t>
            </a:r>
            <a:r>
              <a:rPr kumimoji="1" lang="ja-JP" altLang="en-US" dirty="0"/>
              <a:t>後半戦</a:t>
            </a:r>
            <a:r>
              <a:rPr kumimoji="1" lang="en-US" altLang="ja-JP" dirty="0"/>
              <a:t> : </a:t>
            </a:r>
            <a:br>
              <a:rPr kumimoji="1" lang="en-US" altLang="ja-JP" dirty="0"/>
            </a:br>
            <a:r>
              <a:rPr kumimoji="1" lang="ja-JP" altLang="en-US" dirty="0"/>
              <a:t>課題を解決するシナリオを伝える</a:t>
            </a:r>
          </a:p>
        </p:txBody>
      </p:sp>
      <p:sp>
        <p:nvSpPr>
          <p:cNvPr id="5" name="矢印: 五方向 4">
            <a:extLst>
              <a:ext uri="{FF2B5EF4-FFF2-40B4-BE49-F238E27FC236}">
                <a16:creationId xmlns:a16="http://schemas.microsoft.com/office/drawing/2014/main" id="{CB8D2901-FA72-C601-9BE1-5E44FCBC8394}"/>
              </a:ext>
            </a:extLst>
          </p:cNvPr>
          <p:cNvSpPr/>
          <p:nvPr/>
        </p:nvSpPr>
        <p:spPr>
          <a:xfrm>
            <a:off x="407988" y="2553025"/>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Listen</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6" name="矢印: 五方向 5">
            <a:extLst>
              <a:ext uri="{FF2B5EF4-FFF2-40B4-BE49-F238E27FC236}">
                <a16:creationId xmlns:a16="http://schemas.microsoft.com/office/drawing/2014/main" id="{D94F4947-76F4-E9E1-445D-640DD4C6445E}"/>
              </a:ext>
            </a:extLst>
          </p:cNvPr>
          <p:cNvSpPr/>
          <p:nvPr/>
        </p:nvSpPr>
        <p:spPr>
          <a:xfrm>
            <a:off x="2797047" y="4126987"/>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Define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7" name="矢印: 五方向 6">
            <a:extLst>
              <a:ext uri="{FF2B5EF4-FFF2-40B4-BE49-F238E27FC236}">
                <a16:creationId xmlns:a16="http://schemas.microsoft.com/office/drawing/2014/main" id="{F2A83700-2559-97E1-E7A0-AFC223A3FE69}"/>
              </a:ext>
            </a:extLst>
          </p:cNvPr>
          <p:cNvSpPr/>
          <p:nvPr/>
        </p:nvSpPr>
        <p:spPr>
          <a:xfrm>
            <a:off x="4995913" y="5962035"/>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Invent</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2" name="矢印: 五方向 11">
            <a:extLst>
              <a:ext uri="{FF2B5EF4-FFF2-40B4-BE49-F238E27FC236}">
                <a16:creationId xmlns:a16="http://schemas.microsoft.com/office/drawing/2014/main" id="{9CFF730F-1D82-0882-23DB-FCC65B4FAFD1}"/>
              </a:ext>
            </a:extLst>
          </p:cNvPr>
          <p:cNvSpPr/>
          <p:nvPr/>
        </p:nvSpPr>
        <p:spPr>
          <a:xfrm>
            <a:off x="7109180" y="4126987"/>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Refine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3" name="矢印: 五方向 12">
            <a:extLst>
              <a:ext uri="{FF2B5EF4-FFF2-40B4-BE49-F238E27FC236}">
                <a16:creationId xmlns:a16="http://schemas.microsoft.com/office/drawing/2014/main" id="{51D565E2-6B40-22EA-6C40-C74F18001E4D}"/>
              </a:ext>
            </a:extLst>
          </p:cNvPr>
          <p:cNvSpPr/>
          <p:nvPr/>
        </p:nvSpPr>
        <p:spPr>
          <a:xfrm>
            <a:off x="9440318" y="2553025"/>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Test/Iterate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53" name="矢印: 左 52">
            <a:extLst>
              <a:ext uri="{FF2B5EF4-FFF2-40B4-BE49-F238E27FC236}">
                <a16:creationId xmlns:a16="http://schemas.microsoft.com/office/drawing/2014/main" id="{1A817E1B-4713-95B6-3357-1C434B329239}"/>
              </a:ext>
            </a:extLst>
          </p:cNvPr>
          <p:cNvSpPr/>
          <p:nvPr/>
        </p:nvSpPr>
        <p:spPr>
          <a:xfrm>
            <a:off x="5082821" y="4232276"/>
            <a:ext cx="1857806" cy="285949"/>
          </a:xfrm>
          <a:prstGeom prst="lef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54" name="矢印: 左 53">
            <a:extLst>
              <a:ext uri="{FF2B5EF4-FFF2-40B4-BE49-F238E27FC236}">
                <a16:creationId xmlns:a16="http://schemas.microsoft.com/office/drawing/2014/main" id="{0151FE10-2DD4-B0FB-3422-4A806F962785}"/>
              </a:ext>
            </a:extLst>
          </p:cNvPr>
          <p:cNvSpPr/>
          <p:nvPr/>
        </p:nvSpPr>
        <p:spPr>
          <a:xfrm>
            <a:off x="2663335" y="2652072"/>
            <a:ext cx="6646020" cy="285949"/>
          </a:xfrm>
          <a:prstGeom prst="leftArrow">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65" name="吹き出し: 角を丸めた四角形 64">
            <a:extLst>
              <a:ext uri="{FF2B5EF4-FFF2-40B4-BE49-F238E27FC236}">
                <a16:creationId xmlns:a16="http://schemas.microsoft.com/office/drawing/2014/main" id="{B46C93A7-B5D0-B704-E1F1-752E08E802A4}"/>
              </a:ext>
            </a:extLst>
          </p:cNvPr>
          <p:cNvSpPr/>
          <p:nvPr/>
        </p:nvSpPr>
        <p:spPr>
          <a:xfrm>
            <a:off x="6407664" y="1599332"/>
            <a:ext cx="3316077" cy="840036"/>
          </a:xfrm>
          <a:prstGeom prst="wedgeRoundRectCallout">
            <a:avLst>
              <a:gd name="adj1" fmla="val -31796"/>
              <a:gd name="adj2" fmla="val 79549"/>
              <a:gd name="adj3" fmla="val 16667"/>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Amazon Ember Display" panose="020F0603020204020204" pitchFamily="34" charset="0"/>
                <a:ea typeface="メイリオ" panose="020B0604030504040204" pitchFamily="34" charset="-128"/>
              </a:rPr>
              <a:t>PR/FAQ </a:t>
            </a:r>
            <a:r>
              <a:rPr kumimoji="1" lang="ja-JP" altLang="en-US" b="1" dirty="0">
                <a:solidFill>
                  <a:schemeClr val="tx1"/>
                </a:solidFill>
                <a:latin typeface="Amazon Ember Display" panose="020F0603020204020204" pitchFamily="34" charset="0"/>
                <a:ea typeface="メイリオ" panose="020B0604030504040204" pitchFamily="34" charset="-128"/>
              </a:rPr>
              <a:t>の仮説で顧客の課題が実際解決するか観測する</a:t>
            </a:r>
          </a:p>
        </p:txBody>
      </p:sp>
    </p:spTree>
    <p:extLst>
      <p:ext uri="{BB962C8B-B14F-4D97-AF65-F5344CB8AC3E}">
        <p14:creationId xmlns:p14="http://schemas.microsoft.com/office/powerpoint/2010/main" val="88380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9E88374-8B2D-ECE8-25BA-4071D0529E71}"/>
              </a:ext>
            </a:extLst>
          </p:cNvPr>
          <p:cNvSpPr>
            <a:spLocks noGrp="1"/>
          </p:cNvSpPr>
          <p:nvPr>
            <p:ph type="sldNum" sz="quarter" idx="12"/>
          </p:nvPr>
        </p:nvSpPr>
        <p:spPr/>
        <p:txBody>
          <a:bodyPr/>
          <a:lstStyle/>
          <a:p>
            <a:fld id="{EB4B8DE2-A4E8-46E4-8BBF-D75455EFF32C}" type="slidenum">
              <a:rPr lang="en-US" smtClean="0"/>
              <a:pPr/>
              <a:t>56</a:t>
            </a:fld>
            <a:endParaRPr lang="en-US" dirty="0"/>
          </a:p>
        </p:txBody>
      </p:sp>
      <p:sp>
        <p:nvSpPr>
          <p:cNvPr id="3" name="タイトル 2">
            <a:extLst>
              <a:ext uri="{FF2B5EF4-FFF2-40B4-BE49-F238E27FC236}">
                <a16:creationId xmlns:a16="http://schemas.microsoft.com/office/drawing/2014/main" id="{7BD217FE-5A46-9358-D272-315C613E0A02}"/>
              </a:ext>
            </a:extLst>
          </p:cNvPr>
          <p:cNvSpPr>
            <a:spLocks noGrp="1"/>
          </p:cNvSpPr>
          <p:nvPr>
            <p:ph type="title"/>
          </p:nvPr>
        </p:nvSpPr>
        <p:spPr/>
        <p:txBody>
          <a:bodyPr/>
          <a:lstStyle/>
          <a:p>
            <a:r>
              <a:rPr kumimoji="1" lang="en-US" altLang="ja-JP" dirty="0"/>
              <a:t>Test/Iterate : </a:t>
            </a:r>
            <a:r>
              <a:rPr kumimoji="1" lang="ja-JP" altLang="en-US" dirty="0"/>
              <a:t>顧客の行動変化を計測する</a:t>
            </a:r>
          </a:p>
        </p:txBody>
      </p:sp>
      <p:sp>
        <p:nvSpPr>
          <p:cNvPr id="4" name="コンテンツ プレースホルダー 3">
            <a:extLst>
              <a:ext uri="{FF2B5EF4-FFF2-40B4-BE49-F238E27FC236}">
                <a16:creationId xmlns:a16="http://schemas.microsoft.com/office/drawing/2014/main" id="{85A52F34-0893-482A-620F-C0E387E63789}"/>
              </a:ext>
            </a:extLst>
          </p:cNvPr>
          <p:cNvSpPr>
            <a:spLocks noGrp="1"/>
          </p:cNvSpPr>
          <p:nvPr>
            <p:ph sz="quarter" idx="13"/>
          </p:nvPr>
        </p:nvSpPr>
        <p:spPr>
          <a:xfrm>
            <a:off x="407988" y="1376363"/>
            <a:ext cx="11449050" cy="4031873"/>
          </a:xfrm>
        </p:spPr>
        <p:txBody>
          <a:bodyPr/>
          <a:lstStyle/>
          <a:p>
            <a:r>
              <a:rPr kumimoji="1" lang="ja-JP" altLang="en-US" dirty="0"/>
              <a:t>行動変化を、「課題の解決」と「意思決定」の </a:t>
            </a:r>
            <a:r>
              <a:rPr kumimoji="1" lang="en-US" altLang="ja-JP" dirty="0"/>
              <a:t>2 </a:t>
            </a:r>
            <a:r>
              <a:rPr kumimoji="1" lang="ja-JP" altLang="en-US" dirty="0"/>
              <a:t>つに分解し計測する。</a:t>
            </a:r>
            <a:endParaRPr kumimoji="1" lang="en-US" altLang="ja-JP" dirty="0"/>
          </a:p>
          <a:p>
            <a:endParaRPr kumimoji="1" lang="en-US" altLang="ja-JP" dirty="0"/>
          </a:p>
          <a:p>
            <a:pPr marL="342900" indent="-342900">
              <a:buFont typeface="Arial" panose="020B0604020202020204" pitchFamily="34" charset="0"/>
              <a:buChar char="•"/>
            </a:pPr>
            <a:r>
              <a:rPr kumimoji="1" lang="ja-JP" altLang="en-US" b="1" dirty="0"/>
              <a:t>課題の解決</a:t>
            </a:r>
            <a:r>
              <a:rPr kumimoji="1" lang="ja-JP" altLang="en-US" dirty="0"/>
              <a:t> </a:t>
            </a:r>
            <a:r>
              <a:rPr kumimoji="1" lang="en-US" altLang="ja-JP" dirty="0"/>
              <a:t>: Define </a:t>
            </a:r>
            <a:r>
              <a:rPr kumimoji="1" lang="ja-JP" altLang="en-US" dirty="0"/>
              <a:t>で狙った課題 </a:t>
            </a:r>
            <a:r>
              <a:rPr kumimoji="1" lang="en-US" altLang="ja-JP" dirty="0"/>
              <a:t>(</a:t>
            </a:r>
            <a:r>
              <a:rPr kumimoji="1" lang="ja-JP" altLang="en-US" dirty="0"/>
              <a:t>問い</a:t>
            </a:r>
            <a:r>
              <a:rPr kumimoji="1" lang="en-US" altLang="ja-JP" dirty="0"/>
              <a:t>) </a:t>
            </a:r>
            <a:r>
              <a:rPr kumimoji="1" lang="ja-JP" altLang="en-US" dirty="0"/>
              <a:t>が</a:t>
            </a:r>
            <a:r>
              <a:rPr kumimoji="1" lang="ja-JP" altLang="en-US" b="1" dirty="0">
                <a:solidFill>
                  <a:schemeClr val="accent5"/>
                </a:solidFill>
              </a:rPr>
              <a:t>解決しているか</a:t>
            </a:r>
            <a:endParaRPr kumimoji="1" lang="en-US" altLang="ja-JP" b="1" dirty="0">
              <a:solidFill>
                <a:schemeClr val="accent5"/>
              </a:solidFill>
            </a:endParaRPr>
          </a:p>
          <a:p>
            <a:pPr marL="342900" indent="-342900">
              <a:buFont typeface="Arial" panose="020B0604020202020204" pitchFamily="34" charset="0"/>
              <a:buChar char="•"/>
            </a:pPr>
            <a:r>
              <a:rPr kumimoji="1" lang="ja-JP" altLang="en-US" b="1" dirty="0"/>
              <a:t>意思決定</a:t>
            </a:r>
            <a:r>
              <a:rPr kumimoji="1" lang="ja-JP" altLang="en-US" dirty="0"/>
              <a:t> </a:t>
            </a:r>
            <a:r>
              <a:rPr kumimoji="1" lang="en-US" altLang="ja-JP" dirty="0"/>
              <a:t>: </a:t>
            </a:r>
            <a:r>
              <a:rPr kumimoji="1" lang="ja-JP" altLang="en-US" b="1" dirty="0">
                <a:solidFill>
                  <a:schemeClr val="accent5"/>
                </a:solidFill>
              </a:rPr>
              <a:t>解決策が採用され</a:t>
            </a:r>
            <a:r>
              <a:rPr kumimoji="1" lang="ja-JP" altLang="en-US" dirty="0"/>
              <a:t>、</a:t>
            </a:r>
            <a:r>
              <a:rPr kumimoji="1" lang="en-US" altLang="ja-JP" dirty="0"/>
              <a:t>Listen </a:t>
            </a:r>
            <a:r>
              <a:rPr kumimoji="1" lang="ja-JP" altLang="en-US" dirty="0"/>
              <a:t>で観測した顧客の行動が変化する確率</a:t>
            </a:r>
            <a:endParaRPr kumimoji="1" lang="en-US" altLang="ja-JP" dirty="0"/>
          </a:p>
          <a:p>
            <a:endParaRPr kumimoji="1" lang="en-US" altLang="ja-JP" dirty="0"/>
          </a:p>
          <a:p>
            <a:r>
              <a:rPr kumimoji="1" lang="ja-JP" altLang="en-US" dirty="0"/>
              <a:t>計測方法の類型</a:t>
            </a:r>
            <a:endParaRPr kumimoji="1" lang="en-US" altLang="ja-JP" dirty="0"/>
          </a:p>
          <a:p>
            <a:pPr marL="342900" indent="-342900">
              <a:buFont typeface="Arial" panose="020B0604020202020204" pitchFamily="34" charset="0"/>
              <a:buChar char="•"/>
            </a:pPr>
            <a:r>
              <a:rPr kumimoji="1" lang="ja-JP" altLang="en-US" dirty="0"/>
              <a:t>課題の解決 </a:t>
            </a:r>
            <a:r>
              <a:rPr kumimoji="1" lang="en-US" altLang="ja-JP" dirty="0"/>
              <a:t>: </a:t>
            </a:r>
            <a:r>
              <a:rPr kumimoji="1" lang="ja-JP" altLang="en-US" dirty="0"/>
              <a:t>ユーザーテストなど</a:t>
            </a:r>
            <a:endParaRPr kumimoji="1" lang="en-US" altLang="ja-JP" dirty="0"/>
          </a:p>
          <a:p>
            <a:pPr marL="342900" indent="-342900">
              <a:buFont typeface="Arial" panose="020B0604020202020204" pitchFamily="34" charset="0"/>
              <a:buChar char="•"/>
            </a:pPr>
            <a:r>
              <a:rPr kumimoji="1" lang="ja-JP" altLang="en-US" dirty="0"/>
              <a:t>意思決定 </a:t>
            </a:r>
            <a:r>
              <a:rPr kumimoji="1" lang="en-US" altLang="ja-JP" dirty="0"/>
              <a:t>: </a:t>
            </a:r>
            <a:r>
              <a:rPr kumimoji="1" lang="ja-JP" altLang="en-US" dirty="0"/>
              <a:t>購入ボタンのクリック、継続的な利用など</a:t>
            </a:r>
            <a:endParaRPr kumimoji="1" lang="en-US" altLang="ja-JP" dirty="0"/>
          </a:p>
          <a:p>
            <a:endParaRPr kumimoji="1" lang="ja-JP" altLang="en-US" dirty="0"/>
          </a:p>
        </p:txBody>
      </p:sp>
    </p:spTree>
    <p:extLst>
      <p:ext uri="{BB962C8B-B14F-4D97-AF65-F5344CB8AC3E}">
        <p14:creationId xmlns:p14="http://schemas.microsoft.com/office/powerpoint/2010/main" val="3717091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F22EF-8809-22C3-9CE3-A25E820538C3}"/>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F8D5936-9D4D-517C-B87E-EC55F249F92C}"/>
              </a:ext>
            </a:extLst>
          </p:cNvPr>
          <p:cNvSpPr>
            <a:spLocks noGrp="1"/>
          </p:cNvSpPr>
          <p:nvPr>
            <p:ph type="sldNum" sz="quarter" idx="12"/>
          </p:nvPr>
        </p:nvSpPr>
        <p:spPr/>
        <p:txBody>
          <a:bodyPr/>
          <a:lstStyle/>
          <a:p>
            <a:fld id="{EB4B8DE2-A4E8-46E4-8BBF-D75455EFF32C}" type="slidenum">
              <a:rPr lang="en-US" smtClean="0"/>
              <a:pPr/>
              <a:t>57</a:t>
            </a:fld>
            <a:endParaRPr lang="en-US" dirty="0"/>
          </a:p>
        </p:txBody>
      </p:sp>
      <p:sp>
        <p:nvSpPr>
          <p:cNvPr id="5" name="タイトル 4">
            <a:extLst>
              <a:ext uri="{FF2B5EF4-FFF2-40B4-BE49-F238E27FC236}">
                <a16:creationId xmlns:a16="http://schemas.microsoft.com/office/drawing/2014/main" id="{F0A2288C-986B-E9AD-5046-BD17E7CBB6AE}"/>
              </a:ext>
            </a:extLst>
          </p:cNvPr>
          <p:cNvSpPr>
            <a:spLocks noGrp="1"/>
          </p:cNvSpPr>
          <p:nvPr>
            <p:ph type="title"/>
          </p:nvPr>
        </p:nvSpPr>
        <p:spPr/>
        <p:txBody>
          <a:bodyPr/>
          <a:lstStyle/>
          <a:p>
            <a:r>
              <a:rPr lang="ja-JP" altLang="en-US" dirty="0"/>
              <a:t>課題解決</a:t>
            </a:r>
            <a:r>
              <a:rPr lang="en-US" altLang="ja-JP" dirty="0"/>
              <a:t> != </a:t>
            </a:r>
            <a:r>
              <a:rPr lang="ja-JP" altLang="en-US" dirty="0"/>
              <a:t>行動変化</a:t>
            </a:r>
          </a:p>
        </p:txBody>
      </p:sp>
      <p:sp>
        <p:nvSpPr>
          <p:cNvPr id="4" name="コンテンツ プレースホルダー 3">
            <a:extLst>
              <a:ext uri="{FF2B5EF4-FFF2-40B4-BE49-F238E27FC236}">
                <a16:creationId xmlns:a16="http://schemas.microsoft.com/office/drawing/2014/main" id="{92CB1296-5CB8-50EA-ABB2-BDA7057C92A4}"/>
              </a:ext>
            </a:extLst>
          </p:cNvPr>
          <p:cNvSpPr>
            <a:spLocks noGrp="1"/>
          </p:cNvSpPr>
          <p:nvPr>
            <p:ph sz="quarter" idx="14"/>
          </p:nvPr>
        </p:nvSpPr>
        <p:spPr>
          <a:xfrm>
            <a:off x="5921829" y="1376363"/>
            <a:ext cx="5723633" cy="4124206"/>
          </a:xfrm>
        </p:spPr>
        <p:txBody>
          <a:bodyPr/>
          <a:lstStyle/>
          <a:p>
            <a:r>
              <a:rPr lang="ja-JP" altLang="en-US" sz="2800" dirty="0"/>
              <a:t>例えば、「ヘルシーバーガー」は「なぜハンバーガーを食べるときに過剰なカロリーを摂取しないといけないのか」に対する</a:t>
            </a:r>
            <a:r>
              <a:rPr lang="ja-JP" altLang="en-US" sz="2800" b="1" dirty="0"/>
              <a:t>解決策</a:t>
            </a:r>
            <a:r>
              <a:rPr lang="ja-JP" altLang="en-US" sz="2800" dirty="0"/>
              <a:t>。</a:t>
            </a:r>
            <a:endParaRPr lang="en-US" altLang="ja-JP" sz="2800" dirty="0"/>
          </a:p>
          <a:p>
            <a:endParaRPr lang="en-US" altLang="ja-JP" sz="2800" dirty="0"/>
          </a:p>
          <a:p>
            <a:r>
              <a:rPr lang="ja-JP" altLang="en-US" sz="2800" dirty="0"/>
              <a:t>しかし、来店する顧客は「ガッツリ食べたい」という気持ちで来ることが多いため、購入</a:t>
            </a:r>
            <a:r>
              <a:rPr lang="en-US" altLang="ja-JP" sz="2800" dirty="0"/>
              <a:t>=</a:t>
            </a:r>
            <a:r>
              <a:rPr lang="ja-JP" altLang="en-US" sz="2800" b="1" dirty="0"/>
              <a:t>行動変化</a:t>
            </a:r>
            <a:r>
              <a:rPr lang="ja-JP" altLang="en-US" sz="2800" dirty="0"/>
              <a:t>が起こるとは限らない。</a:t>
            </a:r>
          </a:p>
        </p:txBody>
      </p:sp>
      <p:pic>
        <p:nvPicPr>
          <p:cNvPr id="10" name="グラフィックス 9" descr="滑りやすい 単色塗りつぶし">
            <a:extLst>
              <a:ext uri="{FF2B5EF4-FFF2-40B4-BE49-F238E27FC236}">
                <a16:creationId xmlns:a16="http://schemas.microsoft.com/office/drawing/2014/main" id="{C7B56BB1-FBEE-BDE8-EB8E-87350BAA04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60521" y="2031444"/>
            <a:ext cx="2795111" cy="2795111"/>
          </a:xfrm>
          <a:prstGeom prst="rect">
            <a:avLst/>
          </a:prstGeom>
        </p:spPr>
      </p:pic>
    </p:spTree>
    <p:extLst>
      <p:ext uri="{BB962C8B-B14F-4D97-AF65-F5344CB8AC3E}">
        <p14:creationId xmlns:p14="http://schemas.microsoft.com/office/powerpoint/2010/main" val="227388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FD39577-9560-B3CC-0D3D-E1DF84AC6C06}"/>
              </a:ext>
            </a:extLst>
          </p:cNvPr>
          <p:cNvSpPr>
            <a:spLocks noGrp="1"/>
          </p:cNvSpPr>
          <p:nvPr>
            <p:ph type="sldNum" sz="quarter" idx="12"/>
          </p:nvPr>
        </p:nvSpPr>
        <p:spPr/>
        <p:txBody>
          <a:bodyPr/>
          <a:lstStyle/>
          <a:p>
            <a:fld id="{EB4B8DE2-A4E8-46E4-8BBF-D75455EFF32C}" type="slidenum">
              <a:rPr lang="en-US" smtClean="0"/>
              <a:pPr/>
              <a:t>58</a:t>
            </a:fld>
            <a:endParaRPr lang="en-US" dirty="0"/>
          </a:p>
        </p:txBody>
      </p:sp>
      <p:sp>
        <p:nvSpPr>
          <p:cNvPr id="3" name="タイトル 2">
            <a:extLst>
              <a:ext uri="{FF2B5EF4-FFF2-40B4-BE49-F238E27FC236}">
                <a16:creationId xmlns:a16="http://schemas.microsoft.com/office/drawing/2014/main" id="{67A5C712-A232-FC66-A54A-5A48E850E44B}"/>
              </a:ext>
            </a:extLst>
          </p:cNvPr>
          <p:cNvSpPr>
            <a:spLocks noGrp="1"/>
          </p:cNvSpPr>
          <p:nvPr>
            <p:ph type="title"/>
          </p:nvPr>
        </p:nvSpPr>
        <p:spPr/>
        <p:txBody>
          <a:bodyPr/>
          <a:lstStyle/>
          <a:p>
            <a:r>
              <a:rPr kumimoji="1" lang="ja-JP" altLang="en-US" dirty="0"/>
              <a:t>課題解決の計測例 </a:t>
            </a:r>
            <a:r>
              <a:rPr kumimoji="1" lang="en-US" altLang="ja-JP" dirty="0"/>
              <a:t>: </a:t>
            </a:r>
            <a:r>
              <a:rPr kumimoji="1" lang="ja-JP" altLang="en-US" dirty="0"/>
              <a:t>ユーザーテスト</a:t>
            </a:r>
          </a:p>
        </p:txBody>
      </p:sp>
      <p:sp>
        <p:nvSpPr>
          <p:cNvPr id="25" name="コンテンツ プレースホルダー 24">
            <a:extLst>
              <a:ext uri="{FF2B5EF4-FFF2-40B4-BE49-F238E27FC236}">
                <a16:creationId xmlns:a16="http://schemas.microsoft.com/office/drawing/2014/main" id="{BA6B356B-9E9C-F90F-0DF3-7D24024B9519}"/>
              </a:ext>
            </a:extLst>
          </p:cNvPr>
          <p:cNvSpPr>
            <a:spLocks noGrp="1"/>
          </p:cNvSpPr>
          <p:nvPr>
            <p:ph sz="quarter" idx="13"/>
          </p:nvPr>
        </p:nvSpPr>
        <p:spPr>
          <a:xfrm>
            <a:off x="407988" y="1376363"/>
            <a:ext cx="11449050" cy="830997"/>
          </a:xfrm>
        </p:spPr>
        <p:txBody>
          <a:bodyPr/>
          <a:lstStyle/>
          <a:p>
            <a:r>
              <a:rPr lang="ja-JP" altLang="en-US" dirty="0"/>
              <a:t>ユーザーが、解決策 </a:t>
            </a:r>
            <a:r>
              <a:rPr lang="en-US" altLang="ja-JP" dirty="0"/>
              <a:t>(</a:t>
            </a:r>
            <a:r>
              <a:rPr lang="ja-JP" altLang="en-US" dirty="0"/>
              <a:t>モック</a:t>
            </a:r>
            <a:r>
              <a:rPr lang="en-US" altLang="ja-JP" dirty="0"/>
              <a:t>) </a:t>
            </a:r>
            <a:r>
              <a:rPr lang="ja-JP" altLang="en-US" dirty="0"/>
              <a:t>を操作して目的を達成できるか記録する。</a:t>
            </a:r>
            <a:r>
              <a:rPr lang="ja-JP" altLang="en-US" b="1" dirty="0"/>
              <a:t>統計的に、</a:t>
            </a:r>
            <a:r>
              <a:rPr lang="en-US" altLang="ja-JP" b="1" dirty="0"/>
              <a:t>5 </a:t>
            </a:r>
            <a:r>
              <a:rPr lang="ja-JP" altLang="en-US" b="1" dirty="0"/>
              <a:t>回行えば十分信頼できる回答が得られる。</a:t>
            </a:r>
          </a:p>
        </p:txBody>
      </p:sp>
      <p:pic>
        <p:nvPicPr>
          <p:cNvPr id="1026" name="Picture 2">
            <a:extLst>
              <a:ext uri="{FF2B5EF4-FFF2-40B4-BE49-F238E27FC236}">
                <a16:creationId xmlns:a16="http://schemas.microsoft.com/office/drawing/2014/main" id="{6A148D0E-2D8E-FA67-6C5A-4BAA26100B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988" y="2207360"/>
            <a:ext cx="3522209" cy="3522209"/>
          </a:xfrm>
          <a:prstGeom prst="rect">
            <a:avLst/>
          </a:prstGeom>
          <a:noFill/>
          <a:extLst>
            <a:ext uri="{909E8E84-426E-40DD-AFC4-6F175D3DCCD1}">
              <a14:hiddenFill xmlns:a14="http://schemas.microsoft.com/office/drawing/2010/main">
                <a:solidFill>
                  <a:srgbClr val="FFFFFF"/>
                </a:solidFill>
              </a14:hiddenFill>
            </a:ext>
          </a:extLst>
        </p:spPr>
      </p:pic>
      <p:sp>
        <p:nvSpPr>
          <p:cNvPr id="34" name="コンテンツ プレースホルダー 24">
            <a:extLst>
              <a:ext uri="{FF2B5EF4-FFF2-40B4-BE49-F238E27FC236}">
                <a16:creationId xmlns:a16="http://schemas.microsoft.com/office/drawing/2014/main" id="{1A545AB5-DA01-D630-FE3D-30D6400A5E9D}"/>
              </a:ext>
            </a:extLst>
          </p:cNvPr>
          <p:cNvSpPr txBox="1">
            <a:spLocks/>
          </p:cNvSpPr>
          <p:nvPr/>
        </p:nvSpPr>
        <p:spPr>
          <a:xfrm>
            <a:off x="407988" y="5791245"/>
            <a:ext cx="4174898" cy="338554"/>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1600" dirty="0"/>
              <a:t>※</a:t>
            </a:r>
            <a:r>
              <a:rPr lang="ja-JP" altLang="en-US" sz="1600" dirty="0"/>
              <a:t>画像は </a:t>
            </a:r>
            <a:r>
              <a:rPr lang="en-US" altLang="ja-JP" sz="1600" dirty="0"/>
              <a:t>Amazon Nova Canvas </a:t>
            </a:r>
            <a:r>
              <a:rPr lang="ja-JP" altLang="en-US" sz="1600" dirty="0"/>
              <a:t>により生成</a:t>
            </a:r>
          </a:p>
        </p:txBody>
      </p:sp>
      <p:sp>
        <p:nvSpPr>
          <p:cNvPr id="35" name="コンテンツ プレースホルダー 24">
            <a:extLst>
              <a:ext uri="{FF2B5EF4-FFF2-40B4-BE49-F238E27FC236}">
                <a16:creationId xmlns:a16="http://schemas.microsoft.com/office/drawing/2014/main" id="{1F9158E2-FAF6-70FC-48C3-4985D28B175B}"/>
              </a:ext>
            </a:extLst>
          </p:cNvPr>
          <p:cNvSpPr txBox="1">
            <a:spLocks/>
          </p:cNvSpPr>
          <p:nvPr/>
        </p:nvSpPr>
        <p:spPr>
          <a:xfrm>
            <a:off x="4332514" y="2190260"/>
            <a:ext cx="7524524" cy="3939540"/>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AutoNum type="arabicPeriod"/>
            </a:pPr>
            <a:r>
              <a:rPr lang="ja-JP" altLang="en-US" dirty="0"/>
              <a:t>対象のユーザーに、モックが提供する機能を伝える </a:t>
            </a:r>
            <a:r>
              <a:rPr lang="en-US" altLang="ja-JP" dirty="0"/>
              <a:t>(PR/FAQ </a:t>
            </a:r>
            <a:r>
              <a:rPr lang="ja-JP" altLang="en-US" dirty="0"/>
              <a:t>の「</a:t>
            </a:r>
            <a:r>
              <a:rPr lang="ja-JP" altLang="en-US" b="1" dirty="0">
                <a:solidFill>
                  <a:schemeClr val="accent5"/>
                </a:solidFill>
              </a:rPr>
              <a:t>顧客向けメッセージ</a:t>
            </a:r>
            <a:r>
              <a:rPr lang="ja-JP" altLang="en-US" dirty="0"/>
              <a:t>」の受容性</a:t>
            </a:r>
            <a:r>
              <a:rPr lang="en-US" altLang="ja-JP" dirty="0"/>
              <a:t>)</a:t>
            </a:r>
          </a:p>
          <a:p>
            <a:pPr marL="457200" indent="-457200">
              <a:buFont typeface="Arial" panose="020B0604020202020204" pitchFamily="34" charset="0"/>
              <a:buAutoNum type="arabicPeriod"/>
            </a:pPr>
            <a:r>
              <a:rPr lang="ja-JP" altLang="en-US" dirty="0"/>
              <a:t>ユーザーにモックを自由に操作してもらい、感じた戸惑いや発見などをなるべく口頭で話してもらう。操作が進まなくなった場合は、操作方法を伝え最後まで体験頂く</a:t>
            </a:r>
            <a:br>
              <a:rPr lang="en-US" altLang="ja-JP" dirty="0"/>
            </a:br>
            <a:r>
              <a:rPr lang="en-US" altLang="ja-JP" dirty="0"/>
              <a:t>(PR/FAQ </a:t>
            </a:r>
            <a:r>
              <a:rPr lang="ja-JP" altLang="en-US" dirty="0"/>
              <a:t>の「</a:t>
            </a:r>
            <a:r>
              <a:rPr kumimoji="1" lang="ja-JP" altLang="en-US" b="1" dirty="0">
                <a:solidFill>
                  <a:schemeClr val="accent5"/>
                </a:solidFill>
              </a:rPr>
              <a:t>解決策の体験手順</a:t>
            </a:r>
            <a:r>
              <a:rPr lang="ja-JP" altLang="en-US" dirty="0"/>
              <a:t>」の実現性</a:t>
            </a:r>
            <a:r>
              <a:rPr lang="en-US" altLang="ja-JP" dirty="0"/>
              <a:t>)</a:t>
            </a:r>
          </a:p>
          <a:p>
            <a:pPr marL="457200" indent="-457200">
              <a:buFont typeface="Arial" panose="020B0604020202020204" pitchFamily="34" charset="0"/>
              <a:buAutoNum type="arabicPeriod"/>
            </a:pPr>
            <a:r>
              <a:rPr lang="ja-JP" altLang="en-US" dirty="0"/>
              <a:t>ユーザーから体験に対する評価と意思決定の度合いを確認</a:t>
            </a:r>
            <a:br>
              <a:rPr lang="en-US" altLang="ja-JP" dirty="0"/>
            </a:br>
            <a:r>
              <a:rPr lang="en-US" altLang="ja-JP" dirty="0"/>
              <a:t>(PR/FAQ </a:t>
            </a:r>
            <a:r>
              <a:rPr lang="ja-JP" altLang="en-US" dirty="0"/>
              <a:t>の「</a:t>
            </a:r>
            <a:r>
              <a:rPr kumimoji="1" lang="ja-JP" altLang="en-US" b="1" dirty="0">
                <a:solidFill>
                  <a:schemeClr val="accent5"/>
                </a:solidFill>
              </a:rPr>
              <a:t>顧客向け </a:t>
            </a:r>
            <a:r>
              <a:rPr kumimoji="1" lang="en-US" altLang="ja-JP" b="1" dirty="0">
                <a:solidFill>
                  <a:schemeClr val="accent5"/>
                </a:solidFill>
              </a:rPr>
              <a:t>FAQ</a:t>
            </a:r>
            <a:r>
              <a:rPr lang="ja-JP" altLang="en-US" dirty="0"/>
              <a:t>」の答え合わせ</a:t>
            </a:r>
            <a:r>
              <a:rPr lang="en-US" altLang="ja-JP" dirty="0"/>
              <a:t>)</a:t>
            </a:r>
            <a:endParaRPr lang="ja-JP" altLang="en-US" dirty="0"/>
          </a:p>
        </p:txBody>
      </p:sp>
      <p:sp>
        <p:nvSpPr>
          <p:cNvPr id="36" name="矢印: 折線 35">
            <a:extLst>
              <a:ext uri="{FF2B5EF4-FFF2-40B4-BE49-F238E27FC236}">
                <a16:creationId xmlns:a16="http://schemas.microsoft.com/office/drawing/2014/main" id="{BE364238-DDA2-7B20-0468-566E47A705C8}"/>
              </a:ext>
            </a:extLst>
          </p:cNvPr>
          <p:cNvSpPr/>
          <p:nvPr/>
        </p:nvSpPr>
        <p:spPr>
          <a:xfrm flipV="1">
            <a:off x="4844143" y="6129799"/>
            <a:ext cx="609600" cy="437370"/>
          </a:xfrm>
          <a:prstGeom prst="bentArrow">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Amazon Ember Display" panose="020F0603020204020204" pitchFamily="34" charset="0"/>
              <a:ea typeface="メイリオ" panose="020B0604030504040204" pitchFamily="34" charset="-128"/>
            </a:endParaRPr>
          </a:p>
        </p:txBody>
      </p:sp>
      <p:sp>
        <p:nvSpPr>
          <p:cNvPr id="37" name="コンテンツ プレースホルダー 24">
            <a:extLst>
              <a:ext uri="{FF2B5EF4-FFF2-40B4-BE49-F238E27FC236}">
                <a16:creationId xmlns:a16="http://schemas.microsoft.com/office/drawing/2014/main" id="{7D20A1D6-A67E-EBB3-8A23-DF24C489154F}"/>
              </a:ext>
            </a:extLst>
          </p:cNvPr>
          <p:cNvSpPr txBox="1">
            <a:spLocks/>
          </p:cNvSpPr>
          <p:nvPr/>
        </p:nvSpPr>
        <p:spPr>
          <a:xfrm>
            <a:off x="5715000" y="6193949"/>
            <a:ext cx="5074920" cy="461665"/>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b="1" dirty="0"/>
              <a:t>2 </a:t>
            </a:r>
            <a:r>
              <a:rPr lang="ja-JP" altLang="en-US" b="1" dirty="0"/>
              <a:t>の完了率やフィードバックを記録</a:t>
            </a:r>
          </a:p>
        </p:txBody>
      </p:sp>
      <p:sp>
        <p:nvSpPr>
          <p:cNvPr id="38" name="コンテンツ プレースホルダー 24">
            <a:extLst>
              <a:ext uri="{FF2B5EF4-FFF2-40B4-BE49-F238E27FC236}">
                <a16:creationId xmlns:a16="http://schemas.microsoft.com/office/drawing/2014/main" id="{1DDD859B-08A9-AC2D-94E5-A7BAA9220097}"/>
              </a:ext>
            </a:extLst>
          </p:cNvPr>
          <p:cNvSpPr txBox="1">
            <a:spLocks/>
          </p:cNvSpPr>
          <p:nvPr/>
        </p:nvSpPr>
        <p:spPr>
          <a:xfrm>
            <a:off x="407987" y="815128"/>
            <a:ext cx="5557383" cy="338554"/>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1600" dirty="0"/>
              <a:t>※</a:t>
            </a:r>
            <a:r>
              <a:rPr lang="ja-JP" altLang="en-US" sz="1600" dirty="0"/>
              <a:t>本スライドで説明しているのは進め方の一例です</a:t>
            </a:r>
          </a:p>
        </p:txBody>
      </p:sp>
    </p:spTree>
    <p:extLst>
      <p:ext uri="{BB962C8B-B14F-4D97-AF65-F5344CB8AC3E}">
        <p14:creationId xmlns:p14="http://schemas.microsoft.com/office/powerpoint/2010/main" val="2964124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BA196-FEFD-B1BD-9B34-452505B5728D}"/>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0DE5681-64DF-2D7B-A1F9-1729E3D458BC}"/>
              </a:ext>
            </a:extLst>
          </p:cNvPr>
          <p:cNvSpPr>
            <a:spLocks noGrp="1"/>
          </p:cNvSpPr>
          <p:nvPr>
            <p:ph type="sldNum" sz="quarter" idx="12"/>
          </p:nvPr>
        </p:nvSpPr>
        <p:spPr/>
        <p:txBody>
          <a:bodyPr/>
          <a:lstStyle/>
          <a:p>
            <a:fld id="{EB4B8DE2-A4E8-46E4-8BBF-D75455EFF32C}" type="slidenum">
              <a:rPr lang="en-US" smtClean="0"/>
              <a:pPr/>
              <a:t>59</a:t>
            </a:fld>
            <a:endParaRPr lang="en-US" dirty="0"/>
          </a:p>
        </p:txBody>
      </p:sp>
      <p:sp>
        <p:nvSpPr>
          <p:cNvPr id="3" name="タイトル 2">
            <a:extLst>
              <a:ext uri="{FF2B5EF4-FFF2-40B4-BE49-F238E27FC236}">
                <a16:creationId xmlns:a16="http://schemas.microsoft.com/office/drawing/2014/main" id="{9EF86996-3337-98F7-E0AE-BF873C49FB4F}"/>
              </a:ext>
            </a:extLst>
          </p:cNvPr>
          <p:cNvSpPr>
            <a:spLocks noGrp="1"/>
          </p:cNvSpPr>
          <p:nvPr>
            <p:ph type="title"/>
          </p:nvPr>
        </p:nvSpPr>
        <p:spPr/>
        <p:txBody>
          <a:bodyPr/>
          <a:lstStyle/>
          <a:p>
            <a:r>
              <a:rPr kumimoji="1" lang="ja-JP" altLang="en-US" dirty="0"/>
              <a:t>マイルストンを計画する</a:t>
            </a:r>
          </a:p>
        </p:txBody>
      </p:sp>
      <p:sp>
        <p:nvSpPr>
          <p:cNvPr id="4" name="コンテンツ プレースホルダー 3">
            <a:extLst>
              <a:ext uri="{FF2B5EF4-FFF2-40B4-BE49-F238E27FC236}">
                <a16:creationId xmlns:a16="http://schemas.microsoft.com/office/drawing/2014/main" id="{1DC059CC-144A-7947-A001-42E0DDD14E27}"/>
              </a:ext>
            </a:extLst>
          </p:cNvPr>
          <p:cNvSpPr>
            <a:spLocks noGrp="1"/>
          </p:cNvSpPr>
          <p:nvPr>
            <p:ph sz="quarter" idx="13"/>
          </p:nvPr>
        </p:nvSpPr>
        <p:spPr>
          <a:xfrm>
            <a:off x="407988" y="1376363"/>
            <a:ext cx="11449050" cy="2554545"/>
          </a:xfrm>
        </p:spPr>
        <p:txBody>
          <a:bodyPr/>
          <a:lstStyle/>
          <a:p>
            <a:r>
              <a:rPr lang="en-US" altLang="ja-JP" dirty="0">
                <a:solidFill>
                  <a:schemeClr val="tx1"/>
                </a:solidFill>
              </a:rPr>
              <a:t>[</a:t>
            </a:r>
            <a:r>
              <a:rPr lang="ja-JP" altLang="en-US" dirty="0">
                <a:solidFill>
                  <a:schemeClr val="tx1"/>
                </a:solidFill>
              </a:rPr>
              <a:t>ペアワーク</a:t>
            </a:r>
            <a:r>
              <a:rPr lang="en-US" altLang="ja-JP" dirty="0">
                <a:solidFill>
                  <a:schemeClr val="tx1"/>
                </a:solidFill>
              </a:rPr>
              <a:t>]</a:t>
            </a:r>
          </a:p>
          <a:p>
            <a:r>
              <a:rPr lang="ja-JP" altLang="en-US" dirty="0">
                <a:solidFill>
                  <a:schemeClr val="tx1"/>
                </a:solidFill>
              </a:rPr>
              <a:t>観測結果がどうだったら「課題が解決」していて「意思決定」が行われるのかを事前に決めます。</a:t>
            </a:r>
            <a:endParaRPr lang="en-US" altLang="ja-JP" dirty="0">
              <a:solidFill>
                <a:schemeClr val="tx1"/>
              </a:solidFill>
            </a:endParaRPr>
          </a:p>
          <a:p>
            <a:endParaRPr lang="en-US" altLang="ja-JP" dirty="0">
              <a:solidFill>
                <a:schemeClr val="tx1"/>
              </a:solidFill>
            </a:endParaRPr>
          </a:p>
          <a:p>
            <a:r>
              <a:rPr kumimoji="1" lang="ja-JP" altLang="en-US" sz="2000" dirty="0"/>
              <a:t>📝 </a:t>
            </a:r>
            <a:r>
              <a:rPr kumimoji="1" lang="en-US" altLang="ja-JP" sz="2000" dirty="0"/>
              <a:t>:</a:t>
            </a:r>
            <a:r>
              <a:rPr kumimoji="1" lang="ja-JP" altLang="en-US" sz="2000" dirty="0"/>
              <a:t> </a:t>
            </a:r>
            <a:r>
              <a:rPr kumimoji="1" lang="en-US" altLang="ja-JP" sz="2000" dirty="0"/>
              <a:t>Coding Agent </a:t>
            </a:r>
            <a:r>
              <a:rPr kumimoji="1" lang="ja-JP" altLang="en-US" sz="2000" dirty="0"/>
              <a:t>の場合、</a:t>
            </a:r>
            <a:r>
              <a:rPr kumimoji="1" lang="en-US" altLang="ja-JP" sz="2000" dirty="0"/>
              <a:t>Prompt 5.1 </a:t>
            </a:r>
            <a:r>
              <a:rPr kumimoji="1" lang="ja-JP" altLang="en-US" sz="2000" dirty="0"/>
              <a:t>を入力しマイルストンの素案を作成してください。</a:t>
            </a:r>
            <a:endParaRPr lang="en-US" altLang="ja-JP" sz="2000" dirty="0">
              <a:solidFill>
                <a:schemeClr val="tx1"/>
              </a:solidFill>
            </a:endParaRPr>
          </a:p>
          <a:p>
            <a:endParaRPr lang="en-US" altLang="ja-JP" dirty="0">
              <a:solidFill>
                <a:schemeClr val="tx1"/>
              </a:solidFill>
            </a:endParaRPr>
          </a:p>
        </p:txBody>
      </p:sp>
      <p:pic>
        <p:nvPicPr>
          <p:cNvPr id="8" name="グラフィックス 7" descr="ストップウォッチ 単色塗りつぶし">
            <a:extLst>
              <a:ext uri="{FF2B5EF4-FFF2-40B4-BE49-F238E27FC236}">
                <a16:creationId xmlns:a16="http://schemas.microsoft.com/office/drawing/2014/main" id="{A8396060-1B8D-4F5F-E991-ABDB1F4AAB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9" name="テキスト ボックス 8">
            <a:extLst>
              <a:ext uri="{FF2B5EF4-FFF2-40B4-BE49-F238E27FC236}">
                <a16:creationId xmlns:a16="http://schemas.microsoft.com/office/drawing/2014/main" id="{CA4EDC17-9B1F-5D02-6223-6344E60684BA}"/>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5 min</a:t>
            </a:r>
            <a:endParaRPr kumimoji="1" lang="ja-JP" altLang="en-US" sz="2400" dirty="0" err="1"/>
          </a:p>
        </p:txBody>
      </p:sp>
    </p:spTree>
    <p:extLst>
      <p:ext uri="{BB962C8B-B14F-4D97-AF65-F5344CB8AC3E}">
        <p14:creationId xmlns:p14="http://schemas.microsoft.com/office/powerpoint/2010/main" val="361282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0217E60-B0BE-322B-2DC4-AF0E6FF81909}"/>
              </a:ext>
            </a:extLst>
          </p:cNvPr>
          <p:cNvSpPr>
            <a:spLocks noGrp="1"/>
          </p:cNvSpPr>
          <p:nvPr>
            <p:ph type="sldNum" sz="quarter" idx="12"/>
          </p:nvPr>
        </p:nvSpPr>
        <p:spPr/>
        <p:txBody>
          <a:bodyPr/>
          <a:lstStyle/>
          <a:p>
            <a:fld id="{EB4B8DE2-A4E8-46E4-8BBF-D75455EFF32C}" type="slidenum">
              <a:rPr lang="en-US" smtClean="0"/>
              <a:pPr/>
              <a:t>6</a:t>
            </a:fld>
            <a:endParaRPr lang="en-US" dirty="0"/>
          </a:p>
        </p:txBody>
      </p:sp>
      <p:sp>
        <p:nvSpPr>
          <p:cNvPr id="4" name="コンテンツ プレースホルダー 3">
            <a:extLst>
              <a:ext uri="{FF2B5EF4-FFF2-40B4-BE49-F238E27FC236}">
                <a16:creationId xmlns:a16="http://schemas.microsoft.com/office/drawing/2014/main" id="{06FCC537-A85B-6C91-E48C-67BDA59BB21A}"/>
              </a:ext>
            </a:extLst>
          </p:cNvPr>
          <p:cNvSpPr>
            <a:spLocks noGrp="1"/>
          </p:cNvSpPr>
          <p:nvPr>
            <p:ph sz="quarter" idx="13"/>
          </p:nvPr>
        </p:nvSpPr>
        <p:spPr>
          <a:xfrm>
            <a:off x="407988" y="3146851"/>
            <a:ext cx="11449050" cy="830997"/>
          </a:xfrm>
        </p:spPr>
        <p:txBody>
          <a:bodyPr/>
          <a:lstStyle/>
          <a:p>
            <a:pPr algn="ctr"/>
            <a:r>
              <a:rPr kumimoji="1" lang="ja-JP" altLang="en-US" sz="4800" b="1" dirty="0"/>
              <a:t>本日は実践編を行います</a:t>
            </a:r>
          </a:p>
        </p:txBody>
      </p:sp>
    </p:spTree>
    <p:extLst>
      <p:ext uri="{BB962C8B-B14F-4D97-AF65-F5344CB8AC3E}">
        <p14:creationId xmlns:p14="http://schemas.microsoft.com/office/powerpoint/2010/main" val="160626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1AD72B-9C09-AD90-3E96-3F2005C2D541}"/>
            </a:ext>
          </a:extLst>
        </p:cNvPr>
        <p:cNvGrpSpPr/>
        <p:nvPr/>
      </p:nvGrpSpPr>
      <p:grpSpPr>
        <a:xfrm>
          <a:off x="0" y="0"/>
          <a:ext cx="0" cy="0"/>
          <a:chOff x="0" y="0"/>
          <a:chExt cx="0" cy="0"/>
        </a:xfrm>
      </p:grpSpPr>
      <p:pic>
        <p:nvPicPr>
          <p:cNvPr id="14" name="図 13">
            <a:extLst>
              <a:ext uri="{FF2B5EF4-FFF2-40B4-BE49-F238E27FC236}">
                <a16:creationId xmlns:a16="http://schemas.microsoft.com/office/drawing/2014/main" id="{A6E09E0E-4407-DF44-1EAB-501B0E70AE70}"/>
              </a:ext>
            </a:extLst>
          </p:cNvPr>
          <p:cNvPicPr>
            <a:picLocks noChangeAspect="1"/>
          </p:cNvPicPr>
          <p:nvPr/>
        </p:nvPicPr>
        <p:blipFill>
          <a:blip r:embed="rId3"/>
          <a:stretch>
            <a:fillRect/>
          </a:stretch>
        </p:blipFill>
        <p:spPr>
          <a:xfrm>
            <a:off x="532261" y="2976801"/>
            <a:ext cx="3703618" cy="3005169"/>
          </a:xfrm>
          <a:prstGeom prst="rect">
            <a:avLst/>
          </a:prstGeom>
        </p:spPr>
      </p:pic>
      <p:sp>
        <p:nvSpPr>
          <p:cNvPr id="2" name="スライド番号プレースホルダー 1">
            <a:extLst>
              <a:ext uri="{FF2B5EF4-FFF2-40B4-BE49-F238E27FC236}">
                <a16:creationId xmlns:a16="http://schemas.microsoft.com/office/drawing/2014/main" id="{261563B2-429F-B7AD-9781-3D74D59B5283}"/>
              </a:ext>
            </a:extLst>
          </p:cNvPr>
          <p:cNvSpPr>
            <a:spLocks noGrp="1"/>
          </p:cNvSpPr>
          <p:nvPr>
            <p:ph type="sldNum" sz="quarter" idx="12"/>
          </p:nvPr>
        </p:nvSpPr>
        <p:spPr/>
        <p:txBody>
          <a:bodyPr/>
          <a:lstStyle/>
          <a:p>
            <a:fld id="{EB4B8DE2-A4E8-46E4-8BBF-D75455EFF32C}" type="slidenum">
              <a:rPr lang="en-US" smtClean="0"/>
              <a:pPr/>
              <a:t>60</a:t>
            </a:fld>
            <a:endParaRPr lang="en-US" dirty="0"/>
          </a:p>
        </p:txBody>
      </p:sp>
      <p:sp>
        <p:nvSpPr>
          <p:cNvPr id="3" name="タイトル 2">
            <a:extLst>
              <a:ext uri="{FF2B5EF4-FFF2-40B4-BE49-F238E27FC236}">
                <a16:creationId xmlns:a16="http://schemas.microsoft.com/office/drawing/2014/main" id="{FA8F0BD1-38F4-9A17-9F0C-88388CA34E58}"/>
              </a:ext>
            </a:extLst>
          </p:cNvPr>
          <p:cNvSpPr>
            <a:spLocks noGrp="1"/>
          </p:cNvSpPr>
          <p:nvPr>
            <p:ph type="title"/>
          </p:nvPr>
        </p:nvSpPr>
        <p:spPr/>
        <p:txBody>
          <a:bodyPr/>
          <a:lstStyle/>
          <a:p>
            <a:r>
              <a:rPr kumimoji="1" lang="en-US" altLang="ja-JP" dirty="0"/>
              <a:t>[</a:t>
            </a:r>
            <a:r>
              <a:rPr kumimoji="1" lang="en-US" altLang="ja-JP" dirty="0" err="1"/>
              <a:t>GenU</a:t>
            </a:r>
            <a:r>
              <a:rPr kumimoji="1" lang="en-US" altLang="ja-JP" dirty="0"/>
              <a:t>] </a:t>
            </a:r>
            <a:r>
              <a:rPr kumimoji="1" lang="ja-JP" altLang="en-US" dirty="0"/>
              <a:t>マイルストンを計画する</a:t>
            </a:r>
          </a:p>
        </p:txBody>
      </p:sp>
      <p:sp>
        <p:nvSpPr>
          <p:cNvPr id="4" name="コンテンツ プレースホルダー 3">
            <a:extLst>
              <a:ext uri="{FF2B5EF4-FFF2-40B4-BE49-F238E27FC236}">
                <a16:creationId xmlns:a16="http://schemas.microsoft.com/office/drawing/2014/main" id="{22434BC6-496A-D4FD-CBC2-140777DCD59B}"/>
              </a:ext>
            </a:extLst>
          </p:cNvPr>
          <p:cNvSpPr>
            <a:spLocks noGrp="1"/>
          </p:cNvSpPr>
          <p:nvPr>
            <p:ph sz="quarter" idx="13"/>
          </p:nvPr>
        </p:nvSpPr>
        <p:spPr>
          <a:xfrm>
            <a:off x="407988" y="1376363"/>
            <a:ext cx="11449050" cy="1600438"/>
          </a:xfrm>
        </p:spPr>
        <p:txBody>
          <a:bodyPr/>
          <a:lstStyle/>
          <a:p>
            <a:r>
              <a:rPr lang="en-US" altLang="ja-JP" dirty="0">
                <a:solidFill>
                  <a:schemeClr val="tx1"/>
                </a:solidFill>
              </a:rPr>
              <a:t>[</a:t>
            </a:r>
            <a:r>
              <a:rPr lang="ja-JP" altLang="en-US" dirty="0">
                <a:solidFill>
                  <a:schemeClr val="tx1"/>
                </a:solidFill>
              </a:rPr>
              <a:t>ペアワーク</a:t>
            </a:r>
            <a:r>
              <a:rPr lang="en-US" altLang="ja-JP" dirty="0">
                <a:solidFill>
                  <a:schemeClr val="tx1"/>
                </a:solidFill>
              </a:rPr>
              <a:t>]</a:t>
            </a:r>
          </a:p>
          <a:p>
            <a:pPr marL="539750" indent="-539750"/>
            <a:r>
              <a:rPr kumimoji="1" lang="ja-JP" altLang="en-US" sz="2000" dirty="0"/>
              <a:t>📝 </a:t>
            </a:r>
            <a:r>
              <a:rPr kumimoji="1" lang="en-US" altLang="ja-JP" sz="2000" dirty="0"/>
              <a:t>:</a:t>
            </a:r>
            <a:r>
              <a:rPr kumimoji="1" lang="ja-JP" altLang="en-US" sz="2000" dirty="0"/>
              <a:t> </a:t>
            </a:r>
            <a:r>
              <a:rPr kumimoji="1" lang="en-US" altLang="ja-JP" sz="2000" dirty="0" err="1"/>
              <a:t>GenU</a:t>
            </a:r>
            <a:r>
              <a:rPr kumimoji="1" lang="ja-JP" altLang="en-US" sz="2000" dirty="0"/>
              <a:t> で </a:t>
            </a:r>
            <a:r>
              <a:rPr kumimoji="1" lang="en-US" altLang="ja-JP" sz="2000" dirty="0"/>
              <a:t>Refine </a:t>
            </a:r>
            <a:r>
              <a:rPr kumimoji="1" lang="ja-JP" altLang="en-US" sz="2000" dirty="0"/>
              <a:t>のプレスリリース含めた結果を入力し </a:t>
            </a:r>
            <a:r>
              <a:rPr kumimoji="1" lang="en-US" altLang="ja-JP" sz="2000" dirty="0"/>
              <a:t>Test/Iterate </a:t>
            </a:r>
            <a:r>
              <a:rPr kumimoji="1" lang="ja-JP" altLang="en-US" sz="2000" dirty="0"/>
              <a:t>を実行してください。</a:t>
            </a:r>
            <a:br>
              <a:rPr kumimoji="1" lang="en-US" altLang="ja-JP" sz="2000" dirty="0">
                <a:solidFill>
                  <a:schemeClr val="tx1"/>
                </a:solidFill>
              </a:rPr>
            </a:br>
            <a:r>
              <a:rPr kumimoji="1" lang="ja-JP" altLang="en-US" sz="2000" dirty="0">
                <a:solidFill>
                  <a:schemeClr val="tx1"/>
                </a:solidFill>
              </a:rPr>
              <a:t>実行結果を確認し、修正してください。</a:t>
            </a:r>
            <a:endParaRPr lang="en-US" altLang="ja-JP" sz="2000" dirty="0">
              <a:solidFill>
                <a:schemeClr val="tx1"/>
              </a:solidFill>
            </a:endParaRPr>
          </a:p>
          <a:p>
            <a:endParaRPr lang="en-US" altLang="ja-JP" dirty="0">
              <a:solidFill>
                <a:schemeClr val="tx1"/>
              </a:solidFill>
            </a:endParaRPr>
          </a:p>
        </p:txBody>
      </p:sp>
      <p:sp>
        <p:nvSpPr>
          <p:cNvPr id="5" name="正方形/長方形 4">
            <a:extLst>
              <a:ext uri="{FF2B5EF4-FFF2-40B4-BE49-F238E27FC236}">
                <a16:creationId xmlns:a16="http://schemas.microsoft.com/office/drawing/2014/main" id="{6C2A6CFA-F648-5431-C168-ECD6EE2D9A0C}"/>
              </a:ext>
            </a:extLst>
          </p:cNvPr>
          <p:cNvSpPr/>
          <p:nvPr/>
        </p:nvSpPr>
        <p:spPr>
          <a:xfrm>
            <a:off x="532260" y="3519889"/>
            <a:ext cx="3703618" cy="418997"/>
          </a:xfrm>
          <a:prstGeom prst="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6" name="吹き出し: 四角形 5">
            <a:extLst>
              <a:ext uri="{FF2B5EF4-FFF2-40B4-BE49-F238E27FC236}">
                <a16:creationId xmlns:a16="http://schemas.microsoft.com/office/drawing/2014/main" id="{27AA329C-3BE8-9DB7-3919-3CDBDB12B312}"/>
              </a:ext>
            </a:extLst>
          </p:cNvPr>
          <p:cNvSpPr/>
          <p:nvPr/>
        </p:nvSpPr>
        <p:spPr>
          <a:xfrm>
            <a:off x="3643926" y="2976801"/>
            <a:ext cx="2965218" cy="726427"/>
          </a:xfrm>
          <a:prstGeom prst="wedgeRectCallout">
            <a:avLst>
              <a:gd name="adj1" fmla="val -57486"/>
              <a:gd name="adj2" fmla="val 76840"/>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①「入力例」の </a:t>
            </a:r>
            <a:r>
              <a:rPr kumimoji="1" lang="en-US" altLang="ja-JP" dirty="0">
                <a:solidFill>
                  <a:schemeClr val="tx1"/>
                </a:solidFill>
                <a:latin typeface="Amazon Ember Display" panose="020F0603020204020204" pitchFamily="34" charset="0"/>
                <a:ea typeface="メイリオ" panose="020B0604030504040204" pitchFamily="34" charset="-128"/>
              </a:rPr>
              <a:t>Test/Iterate </a:t>
            </a:r>
            <a:r>
              <a:rPr kumimoji="1" lang="ja-JP" altLang="en-US" dirty="0">
                <a:solidFill>
                  <a:schemeClr val="tx1"/>
                </a:solidFill>
                <a:latin typeface="Amazon Ember Display" panose="020F0603020204020204" pitchFamily="34" charset="0"/>
                <a:ea typeface="メイリオ" panose="020B0604030504040204" pitchFamily="34" charset="-128"/>
              </a:rPr>
              <a:t>を選択し入力</a:t>
            </a:r>
          </a:p>
        </p:txBody>
      </p:sp>
      <p:sp>
        <p:nvSpPr>
          <p:cNvPr id="7" name="正方形/長方形 6">
            <a:extLst>
              <a:ext uri="{FF2B5EF4-FFF2-40B4-BE49-F238E27FC236}">
                <a16:creationId xmlns:a16="http://schemas.microsoft.com/office/drawing/2014/main" id="{34243A48-8005-22E1-C25F-740299C636D8}"/>
              </a:ext>
            </a:extLst>
          </p:cNvPr>
          <p:cNvSpPr/>
          <p:nvPr/>
        </p:nvSpPr>
        <p:spPr>
          <a:xfrm>
            <a:off x="532261" y="4408977"/>
            <a:ext cx="3703618" cy="1077356"/>
          </a:xfrm>
          <a:prstGeom prst="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0" name="吹き出し: 四角形 9">
            <a:extLst>
              <a:ext uri="{FF2B5EF4-FFF2-40B4-BE49-F238E27FC236}">
                <a16:creationId xmlns:a16="http://schemas.microsoft.com/office/drawing/2014/main" id="{446A8338-7185-7739-5DAF-B2D66C594513}"/>
              </a:ext>
            </a:extLst>
          </p:cNvPr>
          <p:cNvSpPr/>
          <p:nvPr/>
        </p:nvSpPr>
        <p:spPr>
          <a:xfrm>
            <a:off x="3643926" y="4314032"/>
            <a:ext cx="2780305" cy="925383"/>
          </a:xfrm>
          <a:prstGeom prst="wedgeRectCallout">
            <a:avLst>
              <a:gd name="adj1" fmla="val -57903"/>
              <a:gd name="adj2" fmla="val 73088"/>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②「前工程までの結果」に </a:t>
            </a:r>
            <a:r>
              <a:rPr kumimoji="1" lang="en-US" altLang="ja-JP" dirty="0">
                <a:solidFill>
                  <a:schemeClr val="tx1"/>
                </a:solidFill>
                <a:latin typeface="Amazon Ember Display" panose="020F0603020204020204" pitchFamily="34" charset="0"/>
                <a:ea typeface="メイリオ" panose="020B0604030504040204" pitchFamily="34" charset="-128"/>
              </a:rPr>
              <a:t>Refine </a:t>
            </a:r>
            <a:r>
              <a:rPr kumimoji="1" lang="ja-JP" altLang="en-US" dirty="0">
                <a:solidFill>
                  <a:schemeClr val="tx1"/>
                </a:solidFill>
                <a:latin typeface="Amazon Ember Display" panose="020F0603020204020204" pitchFamily="34" charset="0"/>
                <a:ea typeface="メイリオ" panose="020B0604030504040204" pitchFamily="34" charset="-128"/>
              </a:rPr>
              <a:t>までの結果を入力</a:t>
            </a:r>
          </a:p>
        </p:txBody>
      </p:sp>
      <p:sp>
        <p:nvSpPr>
          <p:cNvPr id="11" name="矢印: 右 10">
            <a:extLst>
              <a:ext uri="{FF2B5EF4-FFF2-40B4-BE49-F238E27FC236}">
                <a16:creationId xmlns:a16="http://schemas.microsoft.com/office/drawing/2014/main" id="{4F022DCD-51CB-1EE6-32A0-99B763B37D28}"/>
              </a:ext>
            </a:extLst>
          </p:cNvPr>
          <p:cNvSpPr/>
          <p:nvPr/>
        </p:nvSpPr>
        <p:spPr>
          <a:xfrm>
            <a:off x="6805914" y="3531298"/>
            <a:ext cx="688734" cy="703356"/>
          </a:xfrm>
          <a:prstGeom prst="rightArrow">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pic>
        <p:nvPicPr>
          <p:cNvPr id="12" name="図 11">
            <a:extLst>
              <a:ext uri="{FF2B5EF4-FFF2-40B4-BE49-F238E27FC236}">
                <a16:creationId xmlns:a16="http://schemas.microsoft.com/office/drawing/2014/main" id="{FBE7F48B-39B1-18B3-AE72-7C8DE83BC518}"/>
              </a:ext>
            </a:extLst>
          </p:cNvPr>
          <p:cNvPicPr>
            <a:picLocks noChangeAspect="1"/>
          </p:cNvPicPr>
          <p:nvPr/>
        </p:nvPicPr>
        <p:blipFill>
          <a:blip r:embed="rId4"/>
          <a:stretch>
            <a:fillRect/>
          </a:stretch>
        </p:blipFill>
        <p:spPr>
          <a:xfrm>
            <a:off x="7602643" y="3024072"/>
            <a:ext cx="3330162" cy="2869126"/>
          </a:xfrm>
          <a:prstGeom prst="rect">
            <a:avLst/>
          </a:prstGeom>
        </p:spPr>
      </p:pic>
      <p:sp>
        <p:nvSpPr>
          <p:cNvPr id="13" name="吹き出し: 四角形 12">
            <a:extLst>
              <a:ext uri="{FF2B5EF4-FFF2-40B4-BE49-F238E27FC236}">
                <a16:creationId xmlns:a16="http://schemas.microsoft.com/office/drawing/2014/main" id="{21B16564-944D-9685-A3C0-FD618444C349}"/>
              </a:ext>
            </a:extLst>
          </p:cNvPr>
          <p:cNvSpPr/>
          <p:nvPr/>
        </p:nvSpPr>
        <p:spPr>
          <a:xfrm>
            <a:off x="9076733" y="2983033"/>
            <a:ext cx="2780305" cy="925383"/>
          </a:xfrm>
          <a:prstGeom prst="wedgeRectCallout">
            <a:avLst>
              <a:gd name="adj1" fmla="val -57903"/>
              <a:gd name="adj2" fmla="val 73088"/>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③出力結果を参照し、「注意点」で決定事項を伝えながら編集</a:t>
            </a:r>
          </a:p>
        </p:txBody>
      </p:sp>
    </p:spTree>
    <p:extLst>
      <p:ext uri="{BB962C8B-B14F-4D97-AF65-F5344CB8AC3E}">
        <p14:creationId xmlns:p14="http://schemas.microsoft.com/office/powerpoint/2010/main" val="2470922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C0265-2637-7F67-CDF1-2AA76416B1F3}"/>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C601076-21B3-1937-5F30-8602A3315720}"/>
              </a:ext>
            </a:extLst>
          </p:cNvPr>
          <p:cNvSpPr>
            <a:spLocks noGrp="1"/>
          </p:cNvSpPr>
          <p:nvPr>
            <p:ph type="sldNum" sz="quarter" idx="12"/>
          </p:nvPr>
        </p:nvSpPr>
        <p:spPr/>
        <p:txBody>
          <a:bodyPr/>
          <a:lstStyle/>
          <a:p>
            <a:fld id="{EB4B8DE2-A4E8-46E4-8BBF-D75455EFF32C}" type="slidenum">
              <a:rPr lang="en-US" smtClean="0"/>
              <a:pPr/>
              <a:t>61</a:t>
            </a:fld>
            <a:endParaRPr lang="en-US" dirty="0"/>
          </a:p>
        </p:txBody>
      </p:sp>
      <p:sp>
        <p:nvSpPr>
          <p:cNvPr id="3" name="タイトル 2">
            <a:extLst>
              <a:ext uri="{FF2B5EF4-FFF2-40B4-BE49-F238E27FC236}">
                <a16:creationId xmlns:a16="http://schemas.microsoft.com/office/drawing/2014/main" id="{5AD25874-E6E3-99E8-ADCF-E8987E53C202}"/>
              </a:ext>
            </a:extLst>
          </p:cNvPr>
          <p:cNvSpPr>
            <a:spLocks noGrp="1"/>
          </p:cNvSpPr>
          <p:nvPr>
            <p:ph type="title"/>
          </p:nvPr>
        </p:nvSpPr>
        <p:spPr/>
        <p:txBody>
          <a:bodyPr/>
          <a:lstStyle/>
          <a:p>
            <a:r>
              <a:rPr kumimoji="1" lang="ja-JP" altLang="en-US" dirty="0"/>
              <a:t>マイルストンを修正する</a:t>
            </a:r>
          </a:p>
        </p:txBody>
      </p:sp>
      <p:sp>
        <p:nvSpPr>
          <p:cNvPr id="4" name="コンテンツ プレースホルダー 3">
            <a:extLst>
              <a:ext uri="{FF2B5EF4-FFF2-40B4-BE49-F238E27FC236}">
                <a16:creationId xmlns:a16="http://schemas.microsoft.com/office/drawing/2014/main" id="{216E2865-078B-B932-4722-F1BAFBCE4BDB}"/>
              </a:ext>
            </a:extLst>
          </p:cNvPr>
          <p:cNvSpPr>
            <a:spLocks noGrp="1"/>
          </p:cNvSpPr>
          <p:nvPr>
            <p:ph sz="quarter" idx="13"/>
          </p:nvPr>
        </p:nvSpPr>
        <p:spPr>
          <a:xfrm>
            <a:off x="407988" y="1376363"/>
            <a:ext cx="11449050" cy="1277273"/>
          </a:xfrm>
        </p:spPr>
        <p:txBody>
          <a:bodyPr/>
          <a:lstStyle/>
          <a:p>
            <a:r>
              <a:rPr lang="en-US" altLang="ja-JP" dirty="0">
                <a:solidFill>
                  <a:schemeClr val="tx1"/>
                </a:solidFill>
              </a:rPr>
              <a:t>[</a:t>
            </a:r>
            <a:r>
              <a:rPr lang="ja-JP" altLang="en-US" dirty="0">
                <a:solidFill>
                  <a:schemeClr val="tx1"/>
                </a:solidFill>
              </a:rPr>
              <a:t>ペアワーク</a:t>
            </a:r>
            <a:r>
              <a:rPr lang="en-US" altLang="ja-JP" dirty="0">
                <a:solidFill>
                  <a:schemeClr val="tx1"/>
                </a:solidFill>
              </a:rPr>
              <a:t>]</a:t>
            </a:r>
          </a:p>
          <a:p>
            <a:r>
              <a:rPr lang="ja-JP" altLang="en-US" dirty="0">
                <a:solidFill>
                  <a:schemeClr val="tx1"/>
                </a:solidFill>
              </a:rPr>
              <a:t>例を参考に、各マイルストンで</a:t>
            </a:r>
            <a:r>
              <a:rPr lang="ja-JP" altLang="en-US" dirty="0"/>
              <a:t>誰が、何を計測し、どう達成を判断するか決めてください。各合格基準をクリアしたら社外に見せられるかを特に意識ください。</a:t>
            </a:r>
            <a:endParaRPr lang="en-US" altLang="ja-JP" dirty="0"/>
          </a:p>
        </p:txBody>
      </p:sp>
      <p:sp>
        <p:nvSpPr>
          <p:cNvPr id="16" name="コンテンツ プレースホルダー 2">
            <a:extLst>
              <a:ext uri="{FF2B5EF4-FFF2-40B4-BE49-F238E27FC236}">
                <a16:creationId xmlns:a16="http://schemas.microsoft.com/office/drawing/2014/main" id="{5B03334A-06B4-FDBF-2FC0-3739059144ED}"/>
              </a:ext>
            </a:extLst>
          </p:cNvPr>
          <p:cNvSpPr txBox="1">
            <a:spLocks/>
          </p:cNvSpPr>
          <p:nvPr/>
        </p:nvSpPr>
        <p:spPr>
          <a:xfrm>
            <a:off x="407987" y="4466732"/>
            <a:ext cx="2221857" cy="807913"/>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2000" dirty="0"/>
              <a:t>What : </a:t>
            </a:r>
          </a:p>
          <a:p>
            <a:pPr marL="0" indent="0">
              <a:buFont typeface="Arial" panose="020B0604020202020204" pitchFamily="34" charset="0"/>
              <a:buNone/>
            </a:pPr>
            <a:r>
              <a:rPr kumimoji="1" lang="ja-JP" altLang="en-US" sz="2000" dirty="0">
                <a:latin typeface="メイリオ" panose="020B0604030504040204" pitchFamily="50" charset="-128"/>
                <a:ea typeface="メイリオ" panose="020B0604030504040204" pitchFamily="50" charset="-128"/>
              </a:rPr>
              <a:t>どう計測するか</a:t>
            </a:r>
            <a:r>
              <a:rPr kumimoji="1" lang="en-US" altLang="ja-JP" sz="2000" dirty="0">
                <a:latin typeface="メイリオ" panose="020B0604030504040204" pitchFamily="50" charset="-128"/>
                <a:ea typeface="メイリオ" panose="020B0604030504040204" pitchFamily="50" charset="-128"/>
              </a:rPr>
              <a:t>?</a:t>
            </a:r>
          </a:p>
        </p:txBody>
      </p:sp>
      <p:sp>
        <p:nvSpPr>
          <p:cNvPr id="19" name="コンテンツ プレースホルダー 2">
            <a:extLst>
              <a:ext uri="{FF2B5EF4-FFF2-40B4-BE49-F238E27FC236}">
                <a16:creationId xmlns:a16="http://schemas.microsoft.com/office/drawing/2014/main" id="{510F4356-A5B9-16E8-6315-44A729A3C10D}"/>
              </a:ext>
            </a:extLst>
          </p:cNvPr>
          <p:cNvSpPr txBox="1">
            <a:spLocks/>
          </p:cNvSpPr>
          <p:nvPr/>
        </p:nvSpPr>
        <p:spPr>
          <a:xfrm>
            <a:off x="407988" y="5415387"/>
            <a:ext cx="2126254" cy="807913"/>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2000" dirty="0"/>
              <a:t>How : </a:t>
            </a:r>
          </a:p>
          <a:p>
            <a:pPr marL="0" indent="0">
              <a:buFont typeface="Arial" panose="020B0604020202020204" pitchFamily="34" charset="0"/>
              <a:buNone/>
            </a:pPr>
            <a:r>
              <a:rPr kumimoji="1" lang="ja-JP" altLang="en-US" sz="2000" dirty="0">
                <a:latin typeface="メイリオ" panose="020B0604030504040204" pitchFamily="50" charset="-128"/>
                <a:ea typeface="メイリオ" panose="020B0604030504040204" pitchFamily="50" charset="-128"/>
              </a:rPr>
              <a:t>合格の基準は </a:t>
            </a:r>
            <a:r>
              <a:rPr kumimoji="1" lang="en-US" altLang="ja-JP" sz="2000" dirty="0">
                <a:latin typeface="メイリオ" panose="020B0604030504040204" pitchFamily="50" charset="-128"/>
                <a:ea typeface="メイリオ" panose="020B0604030504040204" pitchFamily="50" charset="-128"/>
              </a:rPr>
              <a:t>?</a:t>
            </a:r>
          </a:p>
        </p:txBody>
      </p:sp>
      <p:sp>
        <p:nvSpPr>
          <p:cNvPr id="24" name="正方形/長方形 23">
            <a:extLst>
              <a:ext uri="{FF2B5EF4-FFF2-40B4-BE49-F238E27FC236}">
                <a16:creationId xmlns:a16="http://schemas.microsoft.com/office/drawing/2014/main" id="{C87CBBB3-A099-DA12-4450-BD2853CBC632}"/>
              </a:ext>
            </a:extLst>
          </p:cNvPr>
          <p:cNvSpPr/>
          <p:nvPr/>
        </p:nvSpPr>
        <p:spPr>
          <a:xfrm>
            <a:off x="2754217" y="4466732"/>
            <a:ext cx="2126254" cy="895138"/>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モックを使用し、</a:t>
            </a:r>
            <a:r>
              <a:rPr kumimoji="1" lang="en-US" altLang="ja-JP" dirty="0">
                <a:solidFill>
                  <a:schemeClr val="tx1"/>
                </a:solidFill>
                <a:latin typeface="Amazon Ember Display" panose="020F0603020204020204" pitchFamily="34" charset="0"/>
                <a:ea typeface="メイリオ" panose="020B0604030504040204" pitchFamily="34" charset="-128"/>
              </a:rPr>
              <a:t>N</a:t>
            </a:r>
            <a:r>
              <a:rPr kumimoji="1" lang="ja-JP" altLang="en-US" dirty="0">
                <a:solidFill>
                  <a:schemeClr val="tx1"/>
                </a:solidFill>
                <a:latin typeface="Amazon Ember Display" panose="020F0603020204020204" pitchFamily="34" charset="0"/>
                <a:ea typeface="メイリオ" panose="020B0604030504040204" pitchFamily="34" charset="-128"/>
              </a:rPr>
              <a:t>分以内に課題解決できた割合</a:t>
            </a:r>
          </a:p>
        </p:txBody>
      </p:sp>
      <p:pic>
        <p:nvPicPr>
          <p:cNvPr id="8" name="グラフィックス 7" descr="ストップウォッチ 単色塗りつぶし">
            <a:extLst>
              <a:ext uri="{FF2B5EF4-FFF2-40B4-BE49-F238E27FC236}">
                <a16:creationId xmlns:a16="http://schemas.microsoft.com/office/drawing/2014/main" id="{BB4A7CF6-4AA0-10CD-CB77-2685BFB7D7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9" name="テキスト ボックス 8">
            <a:extLst>
              <a:ext uri="{FF2B5EF4-FFF2-40B4-BE49-F238E27FC236}">
                <a16:creationId xmlns:a16="http://schemas.microsoft.com/office/drawing/2014/main" id="{4FCC3350-0B3C-604A-B005-735AC0A57EEB}"/>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5 min</a:t>
            </a:r>
            <a:endParaRPr kumimoji="1" lang="ja-JP" altLang="en-US" sz="2400" dirty="0" err="1"/>
          </a:p>
        </p:txBody>
      </p:sp>
      <p:sp>
        <p:nvSpPr>
          <p:cNvPr id="11" name="正方形/長方形 10">
            <a:extLst>
              <a:ext uri="{FF2B5EF4-FFF2-40B4-BE49-F238E27FC236}">
                <a16:creationId xmlns:a16="http://schemas.microsoft.com/office/drawing/2014/main" id="{C3E9B75A-3701-8395-731B-31CA45F2FF6D}"/>
              </a:ext>
            </a:extLst>
          </p:cNvPr>
          <p:cNvSpPr/>
          <p:nvPr/>
        </p:nvSpPr>
        <p:spPr>
          <a:xfrm>
            <a:off x="2754217" y="5415387"/>
            <a:ext cx="2126254" cy="895138"/>
          </a:xfrm>
          <a:prstGeom prst="rect">
            <a:avLst/>
          </a:prstGeom>
          <a:solidFill>
            <a:schemeClr val="accent5">
              <a:lumMod val="20000"/>
              <a:lumOff val="80000"/>
            </a:schemeClr>
          </a:solid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Amazon Ember Display" panose="020F0603020204020204" pitchFamily="34" charset="0"/>
                <a:ea typeface="メイリオ" panose="020B0604030504040204" pitchFamily="34" charset="-128"/>
              </a:rPr>
              <a:t>半数以上</a:t>
            </a:r>
            <a:r>
              <a:rPr kumimoji="1" lang="ja-JP" altLang="en-US" dirty="0">
                <a:solidFill>
                  <a:schemeClr val="tx1"/>
                </a:solidFill>
                <a:latin typeface="Amazon Ember Display" panose="020F0603020204020204" pitchFamily="34" charset="0"/>
                <a:ea typeface="メイリオ" panose="020B0604030504040204" pitchFamily="34" charset="-128"/>
              </a:rPr>
              <a:t>が課題の解決に至る</a:t>
            </a:r>
          </a:p>
        </p:txBody>
      </p:sp>
      <p:sp>
        <p:nvSpPr>
          <p:cNvPr id="17" name="正方形/長方形 16">
            <a:extLst>
              <a:ext uri="{FF2B5EF4-FFF2-40B4-BE49-F238E27FC236}">
                <a16:creationId xmlns:a16="http://schemas.microsoft.com/office/drawing/2014/main" id="{2DD7CF13-0FC2-740F-E65A-EC8B2C05B817}"/>
              </a:ext>
            </a:extLst>
          </p:cNvPr>
          <p:cNvSpPr/>
          <p:nvPr/>
        </p:nvSpPr>
        <p:spPr>
          <a:xfrm>
            <a:off x="5500306" y="4466732"/>
            <a:ext cx="2126254" cy="895138"/>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「この解決策に乗り換えますか</a:t>
            </a:r>
            <a:r>
              <a:rPr kumimoji="1" lang="en-US" altLang="ja-JP" dirty="0">
                <a:solidFill>
                  <a:schemeClr val="tx1"/>
                </a:solidFill>
                <a:latin typeface="Amazon Ember Display" panose="020F0603020204020204" pitchFamily="34" charset="0"/>
                <a:ea typeface="メイリオ" panose="020B0604030504040204" pitchFamily="34" charset="-128"/>
              </a:rPr>
              <a:t>?</a:t>
            </a:r>
            <a:r>
              <a:rPr kumimoji="1" lang="ja-JP" altLang="en-US" dirty="0">
                <a:solidFill>
                  <a:schemeClr val="tx1"/>
                </a:solidFill>
                <a:latin typeface="Amazon Ember Display" panose="020F0603020204020204" pitchFamily="34" charset="0"/>
                <a:ea typeface="メイリオ" panose="020B0604030504040204" pitchFamily="34" charset="-128"/>
              </a:rPr>
              <a:t>」</a:t>
            </a:r>
          </a:p>
        </p:txBody>
      </p:sp>
      <p:sp>
        <p:nvSpPr>
          <p:cNvPr id="26" name="正方形/長方形 25">
            <a:extLst>
              <a:ext uri="{FF2B5EF4-FFF2-40B4-BE49-F238E27FC236}">
                <a16:creationId xmlns:a16="http://schemas.microsoft.com/office/drawing/2014/main" id="{596C489A-9557-4F3B-F642-BBCA0AC4E515}"/>
              </a:ext>
            </a:extLst>
          </p:cNvPr>
          <p:cNvSpPr/>
          <p:nvPr/>
        </p:nvSpPr>
        <p:spPr>
          <a:xfrm>
            <a:off x="5500306" y="5415387"/>
            <a:ext cx="2126254" cy="895138"/>
          </a:xfrm>
          <a:prstGeom prst="rect">
            <a:avLst/>
          </a:prstGeom>
          <a:solidFill>
            <a:schemeClr val="accent5">
              <a:lumMod val="20000"/>
              <a:lumOff val="80000"/>
            </a:schemeClr>
          </a:solid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Amazon Ember Display" panose="020F0603020204020204" pitchFamily="34" charset="0"/>
                <a:ea typeface="メイリオ" panose="020B0604030504040204" pitchFamily="34" charset="-128"/>
              </a:rPr>
              <a:t>80% </a:t>
            </a:r>
            <a:r>
              <a:rPr kumimoji="1" lang="ja-JP" altLang="en-US" dirty="0">
                <a:solidFill>
                  <a:schemeClr val="tx1"/>
                </a:solidFill>
                <a:latin typeface="Amazon Ember Display" panose="020F0603020204020204" pitchFamily="34" charset="0"/>
                <a:ea typeface="メイリオ" panose="020B0604030504040204" pitchFamily="34" charset="-128"/>
              </a:rPr>
              <a:t>が </a:t>
            </a:r>
            <a:r>
              <a:rPr kumimoji="1" lang="en-US" altLang="ja-JP" dirty="0">
                <a:solidFill>
                  <a:schemeClr val="tx1"/>
                </a:solidFill>
                <a:latin typeface="Amazon Ember Display" panose="020F0603020204020204" pitchFamily="34" charset="0"/>
                <a:ea typeface="メイリオ" panose="020B0604030504040204" pitchFamily="34" charset="-128"/>
              </a:rPr>
              <a:t>Yes</a:t>
            </a:r>
            <a:r>
              <a:rPr kumimoji="1" lang="ja-JP" altLang="en-US" dirty="0">
                <a:solidFill>
                  <a:schemeClr val="tx1"/>
                </a:solidFill>
                <a:latin typeface="Amazon Ember Display" panose="020F0603020204020204" pitchFamily="34" charset="0"/>
                <a:ea typeface="メイリオ" panose="020B0604030504040204" pitchFamily="34" charset="-128"/>
              </a:rPr>
              <a:t> と回答</a:t>
            </a:r>
            <a:endParaRPr kumimoji="1" lang="ja-JP" altLang="en-US" b="1" dirty="0">
              <a:solidFill>
                <a:schemeClr val="tx1"/>
              </a:solidFill>
              <a:latin typeface="Amazon Ember Display" panose="020F0603020204020204" pitchFamily="34" charset="0"/>
              <a:ea typeface="メイリオ" panose="020B0604030504040204" pitchFamily="34" charset="-128"/>
            </a:endParaRPr>
          </a:p>
        </p:txBody>
      </p:sp>
      <p:sp>
        <p:nvSpPr>
          <p:cNvPr id="22" name="四角形: 角を丸くする 21">
            <a:extLst>
              <a:ext uri="{FF2B5EF4-FFF2-40B4-BE49-F238E27FC236}">
                <a16:creationId xmlns:a16="http://schemas.microsoft.com/office/drawing/2014/main" id="{13021900-59CC-8742-E9F2-9CA3FCC7B1C4}"/>
              </a:ext>
            </a:extLst>
          </p:cNvPr>
          <p:cNvSpPr/>
          <p:nvPr/>
        </p:nvSpPr>
        <p:spPr>
          <a:xfrm>
            <a:off x="2776250" y="2573616"/>
            <a:ext cx="2126255" cy="837282"/>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Amazon Ember Display" panose="020F0603020204020204" pitchFamily="34" charset="0"/>
                <a:ea typeface="メイリオ" panose="020B0604030504040204" pitchFamily="34" charset="-128"/>
              </a:rPr>
              <a:t>課題解決の達成</a:t>
            </a:r>
          </a:p>
        </p:txBody>
      </p:sp>
      <p:sp>
        <p:nvSpPr>
          <p:cNvPr id="25" name="四角形: 角を丸くする 24">
            <a:extLst>
              <a:ext uri="{FF2B5EF4-FFF2-40B4-BE49-F238E27FC236}">
                <a16:creationId xmlns:a16="http://schemas.microsoft.com/office/drawing/2014/main" id="{82A6B612-9F60-FB03-72D9-2E6E4BEDB1E4}"/>
              </a:ext>
            </a:extLst>
          </p:cNvPr>
          <p:cNvSpPr/>
          <p:nvPr/>
        </p:nvSpPr>
        <p:spPr>
          <a:xfrm>
            <a:off x="5500305" y="2573616"/>
            <a:ext cx="2126255" cy="837282"/>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Amazon Ember Display" panose="020F0603020204020204" pitchFamily="34" charset="0"/>
                <a:ea typeface="メイリオ" panose="020B0604030504040204" pitchFamily="34" charset="-128"/>
              </a:rPr>
              <a:t>行動変化の達成</a:t>
            </a:r>
          </a:p>
        </p:txBody>
      </p:sp>
      <p:sp>
        <p:nvSpPr>
          <p:cNvPr id="32" name="矢印: 右 31">
            <a:extLst>
              <a:ext uri="{FF2B5EF4-FFF2-40B4-BE49-F238E27FC236}">
                <a16:creationId xmlns:a16="http://schemas.microsoft.com/office/drawing/2014/main" id="{BC11EC03-D7CE-7FAF-DAA8-25348045815D}"/>
              </a:ext>
            </a:extLst>
          </p:cNvPr>
          <p:cNvSpPr/>
          <p:nvPr/>
        </p:nvSpPr>
        <p:spPr>
          <a:xfrm>
            <a:off x="4990640" y="2761424"/>
            <a:ext cx="418641" cy="461665"/>
          </a:xfrm>
          <a:prstGeom prst="rightArrow">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33" name="矢印: 右 32">
            <a:extLst>
              <a:ext uri="{FF2B5EF4-FFF2-40B4-BE49-F238E27FC236}">
                <a16:creationId xmlns:a16="http://schemas.microsoft.com/office/drawing/2014/main" id="{0E57E90D-9BBE-FB68-AB6E-5211F225FBB3}"/>
              </a:ext>
            </a:extLst>
          </p:cNvPr>
          <p:cNvSpPr/>
          <p:nvPr/>
        </p:nvSpPr>
        <p:spPr>
          <a:xfrm>
            <a:off x="7721648" y="2761424"/>
            <a:ext cx="418641" cy="461665"/>
          </a:xfrm>
          <a:prstGeom prst="rightArrow">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35" name="テキスト ボックス 34">
            <a:extLst>
              <a:ext uri="{FF2B5EF4-FFF2-40B4-BE49-F238E27FC236}">
                <a16:creationId xmlns:a16="http://schemas.microsoft.com/office/drawing/2014/main" id="{DA19D34A-F945-8E7B-9354-030443B49B2C}"/>
              </a:ext>
            </a:extLst>
          </p:cNvPr>
          <p:cNvSpPr txBox="1"/>
          <p:nvPr/>
        </p:nvSpPr>
        <p:spPr>
          <a:xfrm>
            <a:off x="2798283" y="3096238"/>
            <a:ext cx="2082187" cy="338554"/>
          </a:xfrm>
          <a:prstGeom prst="rect">
            <a:avLst/>
          </a:prstGeom>
          <a:noFill/>
        </p:spPr>
        <p:txBody>
          <a:bodyPr wrap="square" rtlCol="0">
            <a:spAutoFit/>
          </a:bodyPr>
          <a:lstStyle/>
          <a:p>
            <a:pPr algn="ctr"/>
            <a:r>
              <a:rPr kumimoji="1" lang="en-US" altLang="ja-JP" sz="1600" dirty="0">
                <a:latin typeface="Amazon Ember Display" panose="020F0603020204020204" pitchFamily="34" charset="0"/>
                <a:ea typeface="メイリオ" panose="020B0604030504040204" pitchFamily="34" charset="-128"/>
              </a:rPr>
              <a:t>Define </a:t>
            </a:r>
            <a:r>
              <a:rPr kumimoji="1" lang="ja-JP" altLang="en-US" sz="1600" dirty="0">
                <a:latin typeface="Amazon Ember Display" panose="020F0603020204020204" pitchFamily="34" charset="0"/>
                <a:ea typeface="メイリオ" panose="020B0604030504040204" pitchFamily="34" charset="-128"/>
              </a:rPr>
              <a:t>の確認</a:t>
            </a:r>
          </a:p>
        </p:txBody>
      </p:sp>
      <p:sp>
        <p:nvSpPr>
          <p:cNvPr id="36" name="テキスト ボックス 35">
            <a:extLst>
              <a:ext uri="{FF2B5EF4-FFF2-40B4-BE49-F238E27FC236}">
                <a16:creationId xmlns:a16="http://schemas.microsoft.com/office/drawing/2014/main" id="{C8C86AB1-8F61-99C5-2E03-F28BB602B178}"/>
              </a:ext>
            </a:extLst>
          </p:cNvPr>
          <p:cNvSpPr txBox="1"/>
          <p:nvPr/>
        </p:nvSpPr>
        <p:spPr>
          <a:xfrm>
            <a:off x="5500305" y="3096238"/>
            <a:ext cx="2082187" cy="338554"/>
          </a:xfrm>
          <a:prstGeom prst="rect">
            <a:avLst/>
          </a:prstGeom>
          <a:noFill/>
        </p:spPr>
        <p:txBody>
          <a:bodyPr wrap="square" rtlCol="0">
            <a:spAutoFit/>
          </a:bodyPr>
          <a:lstStyle/>
          <a:p>
            <a:pPr algn="ctr"/>
            <a:r>
              <a:rPr kumimoji="1" lang="en-US" altLang="ja-JP" sz="1600" dirty="0">
                <a:latin typeface="Amazon Ember Display" panose="020F0603020204020204" pitchFamily="34" charset="0"/>
                <a:ea typeface="メイリオ" panose="020B0604030504040204" pitchFamily="34" charset="-128"/>
              </a:rPr>
              <a:t>Listen </a:t>
            </a:r>
            <a:r>
              <a:rPr kumimoji="1" lang="ja-JP" altLang="en-US" sz="1600" dirty="0">
                <a:latin typeface="Amazon Ember Display" panose="020F0603020204020204" pitchFamily="34" charset="0"/>
                <a:ea typeface="メイリオ" panose="020B0604030504040204" pitchFamily="34" charset="-128"/>
              </a:rPr>
              <a:t>の確認</a:t>
            </a:r>
          </a:p>
        </p:txBody>
      </p:sp>
      <p:sp>
        <p:nvSpPr>
          <p:cNvPr id="5" name="正方形/長方形 4">
            <a:extLst>
              <a:ext uri="{FF2B5EF4-FFF2-40B4-BE49-F238E27FC236}">
                <a16:creationId xmlns:a16="http://schemas.microsoft.com/office/drawing/2014/main" id="{5D69375B-FDF6-1F81-9767-491E6DBA3B57}"/>
              </a:ext>
            </a:extLst>
          </p:cNvPr>
          <p:cNvSpPr/>
          <p:nvPr/>
        </p:nvSpPr>
        <p:spPr>
          <a:xfrm>
            <a:off x="8246395" y="2573616"/>
            <a:ext cx="2126254" cy="895138"/>
          </a:xfrm>
          <a:prstGeom prst="rect">
            <a:avLst/>
          </a:prstGeom>
          <a:no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顧客ファンの獲得</a:t>
            </a:r>
            <a:endParaRPr kumimoji="1" lang="en-US" altLang="ja-JP" dirty="0">
              <a:solidFill>
                <a:schemeClr val="tx1"/>
              </a:solidFill>
              <a:latin typeface="Amazon Ember Display" panose="020F0603020204020204" pitchFamily="34" charset="0"/>
              <a:ea typeface="メイリオ" panose="020B0604030504040204" pitchFamily="34" charset="-128"/>
            </a:endParaRPr>
          </a:p>
          <a:p>
            <a:pPr algn="ctr"/>
            <a:r>
              <a:rPr kumimoji="1" lang="en-US" altLang="ja-JP" dirty="0">
                <a:solidFill>
                  <a:schemeClr val="tx1"/>
                </a:solidFill>
                <a:latin typeface="Amazon Ember Display" panose="020F0603020204020204" pitchFamily="34" charset="0"/>
                <a:ea typeface="メイリオ" panose="020B0604030504040204" pitchFamily="34" charset="-128"/>
              </a:rPr>
              <a:t>(</a:t>
            </a:r>
            <a:r>
              <a:rPr kumimoji="1" lang="ja-JP" altLang="en-US" dirty="0">
                <a:solidFill>
                  <a:schemeClr val="tx1"/>
                </a:solidFill>
                <a:latin typeface="Amazon Ember Display" panose="020F0603020204020204" pitchFamily="34" charset="0"/>
                <a:ea typeface="メイリオ" panose="020B0604030504040204" pitchFamily="34" charset="-128"/>
              </a:rPr>
              <a:t>改善編で設定</a:t>
            </a:r>
            <a:r>
              <a:rPr kumimoji="1" lang="en-US" altLang="ja-JP" dirty="0">
                <a:solidFill>
                  <a:schemeClr val="tx1"/>
                </a:solidFill>
                <a:latin typeface="Amazon Ember Display" panose="020F0603020204020204" pitchFamily="34" charset="0"/>
                <a:ea typeface="メイリオ" panose="020B0604030504040204" pitchFamily="34" charset="-128"/>
              </a:rPr>
              <a:t>)</a:t>
            </a:r>
            <a:endParaRPr kumimoji="1" lang="ja-JP" altLang="en-US" dirty="0">
              <a:solidFill>
                <a:schemeClr val="tx1"/>
              </a:solidFill>
              <a:latin typeface="Amazon Ember Display" panose="020F0603020204020204" pitchFamily="34" charset="0"/>
              <a:ea typeface="メイリオ" panose="020B0604030504040204" pitchFamily="34" charset="-128"/>
            </a:endParaRPr>
          </a:p>
        </p:txBody>
      </p:sp>
      <p:sp>
        <p:nvSpPr>
          <p:cNvPr id="7" name="コンテンツ プレースホルダー 2">
            <a:extLst>
              <a:ext uri="{FF2B5EF4-FFF2-40B4-BE49-F238E27FC236}">
                <a16:creationId xmlns:a16="http://schemas.microsoft.com/office/drawing/2014/main" id="{3FD093F7-EBFC-2A9C-EC79-FEC9B6BD9C09}"/>
              </a:ext>
            </a:extLst>
          </p:cNvPr>
          <p:cNvSpPr txBox="1">
            <a:spLocks/>
          </p:cNvSpPr>
          <p:nvPr/>
        </p:nvSpPr>
        <p:spPr>
          <a:xfrm>
            <a:off x="407988" y="3503193"/>
            <a:ext cx="2126254" cy="807913"/>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2000" dirty="0"/>
              <a:t>Who : </a:t>
            </a:r>
          </a:p>
          <a:p>
            <a:pPr marL="0" indent="0">
              <a:buFont typeface="Arial" panose="020B0604020202020204" pitchFamily="34" charset="0"/>
              <a:buNone/>
            </a:pPr>
            <a:r>
              <a:rPr kumimoji="1" lang="ja-JP" altLang="en-US" sz="2000" dirty="0">
                <a:latin typeface="メイリオ" panose="020B0604030504040204" pitchFamily="50" charset="-128"/>
                <a:ea typeface="メイリオ" panose="020B0604030504040204" pitchFamily="50" charset="-128"/>
              </a:rPr>
              <a:t>誰が行うか </a:t>
            </a:r>
            <a:r>
              <a:rPr kumimoji="1" lang="en-US" altLang="ja-JP" sz="2000" dirty="0">
                <a:latin typeface="メイリオ" panose="020B0604030504040204" pitchFamily="50" charset="-128"/>
                <a:ea typeface="メイリオ" panose="020B0604030504040204" pitchFamily="50" charset="-128"/>
              </a:rPr>
              <a:t>? </a:t>
            </a:r>
          </a:p>
        </p:txBody>
      </p:sp>
      <p:sp>
        <p:nvSpPr>
          <p:cNvPr id="12" name="正方形/長方形 11">
            <a:extLst>
              <a:ext uri="{FF2B5EF4-FFF2-40B4-BE49-F238E27FC236}">
                <a16:creationId xmlns:a16="http://schemas.microsoft.com/office/drawing/2014/main" id="{4A17C030-FE3D-A329-CE84-4F1D1C2D74FE}"/>
              </a:ext>
            </a:extLst>
          </p:cNvPr>
          <p:cNvSpPr/>
          <p:nvPr/>
        </p:nvSpPr>
        <p:spPr>
          <a:xfrm>
            <a:off x="2754217" y="3503193"/>
            <a:ext cx="2126254" cy="895138"/>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ペアチーム</a:t>
            </a:r>
          </a:p>
        </p:txBody>
      </p:sp>
      <p:sp>
        <p:nvSpPr>
          <p:cNvPr id="13" name="正方形/長方形 12">
            <a:extLst>
              <a:ext uri="{FF2B5EF4-FFF2-40B4-BE49-F238E27FC236}">
                <a16:creationId xmlns:a16="http://schemas.microsoft.com/office/drawing/2014/main" id="{60E154B4-EE6A-7B24-1252-D6AD55CFB3A5}"/>
              </a:ext>
            </a:extLst>
          </p:cNvPr>
          <p:cNvSpPr/>
          <p:nvPr/>
        </p:nvSpPr>
        <p:spPr>
          <a:xfrm>
            <a:off x="5500306" y="3503193"/>
            <a:ext cx="2126254" cy="895138"/>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ペアチーム</a:t>
            </a:r>
          </a:p>
        </p:txBody>
      </p:sp>
    </p:spTree>
    <p:extLst>
      <p:ext uri="{BB962C8B-B14F-4D97-AF65-F5344CB8AC3E}">
        <p14:creationId xmlns:p14="http://schemas.microsoft.com/office/powerpoint/2010/main" val="140328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5ED95-1C22-3DD9-896B-1E0708A8C240}"/>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AD31BE0-22FC-752C-0EDF-8EF0EBE36E68}"/>
              </a:ext>
            </a:extLst>
          </p:cNvPr>
          <p:cNvSpPr>
            <a:spLocks noGrp="1"/>
          </p:cNvSpPr>
          <p:nvPr>
            <p:ph type="sldNum" sz="quarter" idx="12"/>
          </p:nvPr>
        </p:nvSpPr>
        <p:spPr/>
        <p:txBody>
          <a:bodyPr/>
          <a:lstStyle/>
          <a:p>
            <a:fld id="{EB4B8DE2-A4E8-46E4-8BBF-D75455EFF32C}" type="slidenum">
              <a:rPr lang="en-US" smtClean="0"/>
              <a:pPr/>
              <a:t>62</a:t>
            </a:fld>
            <a:endParaRPr lang="en-US" dirty="0"/>
          </a:p>
        </p:txBody>
      </p:sp>
      <p:sp>
        <p:nvSpPr>
          <p:cNvPr id="3" name="タイトル 2">
            <a:extLst>
              <a:ext uri="{FF2B5EF4-FFF2-40B4-BE49-F238E27FC236}">
                <a16:creationId xmlns:a16="http://schemas.microsoft.com/office/drawing/2014/main" id="{84955DCD-857D-7335-7168-565F6E3A8F78}"/>
              </a:ext>
            </a:extLst>
          </p:cNvPr>
          <p:cNvSpPr>
            <a:spLocks noGrp="1"/>
          </p:cNvSpPr>
          <p:nvPr>
            <p:ph type="title"/>
          </p:nvPr>
        </p:nvSpPr>
        <p:spPr/>
        <p:txBody>
          <a:bodyPr/>
          <a:lstStyle/>
          <a:p>
            <a:r>
              <a:rPr kumimoji="1" lang="en-US" altLang="ja-JP" dirty="0"/>
              <a:t>Test/Iterate : </a:t>
            </a:r>
            <a:r>
              <a:rPr kumimoji="1" lang="ja-JP" altLang="en-US" dirty="0"/>
              <a:t>実施計画</a:t>
            </a:r>
          </a:p>
        </p:txBody>
      </p:sp>
      <p:sp>
        <p:nvSpPr>
          <p:cNvPr id="4" name="コンテンツ プレースホルダー 3">
            <a:extLst>
              <a:ext uri="{FF2B5EF4-FFF2-40B4-BE49-F238E27FC236}">
                <a16:creationId xmlns:a16="http://schemas.microsoft.com/office/drawing/2014/main" id="{B2A72764-D4CF-6936-09D7-C2667D61B70A}"/>
              </a:ext>
            </a:extLst>
          </p:cNvPr>
          <p:cNvSpPr>
            <a:spLocks noGrp="1"/>
          </p:cNvSpPr>
          <p:nvPr>
            <p:ph sz="quarter" idx="13"/>
          </p:nvPr>
        </p:nvSpPr>
        <p:spPr>
          <a:xfrm>
            <a:off x="407988" y="1376363"/>
            <a:ext cx="11449050" cy="1277273"/>
          </a:xfrm>
        </p:spPr>
        <p:txBody>
          <a:bodyPr/>
          <a:lstStyle/>
          <a:p>
            <a:r>
              <a:rPr kumimoji="1" lang="en-US" altLang="ja-JP" dirty="0"/>
              <a:t>[</a:t>
            </a:r>
            <a:r>
              <a:rPr kumimoji="1" lang="ja-JP" altLang="en-US" dirty="0"/>
              <a:t>グループワーク</a:t>
            </a:r>
            <a:r>
              <a:rPr kumimoji="1" lang="en-US" altLang="ja-JP" dirty="0"/>
              <a:t>]</a:t>
            </a:r>
          </a:p>
          <a:p>
            <a:r>
              <a:rPr kumimoji="1" lang="ja-JP" altLang="en-US" dirty="0"/>
              <a:t>各ペアは、プロダクトマネージャーと相談し </a:t>
            </a:r>
            <a:r>
              <a:rPr kumimoji="1" lang="en-US" altLang="ja-JP" dirty="0"/>
              <a:t>Test/Iterate </a:t>
            </a:r>
            <a:r>
              <a:rPr kumimoji="1" lang="ja-JP" altLang="en-US" dirty="0"/>
              <a:t>で決めた指標をいつ計測するか決めてください。</a:t>
            </a:r>
            <a:endParaRPr kumimoji="1" lang="en-US" altLang="ja-JP" dirty="0"/>
          </a:p>
        </p:txBody>
      </p:sp>
      <p:pic>
        <p:nvPicPr>
          <p:cNvPr id="5" name="グラフィックス 4" descr="ストップウォッチ 単色塗りつぶし">
            <a:extLst>
              <a:ext uri="{FF2B5EF4-FFF2-40B4-BE49-F238E27FC236}">
                <a16:creationId xmlns:a16="http://schemas.microsoft.com/office/drawing/2014/main" id="{10BB80BB-C13E-FAFD-73B7-7E32FD42B2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6" name="テキスト ボックス 5">
            <a:extLst>
              <a:ext uri="{FF2B5EF4-FFF2-40B4-BE49-F238E27FC236}">
                <a16:creationId xmlns:a16="http://schemas.microsoft.com/office/drawing/2014/main" id="{34542EEC-63E5-374B-6A61-B5660C406C55}"/>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10 min</a:t>
            </a:r>
            <a:endParaRPr kumimoji="1" lang="ja-JP" altLang="en-US" sz="2400" dirty="0" err="1"/>
          </a:p>
        </p:txBody>
      </p:sp>
      <p:pic>
        <p:nvPicPr>
          <p:cNvPr id="13" name="図 12">
            <a:extLst>
              <a:ext uri="{FF2B5EF4-FFF2-40B4-BE49-F238E27FC236}">
                <a16:creationId xmlns:a16="http://schemas.microsoft.com/office/drawing/2014/main" id="{F07C080C-44C6-E09B-2D5D-8BFCE70D8B43}"/>
              </a:ext>
            </a:extLst>
          </p:cNvPr>
          <p:cNvPicPr>
            <a:picLocks noChangeAspect="1"/>
          </p:cNvPicPr>
          <p:nvPr/>
        </p:nvPicPr>
        <p:blipFill>
          <a:blip r:embed="rId4"/>
          <a:stretch>
            <a:fillRect/>
          </a:stretch>
        </p:blipFill>
        <p:spPr>
          <a:xfrm>
            <a:off x="407988" y="3115599"/>
            <a:ext cx="4852399" cy="2163172"/>
          </a:xfrm>
          <a:prstGeom prst="rect">
            <a:avLst/>
          </a:prstGeom>
        </p:spPr>
      </p:pic>
      <p:sp>
        <p:nvSpPr>
          <p:cNvPr id="14" name="正方形/長方形 13">
            <a:extLst>
              <a:ext uri="{FF2B5EF4-FFF2-40B4-BE49-F238E27FC236}">
                <a16:creationId xmlns:a16="http://schemas.microsoft.com/office/drawing/2014/main" id="{F1E8B2C9-8170-EF15-EC47-5A0701E330DC}"/>
              </a:ext>
            </a:extLst>
          </p:cNvPr>
          <p:cNvSpPr/>
          <p:nvPr/>
        </p:nvSpPr>
        <p:spPr>
          <a:xfrm>
            <a:off x="407988" y="4369911"/>
            <a:ext cx="1595498" cy="1013425"/>
          </a:xfrm>
          <a:prstGeom prst="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7" name="テキスト ボックス 6">
            <a:extLst>
              <a:ext uri="{FF2B5EF4-FFF2-40B4-BE49-F238E27FC236}">
                <a16:creationId xmlns:a16="http://schemas.microsoft.com/office/drawing/2014/main" id="{9A2DD396-15B6-1595-3490-C1B683530BF9}"/>
              </a:ext>
            </a:extLst>
          </p:cNvPr>
          <p:cNvSpPr txBox="1"/>
          <p:nvPr/>
        </p:nvSpPr>
        <p:spPr>
          <a:xfrm>
            <a:off x="6745574" y="3139200"/>
            <a:ext cx="4916774" cy="1200329"/>
          </a:xfrm>
          <a:prstGeom prst="rect">
            <a:avLst/>
          </a:prstGeom>
          <a:noFill/>
        </p:spPr>
        <p:txBody>
          <a:bodyPr wrap="square" rtlCol="0">
            <a:spAutoFit/>
          </a:bodyPr>
          <a:lstStyle/>
          <a:p>
            <a:pPr algn="l"/>
            <a:r>
              <a:rPr kumimoji="1" lang="ja-JP" altLang="en-US" dirty="0">
                <a:latin typeface="Amazon Ember Display" panose="020F0603020204020204" pitchFamily="34" charset="0"/>
                <a:ea typeface="メイリオ" panose="020B0604030504040204" pitchFamily="34" charset="-128"/>
              </a:rPr>
              <a:t>📝 </a:t>
            </a:r>
            <a:r>
              <a:rPr kumimoji="1" lang="en-US" altLang="ja-JP" dirty="0">
                <a:latin typeface="Amazon Ember Display" panose="020F0603020204020204" pitchFamily="34" charset="0"/>
                <a:ea typeface="メイリオ" panose="020B0604030504040204" pitchFamily="34" charset="-128"/>
              </a:rPr>
              <a:t>: Coding Agent </a:t>
            </a:r>
            <a:r>
              <a:rPr kumimoji="1" lang="ja-JP" altLang="en-US" dirty="0">
                <a:latin typeface="Amazon Ember Display" panose="020F0603020204020204" pitchFamily="34" charset="0"/>
                <a:ea typeface="メイリオ" panose="020B0604030504040204" pitchFamily="34" charset="-128"/>
              </a:rPr>
              <a:t>の場合、</a:t>
            </a:r>
            <a:r>
              <a:rPr kumimoji="1" lang="en-US" altLang="ja-JP" dirty="0">
                <a:latin typeface="Amazon Ember Display" panose="020F0603020204020204" pitchFamily="34" charset="0"/>
                <a:ea typeface="メイリオ" panose="020B0604030504040204" pitchFamily="34" charset="-128"/>
              </a:rPr>
              <a:t>Prompt 5.2 </a:t>
            </a:r>
            <a:r>
              <a:rPr kumimoji="1" lang="ja-JP" altLang="en-US" dirty="0">
                <a:latin typeface="Amazon Ember Display" panose="020F0603020204020204" pitchFamily="34" charset="0"/>
                <a:ea typeface="メイリオ" panose="020B0604030504040204" pitchFamily="34" charset="-128"/>
              </a:rPr>
              <a:t>を使用することでユーザーテストのシナリオを作成できます。</a:t>
            </a:r>
          </a:p>
          <a:p>
            <a:pPr algn="l"/>
            <a:endParaRPr kumimoji="1" lang="ja-JP" altLang="en-US" dirty="0">
              <a:latin typeface="Amazon Ember Display" panose="020F0603020204020204" pitchFamily="34" charset="0"/>
              <a:ea typeface="メイリオ" panose="020B0604030504040204" pitchFamily="34" charset="-128"/>
            </a:endParaRPr>
          </a:p>
        </p:txBody>
      </p:sp>
    </p:spTree>
    <p:extLst>
      <p:ext uri="{BB962C8B-B14F-4D97-AF65-F5344CB8AC3E}">
        <p14:creationId xmlns:p14="http://schemas.microsoft.com/office/powerpoint/2010/main" val="2641812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C2FFF269-0693-D445-80A3-E76197F6F60D}"/>
              </a:ext>
            </a:extLst>
          </p:cNvPr>
          <p:cNvSpPr>
            <a:spLocks noGrp="1"/>
          </p:cNvSpPr>
          <p:nvPr>
            <p:ph type="title"/>
          </p:nvPr>
        </p:nvSpPr>
        <p:spPr/>
        <p:txBody>
          <a:bodyPr/>
          <a:lstStyle/>
          <a:p>
            <a:r>
              <a:rPr lang="en-US" altLang="ja-JP" dirty="0"/>
              <a:t>Well Done!</a:t>
            </a:r>
            <a:endParaRPr lang="ja-JP" altLang="en-US" dirty="0"/>
          </a:p>
        </p:txBody>
      </p:sp>
      <p:sp>
        <p:nvSpPr>
          <p:cNvPr id="2" name="スライド番号プレースホルダー 1">
            <a:extLst>
              <a:ext uri="{FF2B5EF4-FFF2-40B4-BE49-F238E27FC236}">
                <a16:creationId xmlns:a16="http://schemas.microsoft.com/office/drawing/2014/main" id="{EB6E71F9-6160-4CF7-B634-2B30D42AE14D}"/>
              </a:ext>
            </a:extLst>
          </p:cNvPr>
          <p:cNvSpPr>
            <a:spLocks noGrp="1"/>
          </p:cNvSpPr>
          <p:nvPr>
            <p:ph type="sldNum" sz="quarter" idx="12"/>
          </p:nvPr>
        </p:nvSpPr>
        <p:spPr/>
        <p:txBody>
          <a:bodyPr/>
          <a:lstStyle/>
          <a:p>
            <a:fld id="{EB4B8DE2-A4E8-46E4-8BBF-D75455EFF32C}" type="slidenum">
              <a:rPr lang="en-US" smtClean="0"/>
              <a:pPr/>
              <a:t>63</a:t>
            </a:fld>
            <a:endParaRPr lang="en-US" dirty="0"/>
          </a:p>
        </p:txBody>
      </p:sp>
      <p:sp>
        <p:nvSpPr>
          <p:cNvPr id="3" name="テキスト ボックス 2">
            <a:extLst>
              <a:ext uri="{FF2B5EF4-FFF2-40B4-BE49-F238E27FC236}">
                <a16:creationId xmlns:a16="http://schemas.microsoft.com/office/drawing/2014/main" id="{E80FB0E9-6EC5-4FD6-DF51-36EC946C97E4}"/>
              </a:ext>
            </a:extLst>
          </p:cNvPr>
          <p:cNvSpPr txBox="1"/>
          <p:nvPr/>
        </p:nvSpPr>
        <p:spPr>
          <a:xfrm>
            <a:off x="609600" y="3724465"/>
            <a:ext cx="6781800" cy="830997"/>
          </a:xfrm>
          <a:prstGeom prst="rect">
            <a:avLst/>
          </a:prstGeom>
          <a:noFill/>
        </p:spPr>
        <p:txBody>
          <a:bodyPr wrap="square" rtlCol="0">
            <a:spAutoFit/>
          </a:bodyPr>
          <a:lstStyle/>
          <a:p>
            <a:pPr algn="l"/>
            <a:r>
              <a:rPr kumimoji="1" lang="ja-JP" altLang="en-US" sz="2400" b="1" u="sng" dirty="0">
                <a:latin typeface="Amazon Ember Display" panose="020F0603020204020204" pitchFamily="34" charset="0"/>
                <a:ea typeface="メイリオ" panose="020B0604030504040204" pitchFamily="34" charset="-128"/>
              </a:rPr>
              <a:t>🤖モックの出来を確認しつつ、</a:t>
            </a:r>
            <a:endParaRPr kumimoji="1" lang="en-US" altLang="ja-JP" sz="2400" b="1" u="sng" dirty="0">
              <a:latin typeface="Amazon Ember Display" panose="020F0603020204020204" pitchFamily="34" charset="0"/>
              <a:ea typeface="メイリオ" panose="020B0604030504040204" pitchFamily="34" charset="-128"/>
            </a:endParaRPr>
          </a:p>
          <a:p>
            <a:pPr algn="l"/>
            <a:r>
              <a:rPr kumimoji="1" lang="en-US" altLang="ja-JP" sz="2400" b="1" u="sng" dirty="0">
                <a:latin typeface="Amazon Ember Display" panose="020F0603020204020204" pitchFamily="34" charset="0"/>
                <a:ea typeface="メイリオ" panose="020B0604030504040204" pitchFamily="34" charset="-128"/>
              </a:rPr>
              <a:t>Next Step </a:t>
            </a:r>
            <a:r>
              <a:rPr kumimoji="1" lang="ja-JP" altLang="en-US" sz="2400" b="1" u="sng" dirty="0">
                <a:latin typeface="Amazon Ember Display" panose="020F0603020204020204" pitchFamily="34" charset="0"/>
                <a:ea typeface="メイリオ" panose="020B0604030504040204" pitchFamily="34" charset="-128"/>
              </a:rPr>
              <a:t>の案内を聞いてください！</a:t>
            </a:r>
          </a:p>
        </p:txBody>
      </p:sp>
    </p:spTree>
    <p:extLst>
      <p:ext uri="{BB962C8B-B14F-4D97-AF65-F5344CB8AC3E}">
        <p14:creationId xmlns:p14="http://schemas.microsoft.com/office/powerpoint/2010/main" val="38167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79B0924-790D-F84E-B241-C72580167041}"/>
              </a:ext>
            </a:extLst>
          </p:cNvPr>
          <p:cNvSpPr>
            <a:spLocks noGrp="1"/>
          </p:cNvSpPr>
          <p:nvPr>
            <p:ph type="sldNum" sz="quarter" idx="12"/>
          </p:nvPr>
        </p:nvSpPr>
        <p:spPr/>
        <p:txBody>
          <a:bodyPr/>
          <a:lstStyle/>
          <a:p>
            <a:fld id="{EB4B8DE2-A4E8-46E4-8BBF-D75455EFF32C}" type="slidenum">
              <a:rPr lang="en-US" smtClean="0"/>
              <a:pPr/>
              <a:t>64</a:t>
            </a:fld>
            <a:endParaRPr lang="en-US" dirty="0"/>
          </a:p>
        </p:txBody>
      </p:sp>
      <p:sp>
        <p:nvSpPr>
          <p:cNvPr id="3" name="タイトル 2">
            <a:extLst>
              <a:ext uri="{FF2B5EF4-FFF2-40B4-BE49-F238E27FC236}">
                <a16:creationId xmlns:a16="http://schemas.microsoft.com/office/drawing/2014/main" id="{F998A399-990F-DF13-75BF-B6A2A26EBDF7}"/>
              </a:ext>
            </a:extLst>
          </p:cNvPr>
          <p:cNvSpPr>
            <a:spLocks noGrp="1"/>
          </p:cNvSpPr>
          <p:nvPr>
            <p:ph type="title"/>
          </p:nvPr>
        </p:nvSpPr>
        <p:spPr/>
        <p:txBody>
          <a:bodyPr/>
          <a:lstStyle/>
          <a:p>
            <a:r>
              <a:rPr kumimoji="1" lang="ja-JP" altLang="en-US" dirty="0"/>
              <a:t>現在地点と、改善編以降のイメージ</a:t>
            </a:r>
            <a:br>
              <a:rPr kumimoji="1" lang="en-US" altLang="ja-JP" dirty="0"/>
            </a:br>
            <a:r>
              <a:rPr kumimoji="1" lang="en-US" altLang="ja-JP" sz="2000" b="0" dirty="0"/>
              <a:t>※</a:t>
            </a:r>
            <a:r>
              <a:rPr kumimoji="1" lang="ja-JP" altLang="en-US" sz="2000" b="0" dirty="0"/>
              <a:t>実際は </a:t>
            </a:r>
            <a:r>
              <a:rPr kumimoji="1" lang="en-US" altLang="ja-JP" sz="2000" b="0" dirty="0"/>
              <a:t>2</a:t>
            </a:r>
            <a:r>
              <a:rPr kumimoji="1" lang="ja-JP" altLang="en-US" sz="2000" b="0" dirty="0"/>
              <a:t>→</a:t>
            </a:r>
            <a:r>
              <a:rPr kumimoji="1" lang="en-US" altLang="ja-JP" sz="2000" b="0" dirty="0"/>
              <a:t>1 </a:t>
            </a:r>
            <a:r>
              <a:rPr kumimoji="1" lang="ja-JP" altLang="en-US" sz="2000" b="0" dirty="0"/>
              <a:t>の戻りなどがあり得ます</a:t>
            </a:r>
          </a:p>
        </p:txBody>
      </p:sp>
      <p:pic>
        <p:nvPicPr>
          <p:cNvPr id="6" name="図 5">
            <a:extLst>
              <a:ext uri="{FF2B5EF4-FFF2-40B4-BE49-F238E27FC236}">
                <a16:creationId xmlns:a16="http://schemas.microsoft.com/office/drawing/2014/main" id="{492678F0-E155-84C8-4BC7-6BB293A4B2A9}"/>
              </a:ext>
            </a:extLst>
          </p:cNvPr>
          <p:cNvPicPr>
            <a:picLocks noChangeAspect="1"/>
          </p:cNvPicPr>
          <p:nvPr/>
        </p:nvPicPr>
        <p:blipFill>
          <a:blip r:embed="rId2"/>
          <a:stretch>
            <a:fillRect/>
          </a:stretch>
        </p:blipFill>
        <p:spPr>
          <a:xfrm>
            <a:off x="2194968" y="1282963"/>
            <a:ext cx="7802064" cy="2724530"/>
          </a:xfrm>
          <a:prstGeom prst="rect">
            <a:avLst/>
          </a:prstGeom>
        </p:spPr>
      </p:pic>
      <p:sp>
        <p:nvSpPr>
          <p:cNvPr id="7" name="テキスト ボックス 6">
            <a:extLst>
              <a:ext uri="{FF2B5EF4-FFF2-40B4-BE49-F238E27FC236}">
                <a16:creationId xmlns:a16="http://schemas.microsoft.com/office/drawing/2014/main" id="{86CBE7A9-4EBB-494D-FD64-2FDCF43ECDB9}"/>
              </a:ext>
            </a:extLst>
          </p:cNvPr>
          <p:cNvSpPr txBox="1"/>
          <p:nvPr/>
        </p:nvSpPr>
        <p:spPr>
          <a:xfrm>
            <a:off x="2194968" y="3918857"/>
            <a:ext cx="1244918" cy="923330"/>
          </a:xfrm>
          <a:prstGeom prst="rect">
            <a:avLst/>
          </a:prstGeom>
          <a:noFill/>
        </p:spPr>
        <p:txBody>
          <a:bodyPr wrap="square" rtlCol="0">
            <a:spAutoFit/>
          </a:bodyPr>
          <a:lstStyle/>
          <a:p>
            <a:pPr algn="l"/>
            <a:r>
              <a:rPr kumimoji="1" lang="ja-JP" altLang="en-US" dirty="0">
                <a:latin typeface="Amazon Ember Display" panose="020F0603020204020204" pitchFamily="34" charset="0"/>
                <a:ea typeface="メイリオ" panose="020B0604030504040204" pitchFamily="34" charset="-128"/>
              </a:rPr>
              <a:t>ラフな </a:t>
            </a:r>
            <a:r>
              <a:rPr kumimoji="1" lang="en-US" altLang="ja-JP" dirty="0">
                <a:latin typeface="Amazon Ember Display" panose="020F0603020204020204" pitchFamily="34" charset="0"/>
                <a:ea typeface="メイリオ" panose="020B0604030504040204" pitchFamily="34" charset="-128"/>
              </a:rPr>
              <a:t>PR/FAQ </a:t>
            </a:r>
            <a:r>
              <a:rPr kumimoji="1" lang="ja-JP" altLang="en-US" dirty="0">
                <a:latin typeface="Amazon Ember Display" panose="020F0603020204020204" pitchFamily="34" charset="0"/>
                <a:ea typeface="メイリオ" panose="020B0604030504040204" pitchFamily="34" charset="-128"/>
              </a:rPr>
              <a:t>とモック</a:t>
            </a:r>
          </a:p>
        </p:txBody>
      </p:sp>
      <p:sp>
        <p:nvSpPr>
          <p:cNvPr id="8" name="テキスト ボックス 7">
            <a:extLst>
              <a:ext uri="{FF2B5EF4-FFF2-40B4-BE49-F238E27FC236}">
                <a16:creationId xmlns:a16="http://schemas.microsoft.com/office/drawing/2014/main" id="{E298E2E9-B286-44CE-31B5-8B576FE560FC}"/>
              </a:ext>
            </a:extLst>
          </p:cNvPr>
          <p:cNvSpPr txBox="1"/>
          <p:nvPr/>
        </p:nvSpPr>
        <p:spPr>
          <a:xfrm>
            <a:off x="3577454" y="3918857"/>
            <a:ext cx="1244918" cy="1200329"/>
          </a:xfrm>
          <a:prstGeom prst="rect">
            <a:avLst/>
          </a:prstGeom>
          <a:noFill/>
        </p:spPr>
        <p:txBody>
          <a:bodyPr wrap="square" rtlCol="0">
            <a:spAutoFit/>
          </a:bodyPr>
          <a:lstStyle/>
          <a:p>
            <a:pPr algn="l"/>
            <a:r>
              <a:rPr kumimoji="1" lang="ja-JP" altLang="en-US" dirty="0">
                <a:latin typeface="Amazon Ember Display" panose="020F0603020204020204" pitchFamily="34" charset="0"/>
                <a:ea typeface="メイリオ" panose="020B0604030504040204" pitchFamily="34" charset="-128"/>
              </a:rPr>
              <a:t>方向性定まった</a:t>
            </a:r>
            <a:r>
              <a:rPr kumimoji="1" lang="en-US" altLang="ja-JP" dirty="0">
                <a:latin typeface="Amazon Ember Display" panose="020F0603020204020204" pitchFamily="34" charset="0"/>
                <a:ea typeface="メイリオ" panose="020B0604030504040204" pitchFamily="34" charset="-128"/>
              </a:rPr>
              <a:t>PR/FAQ </a:t>
            </a:r>
            <a:r>
              <a:rPr kumimoji="1" lang="ja-JP" altLang="en-US" dirty="0">
                <a:latin typeface="Amazon Ember Display" panose="020F0603020204020204" pitchFamily="34" charset="0"/>
                <a:ea typeface="メイリオ" panose="020B0604030504040204" pitchFamily="34" charset="-128"/>
              </a:rPr>
              <a:t>とモック</a:t>
            </a:r>
          </a:p>
        </p:txBody>
      </p:sp>
      <p:sp>
        <p:nvSpPr>
          <p:cNvPr id="9" name="テキスト ボックス 8">
            <a:extLst>
              <a:ext uri="{FF2B5EF4-FFF2-40B4-BE49-F238E27FC236}">
                <a16:creationId xmlns:a16="http://schemas.microsoft.com/office/drawing/2014/main" id="{E6B9F6CC-87B7-763A-FA42-FDE2E8B27C6E}"/>
              </a:ext>
            </a:extLst>
          </p:cNvPr>
          <p:cNvSpPr txBox="1"/>
          <p:nvPr/>
        </p:nvSpPr>
        <p:spPr>
          <a:xfrm>
            <a:off x="4959939" y="3918857"/>
            <a:ext cx="1397317" cy="923330"/>
          </a:xfrm>
          <a:prstGeom prst="rect">
            <a:avLst/>
          </a:prstGeom>
          <a:noFill/>
        </p:spPr>
        <p:txBody>
          <a:bodyPr wrap="square" rtlCol="0">
            <a:spAutoFit/>
          </a:bodyPr>
          <a:lstStyle/>
          <a:p>
            <a:pPr algn="l"/>
            <a:r>
              <a:rPr kumimoji="1" lang="ja-JP" altLang="en-US" dirty="0">
                <a:latin typeface="Amazon Ember Display" panose="020F0603020204020204" pitchFamily="34" charset="0"/>
                <a:ea typeface="メイリオ" panose="020B0604030504040204" pitchFamily="34" charset="-128"/>
              </a:rPr>
              <a:t>候補顧客に見せられるモック</a:t>
            </a:r>
          </a:p>
        </p:txBody>
      </p:sp>
      <p:cxnSp>
        <p:nvCxnSpPr>
          <p:cNvPr id="11" name="コネクタ: 曲線 10">
            <a:extLst>
              <a:ext uri="{FF2B5EF4-FFF2-40B4-BE49-F238E27FC236}">
                <a16:creationId xmlns:a16="http://schemas.microsoft.com/office/drawing/2014/main" id="{48563B28-A52E-E456-7965-8AB98DA9A54A}"/>
              </a:ext>
            </a:extLst>
          </p:cNvPr>
          <p:cNvCxnSpPr>
            <a:stCxn id="7" idx="2"/>
            <a:endCxn id="8" idx="2"/>
          </p:cNvCxnSpPr>
          <p:nvPr/>
        </p:nvCxnSpPr>
        <p:spPr>
          <a:xfrm rot="16200000" flipH="1">
            <a:off x="3370171" y="4289443"/>
            <a:ext cx="276999" cy="1382486"/>
          </a:xfrm>
          <a:prstGeom prst="curvedConnector3">
            <a:avLst>
              <a:gd name="adj1" fmla="val 182527"/>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2" name="コネクタ: 曲線 11">
            <a:extLst>
              <a:ext uri="{FF2B5EF4-FFF2-40B4-BE49-F238E27FC236}">
                <a16:creationId xmlns:a16="http://schemas.microsoft.com/office/drawing/2014/main" id="{635DB460-D630-3DB3-DEF3-D746B2C7C35F}"/>
              </a:ext>
            </a:extLst>
          </p:cNvPr>
          <p:cNvCxnSpPr>
            <a:cxnSpLocks/>
            <a:stCxn id="8" idx="2"/>
            <a:endCxn id="9" idx="2"/>
          </p:cNvCxnSpPr>
          <p:nvPr/>
        </p:nvCxnSpPr>
        <p:spPr>
          <a:xfrm rot="5400000" flipH="1" flipV="1">
            <a:off x="4790755" y="4251344"/>
            <a:ext cx="276999" cy="1458685"/>
          </a:xfrm>
          <a:prstGeom prst="curvedConnector3">
            <a:avLst>
              <a:gd name="adj1" fmla="val -82527"/>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39A1AEA4-3DC2-1391-10A4-DE7971EAFB62}"/>
              </a:ext>
            </a:extLst>
          </p:cNvPr>
          <p:cNvSpPr txBox="1"/>
          <p:nvPr/>
        </p:nvSpPr>
        <p:spPr>
          <a:xfrm>
            <a:off x="6779826" y="3918857"/>
            <a:ext cx="1397317" cy="923330"/>
          </a:xfrm>
          <a:prstGeom prst="rect">
            <a:avLst/>
          </a:prstGeom>
          <a:noFill/>
        </p:spPr>
        <p:txBody>
          <a:bodyPr wrap="square" rtlCol="0">
            <a:spAutoFit/>
          </a:bodyPr>
          <a:lstStyle/>
          <a:p>
            <a:pPr algn="l"/>
            <a:r>
              <a:rPr kumimoji="1" lang="ja-JP" altLang="en-US" dirty="0">
                <a:latin typeface="Amazon Ember Display" panose="020F0603020204020204" pitchFamily="34" charset="0"/>
                <a:ea typeface="メイリオ" panose="020B0604030504040204" pitchFamily="34" charset="-128"/>
              </a:rPr>
              <a:t>実際の</a:t>
            </a:r>
            <a:endParaRPr kumimoji="1" lang="en-US" altLang="ja-JP" dirty="0">
              <a:latin typeface="Amazon Ember Display" panose="020F0603020204020204" pitchFamily="34" charset="0"/>
              <a:ea typeface="メイリオ" panose="020B0604030504040204" pitchFamily="34" charset="-128"/>
            </a:endParaRPr>
          </a:p>
          <a:p>
            <a:pPr algn="l"/>
            <a:r>
              <a:rPr kumimoji="1" lang="ja-JP" altLang="en-US" dirty="0">
                <a:latin typeface="Amazon Ember Display" panose="020F0603020204020204" pitchFamily="34" charset="0"/>
                <a:ea typeface="メイリオ" panose="020B0604030504040204" pitchFamily="34" charset="-128"/>
              </a:rPr>
              <a:t>プレス</a:t>
            </a:r>
            <a:endParaRPr kumimoji="1" lang="en-US" altLang="ja-JP" dirty="0">
              <a:latin typeface="Amazon Ember Display" panose="020F0603020204020204" pitchFamily="34" charset="0"/>
              <a:ea typeface="メイリオ" panose="020B0604030504040204" pitchFamily="34" charset="-128"/>
            </a:endParaRPr>
          </a:p>
          <a:p>
            <a:pPr algn="l"/>
            <a:r>
              <a:rPr kumimoji="1" lang="ja-JP" altLang="en-US" dirty="0">
                <a:latin typeface="Amazon Ember Display" panose="020F0603020204020204" pitchFamily="34" charset="0"/>
                <a:ea typeface="メイリオ" panose="020B0604030504040204" pitchFamily="34" charset="-128"/>
              </a:rPr>
              <a:t>リリース</a:t>
            </a:r>
          </a:p>
        </p:txBody>
      </p:sp>
      <p:cxnSp>
        <p:nvCxnSpPr>
          <p:cNvPr id="18" name="コネクタ: 曲線 17">
            <a:extLst>
              <a:ext uri="{FF2B5EF4-FFF2-40B4-BE49-F238E27FC236}">
                <a16:creationId xmlns:a16="http://schemas.microsoft.com/office/drawing/2014/main" id="{6179F8FE-726E-F5A2-A3DD-01264ECFB8A9}"/>
              </a:ext>
            </a:extLst>
          </p:cNvPr>
          <p:cNvCxnSpPr>
            <a:cxnSpLocks/>
            <a:stCxn id="9" idx="2"/>
            <a:endCxn id="17" idx="2"/>
          </p:cNvCxnSpPr>
          <p:nvPr/>
        </p:nvCxnSpPr>
        <p:spPr>
          <a:xfrm rot="16200000" flipH="1">
            <a:off x="6568541" y="3932243"/>
            <a:ext cx="12700" cy="1819887"/>
          </a:xfrm>
          <a:prstGeom prst="curvedConnector3">
            <a:avLst>
              <a:gd name="adj1" fmla="val 1800000"/>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7" name="矢印: 五方向 26">
            <a:extLst>
              <a:ext uri="{FF2B5EF4-FFF2-40B4-BE49-F238E27FC236}">
                <a16:creationId xmlns:a16="http://schemas.microsoft.com/office/drawing/2014/main" id="{A86CB8C0-3E8F-3900-0095-49E5FD5A9106}"/>
              </a:ext>
            </a:extLst>
          </p:cNvPr>
          <p:cNvSpPr/>
          <p:nvPr/>
        </p:nvSpPr>
        <p:spPr>
          <a:xfrm>
            <a:off x="2275114" y="5638800"/>
            <a:ext cx="1302340" cy="440871"/>
          </a:xfrm>
          <a:prstGeom prst="homePlat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Amazon Ember Display" panose="020F0603020204020204" pitchFamily="34" charset="0"/>
                <a:ea typeface="メイリオ" panose="020B0604030504040204" pitchFamily="34" charset="-128"/>
              </a:rPr>
              <a:t>実践編</a:t>
            </a:r>
          </a:p>
        </p:txBody>
      </p:sp>
      <p:sp>
        <p:nvSpPr>
          <p:cNvPr id="28" name="矢印: 五方向 27">
            <a:extLst>
              <a:ext uri="{FF2B5EF4-FFF2-40B4-BE49-F238E27FC236}">
                <a16:creationId xmlns:a16="http://schemas.microsoft.com/office/drawing/2014/main" id="{BA26A27A-53B8-EF5B-C202-199D6A936B0C}"/>
              </a:ext>
            </a:extLst>
          </p:cNvPr>
          <p:cNvSpPr/>
          <p:nvPr/>
        </p:nvSpPr>
        <p:spPr>
          <a:xfrm>
            <a:off x="3626914" y="5638800"/>
            <a:ext cx="1302340" cy="440871"/>
          </a:xfrm>
          <a:prstGeom prst="homePlat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Amazon Ember Display" panose="020F0603020204020204" pitchFamily="34" charset="0"/>
                <a:ea typeface="メイリオ" panose="020B0604030504040204" pitchFamily="34" charset="-128"/>
              </a:rPr>
              <a:t>改善編</a:t>
            </a:r>
          </a:p>
        </p:txBody>
      </p:sp>
      <p:sp>
        <p:nvSpPr>
          <p:cNvPr id="29" name="矢印: 五方向 28">
            <a:extLst>
              <a:ext uri="{FF2B5EF4-FFF2-40B4-BE49-F238E27FC236}">
                <a16:creationId xmlns:a16="http://schemas.microsoft.com/office/drawing/2014/main" id="{00B13646-19B5-E3A3-FD5C-84CA19F37834}"/>
              </a:ext>
            </a:extLst>
          </p:cNvPr>
          <p:cNvSpPr/>
          <p:nvPr/>
        </p:nvSpPr>
        <p:spPr>
          <a:xfrm>
            <a:off x="5018576" y="5638800"/>
            <a:ext cx="3158567" cy="440871"/>
          </a:xfrm>
          <a:prstGeom prst="homePlat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ワークショップ後 </a:t>
            </a:r>
            <a:r>
              <a:rPr kumimoji="1" lang="en-US" altLang="ja-JP" dirty="0">
                <a:solidFill>
                  <a:schemeClr val="tx1"/>
                </a:solidFill>
                <a:latin typeface="Amazon Ember Display" panose="020F0603020204020204" pitchFamily="34" charset="0"/>
                <a:ea typeface="メイリオ" panose="020B0604030504040204" pitchFamily="34" charset="-128"/>
              </a:rPr>
              <a:t>3~6 </a:t>
            </a:r>
            <a:r>
              <a:rPr kumimoji="1" lang="ja-JP" altLang="en-US" dirty="0">
                <a:solidFill>
                  <a:schemeClr val="tx1"/>
                </a:solidFill>
                <a:latin typeface="Amazon Ember Display" panose="020F0603020204020204" pitchFamily="34" charset="0"/>
                <a:ea typeface="メイリオ" panose="020B0604030504040204" pitchFamily="34" charset="-128"/>
              </a:rPr>
              <a:t>ヵ月</a:t>
            </a:r>
          </a:p>
        </p:txBody>
      </p:sp>
      <p:sp>
        <p:nvSpPr>
          <p:cNvPr id="10" name="テキスト ボックス 9">
            <a:extLst>
              <a:ext uri="{FF2B5EF4-FFF2-40B4-BE49-F238E27FC236}">
                <a16:creationId xmlns:a16="http://schemas.microsoft.com/office/drawing/2014/main" id="{753D67A0-C5DD-6BD2-26CA-2DA81A9C2038}"/>
              </a:ext>
            </a:extLst>
          </p:cNvPr>
          <p:cNvSpPr txBox="1"/>
          <p:nvPr/>
        </p:nvSpPr>
        <p:spPr>
          <a:xfrm>
            <a:off x="8415179" y="3918857"/>
            <a:ext cx="1397317" cy="646331"/>
          </a:xfrm>
          <a:prstGeom prst="rect">
            <a:avLst/>
          </a:prstGeom>
          <a:noFill/>
        </p:spPr>
        <p:txBody>
          <a:bodyPr wrap="square" rtlCol="0">
            <a:spAutoFit/>
          </a:bodyPr>
          <a:lstStyle/>
          <a:p>
            <a:pPr algn="l"/>
            <a:r>
              <a:rPr kumimoji="1" lang="ja-JP" altLang="en-US" dirty="0">
                <a:latin typeface="Amazon Ember Display" panose="020F0603020204020204" pitchFamily="34" charset="0"/>
                <a:ea typeface="メイリオ" panose="020B0604030504040204" pitchFamily="34" charset="-128"/>
              </a:rPr>
              <a:t>改善、革新の継続</a:t>
            </a:r>
          </a:p>
        </p:txBody>
      </p:sp>
      <p:cxnSp>
        <p:nvCxnSpPr>
          <p:cNvPr id="13" name="コネクタ: 曲線 12">
            <a:extLst>
              <a:ext uri="{FF2B5EF4-FFF2-40B4-BE49-F238E27FC236}">
                <a16:creationId xmlns:a16="http://schemas.microsoft.com/office/drawing/2014/main" id="{BB59EA0F-BAD8-BB45-E778-55ED444B1EB6}"/>
              </a:ext>
            </a:extLst>
          </p:cNvPr>
          <p:cNvCxnSpPr>
            <a:cxnSpLocks/>
            <a:stCxn id="17" idx="2"/>
            <a:endCxn id="10" idx="2"/>
          </p:cNvCxnSpPr>
          <p:nvPr/>
        </p:nvCxnSpPr>
        <p:spPr>
          <a:xfrm rot="5400000" flipH="1" flipV="1">
            <a:off x="8157661" y="3886011"/>
            <a:ext cx="276999" cy="1635353"/>
          </a:xfrm>
          <a:prstGeom prst="curvedConnector3">
            <a:avLst>
              <a:gd name="adj1" fmla="val -82527"/>
            </a:avLst>
          </a:prstGeom>
          <a:ln w="19050" cap="rnd">
            <a:solidFill>
              <a:schemeClr val="tx1"/>
            </a:solidFill>
            <a:prstDash val="dash"/>
            <a:round/>
            <a:tailEnd type="triangle"/>
          </a:ln>
        </p:spPr>
        <p:style>
          <a:lnRef idx="1">
            <a:schemeClr val="accent1"/>
          </a:lnRef>
          <a:fillRef idx="0">
            <a:schemeClr val="accent1"/>
          </a:fillRef>
          <a:effectRef idx="0">
            <a:schemeClr val="accent1"/>
          </a:effectRef>
          <a:fontRef idx="minor">
            <a:schemeClr val="tx1"/>
          </a:fontRef>
        </p:style>
      </p:cxnSp>
      <p:sp>
        <p:nvSpPr>
          <p:cNvPr id="19" name="四角形: 角を丸くする 18">
            <a:extLst>
              <a:ext uri="{FF2B5EF4-FFF2-40B4-BE49-F238E27FC236}">
                <a16:creationId xmlns:a16="http://schemas.microsoft.com/office/drawing/2014/main" id="{6FA94B31-5DA7-E791-6DD3-FB5A59495641}"/>
              </a:ext>
            </a:extLst>
          </p:cNvPr>
          <p:cNvSpPr/>
          <p:nvPr/>
        </p:nvSpPr>
        <p:spPr>
          <a:xfrm>
            <a:off x="2137546" y="1872343"/>
            <a:ext cx="1302340" cy="3702694"/>
          </a:xfrm>
          <a:prstGeom prst="roundRect">
            <a:avLst>
              <a:gd name="adj" fmla="val 11994"/>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Tree>
    <p:extLst>
      <p:ext uri="{BB962C8B-B14F-4D97-AF65-F5344CB8AC3E}">
        <p14:creationId xmlns:p14="http://schemas.microsoft.com/office/powerpoint/2010/main" val="322487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C19A0-ADC9-1364-04DF-9EAF7EB7253C}"/>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2563F56-BCDA-43FA-F961-150825A94C9E}"/>
              </a:ext>
            </a:extLst>
          </p:cNvPr>
          <p:cNvSpPr>
            <a:spLocks noGrp="1"/>
          </p:cNvSpPr>
          <p:nvPr>
            <p:ph type="sldNum" sz="quarter" idx="12"/>
          </p:nvPr>
        </p:nvSpPr>
        <p:spPr/>
        <p:txBody>
          <a:bodyPr/>
          <a:lstStyle/>
          <a:p>
            <a:fld id="{EB4B8DE2-A4E8-46E4-8BBF-D75455EFF32C}" type="slidenum">
              <a:rPr lang="en-US" smtClean="0"/>
              <a:pPr/>
              <a:t>65</a:t>
            </a:fld>
            <a:endParaRPr lang="en-US" dirty="0"/>
          </a:p>
        </p:txBody>
      </p:sp>
      <p:sp>
        <p:nvSpPr>
          <p:cNvPr id="5" name="タイトル 4">
            <a:extLst>
              <a:ext uri="{FF2B5EF4-FFF2-40B4-BE49-F238E27FC236}">
                <a16:creationId xmlns:a16="http://schemas.microsoft.com/office/drawing/2014/main" id="{3C49335E-F22B-678D-5D1F-627346DBEF15}"/>
              </a:ext>
            </a:extLst>
          </p:cNvPr>
          <p:cNvSpPr>
            <a:spLocks noGrp="1"/>
          </p:cNvSpPr>
          <p:nvPr>
            <p:ph type="title"/>
          </p:nvPr>
        </p:nvSpPr>
        <p:spPr/>
        <p:txBody>
          <a:bodyPr/>
          <a:lstStyle/>
          <a:p>
            <a:r>
              <a:rPr lang="ja-JP" altLang="en-US" dirty="0"/>
              <a:t>モックの作り込みを避ける</a:t>
            </a:r>
          </a:p>
        </p:txBody>
      </p:sp>
      <p:sp>
        <p:nvSpPr>
          <p:cNvPr id="4" name="コンテンツ プレースホルダー 3">
            <a:extLst>
              <a:ext uri="{FF2B5EF4-FFF2-40B4-BE49-F238E27FC236}">
                <a16:creationId xmlns:a16="http://schemas.microsoft.com/office/drawing/2014/main" id="{1E62B851-8666-C051-C01D-A5D393166768}"/>
              </a:ext>
            </a:extLst>
          </p:cNvPr>
          <p:cNvSpPr>
            <a:spLocks noGrp="1"/>
          </p:cNvSpPr>
          <p:nvPr>
            <p:ph sz="quarter" idx="14"/>
          </p:nvPr>
        </p:nvSpPr>
        <p:spPr>
          <a:xfrm>
            <a:off x="5921829" y="1376363"/>
            <a:ext cx="5723633" cy="1384995"/>
          </a:xfrm>
        </p:spPr>
        <p:txBody>
          <a:bodyPr/>
          <a:lstStyle/>
          <a:p>
            <a:r>
              <a:rPr lang="ja-JP" altLang="en-US" sz="2800" dirty="0"/>
              <a:t>実践編で作成したモックは、改善編までにフィードバックを得るための</a:t>
            </a:r>
            <a:r>
              <a:rPr lang="ja-JP" altLang="en-US" sz="2800" b="1" dirty="0">
                <a:solidFill>
                  <a:srgbClr val="FF0000"/>
                </a:solidFill>
              </a:rPr>
              <a:t>使い捨てです</a:t>
            </a:r>
            <a:r>
              <a:rPr lang="ja-JP" altLang="en-US" sz="2800" dirty="0"/>
              <a:t>。</a:t>
            </a:r>
          </a:p>
        </p:txBody>
      </p:sp>
      <p:pic>
        <p:nvPicPr>
          <p:cNvPr id="10" name="グラフィックス 9" descr="滑りやすい 単色塗りつぶし">
            <a:extLst>
              <a:ext uri="{FF2B5EF4-FFF2-40B4-BE49-F238E27FC236}">
                <a16:creationId xmlns:a16="http://schemas.microsoft.com/office/drawing/2014/main" id="{5A3E7831-7000-DD15-03EE-F3AF9D686F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60521" y="2031444"/>
            <a:ext cx="2795111" cy="2795111"/>
          </a:xfrm>
          <a:prstGeom prst="rect">
            <a:avLst/>
          </a:prstGeom>
        </p:spPr>
      </p:pic>
      <p:pic>
        <p:nvPicPr>
          <p:cNvPr id="6" name="図 5">
            <a:extLst>
              <a:ext uri="{FF2B5EF4-FFF2-40B4-BE49-F238E27FC236}">
                <a16:creationId xmlns:a16="http://schemas.microsoft.com/office/drawing/2014/main" id="{FF4B8C2F-25C4-2084-05B1-767C595626C6}"/>
              </a:ext>
            </a:extLst>
          </p:cNvPr>
          <p:cNvPicPr>
            <a:picLocks noChangeAspect="1"/>
          </p:cNvPicPr>
          <p:nvPr/>
        </p:nvPicPr>
        <p:blipFill>
          <a:blip r:embed="rId5"/>
          <a:stretch>
            <a:fillRect/>
          </a:stretch>
        </p:blipFill>
        <p:spPr>
          <a:xfrm>
            <a:off x="8038457" y="2990788"/>
            <a:ext cx="1490376" cy="1384995"/>
          </a:xfrm>
          <a:prstGeom prst="rect">
            <a:avLst/>
          </a:prstGeom>
        </p:spPr>
      </p:pic>
      <p:sp>
        <p:nvSpPr>
          <p:cNvPr id="7" name="コンテンツ プレースホルダー 3">
            <a:extLst>
              <a:ext uri="{FF2B5EF4-FFF2-40B4-BE49-F238E27FC236}">
                <a16:creationId xmlns:a16="http://schemas.microsoft.com/office/drawing/2014/main" id="{8DF6CC04-98DB-1ED5-18C9-33785DA78638}"/>
              </a:ext>
            </a:extLst>
          </p:cNvPr>
          <p:cNvSpPr txBox="1">
            <a:spLocks/>
          </p:cNvSpPr>
          <p:nvPr/>
        </p:nvSpPr>
        <p:spPr>
          <a:xfrm>
            <a:off x="5921829" y="4595875"/>
            <a:ext cx="5723633" cy="1815882"/>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2800" b="1" dirty="0">
                <a:solidFill>
                  <a:schemeClr val="accent5"/>
                </a:solidFill>
              </a:rPr>
              <a:t>目安として、</a:t>
            </a:r>
            <a:r>
              <a:rPr lang="en-US" altLang="ja-JP" sz="2800" b="1" dirty="0">
                <a:solidFill>
                  <a:schemeClr val="accent5"/>
                </a:solidFill>
              </a:rPr>
              <a:t>2 </a:t>
            </a:r>
            <a:r>
              <a:rPr lang="ja-JP" altLang="en-US" sz="2800" b="1" dirty="0">
                <a:solidFill>
                  <a:schemeClr val="accent5"/>
                </a:solidFill>
              </a:rPr>
              <a:t>時間以上を作成・</a:t>
            </a:r>
            <a:br>
              <a:rPr lang="en-US" altLang="ja-JP" sz="2800" b="1" dirty="0">
                <a:solidFill>
                  <a:schemeClr val="accent5"/>
                </a:solidFill>
              </a:rPr>
            </a:br>
            <a:r>
              <a:rPr lang="ja-JP" altLang="en-US" sz="2800" b="1" dirty="0">
                <a:solidFill>
                  <a:schemeClr val="accent5"/>
                </a:solidFill>
              </a:rPr>
              <a:t>修正にかけないでください。</a:t>
            </a:r>
            <a:r>
              <a:rPr lang="ja-JP" altLang="en-US" sz="2800" dirty="0">
                <a:solidFill>
                  <a:schemeClr val="tx1"/>
                </a:solidFill>
              </a:rPr>
              <a:t>効果があるかわからないうちの作り込みを</a:t>
            </a:r>
            <a:r>
              <a:rPr lang="ja-JP" altLang="en-US" sz="2800" b="1" dirty="0">
                <a:solidFill>
                  <a:schemeClr val="accent5"/>
                </a:solidFill>
              </a:rPr>
              <a:t>意識的に</a:t>
            </a:r>
            <a:r>
              <a:rPr lang="ja-JP" altLang="en-US" sz="2800" dirty="0">
                <a:solidFill>
                  <a:schemeClr val="tx1"/>
                </a:solidFill>
              </a:rPr>
              <a:t>避けてください。</a:t>
            </a:r>
          </a:p>
        </p:txBody>
      </p:sp>
    </p:spTree>
    <p:extLst>
      <p:ext uri="{BB962C8B-B14F-4D97-AF65-F5344CB8AC3E}">
        <p14:creationId xmlns:p14="http://schemas.microsoft.com/office/powerpoint/2010/main" val="80904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81A9B57-34AF-132F-E798-79C7783A0114}"/>
              </a:ext>
            </a:extLst>
          </p:cNvPr>
          <p:cNvSpPr>
            <a:spLocks noGrp="1"/>
          </p:cNvSpPr>
          <p:nvPr>
            <p:ph type="sldNum" sz="quarter" idx="12"/>
          </p:nvPr>
        </p:nvSpPr>
        <p:spPr/>
        <p:txBody>
          <a:bodyPr/>
          <a:lstStyle/>
          <a:p>
            <a:fld id="{EB4B8DE2-A4E8-46E4-8BBF-D75455EFF32C}" type="slidenum">
              <a:rPr lang="en-US" smtClean="0"/>
              <a:pPr/>
              <a:t>66</a:t>
            </a:fld>
            <a:endParaRPr lang="en-US" dirty="0"/>
          </a:p>
        </p:txBody>
      </p:sp>
      <p:sp>
        <p:nvSpPr>
          <p:cNvPr id="3" name="タイトル 2">
            <a:extLst>
              <a:ext uri="{FF2B5EF4-FFF2-40B4-BE49-F238E27FC236}">
                <a16:creationId xmlns:a16="http://schemas.microsoft.com/office/drawing/2014/main" id="{EBAC6EBB-FFC9-2043-661A-AA987B929EC6}"/>
              </a:ext>
            </a:extLst>
          </p:cNvPr>
          <p:cNvSpPr>
            <a:spLocks noGrp="1"/>
          </p:cNvSpPr>
          <p:nvPr>
            <p:ph type="title"/>
          </p:nvPr>
        </p:nvSpPr>
        <p:spPr/>
        <p:txBody>
          <a:bodyPr/>
          <a:lstStyle/>
          <a:p>
            <a:r>
              <a:rPr kumimoji="1" lang="en-US" altLang="ja-JP" dirty="0"/>
              <a:t>Next Step : “Test/</a:t>
            </a:r>
            <a:r>
              <a:rPr kumimoji="1" lang="en-US" altLang="ja-JP" dirty="0">
                <a:solidFill>
                  <a:schemeClr val="accent5"/>
                </a:solidFill>
              </a:rPr>
              <a:t>Iterate</a:t>
            </a:r>
            <a:r>
              <a:rPr kumimoji="1" lang="en-US" altLang="ja-JP" dirty="0"/>
              <a:t>” </a:t>
            </a:r>
            <a:r>
              <a:rPr kumimoji="1" lang="ja-JP" altLang="en-US" dirty="0"/>
              <a:t>による学習の反映</a:t>
            </a:r>
          </a:p>
        </p:txBody>
      </p:sp>
      <p:sp>
        <p:nvSpPr>
          <p:cNvPr id="83" name="矢印: 五方向 82">
            <a:extLst>
              <a:ext uri="{FF2B5EF4-FFF2-40B4-BE49-F238E27FC236}">
                <a16:creationId xmlns:a16="http://schemas.microsoft.com/office/drawing/2014/main" id="{66B27062-A859-1DD0-60DC-D9CE7DCF2A4E}"/>
              </a:ext>
            </a:extLst>
          </p:cNvPr>
          <p:cNvSpPr/>
          <p:nvPr/>
        </p:nvSpPr>
        <p:spPr>
          <a:xfrm>
            <a:off x="425038" y="1205459"/>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Listen</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84" name="矢印: 五方向 83">
            <a:extLst>
              <a:ext uri="{FF2B5EF4-FFF2-40B4-BE49-F238E27FC236}">
                <a16:creationId xmlns:a16="http://schemas.microsoft.com/office/drawing/2014/main" id="{A3F8E369-A6C7-EE2D-B8AD-38DD49552E29}"/>
              </a:ext>
            </a:extLst>
          </p:cNvPr>
          <p:cNvSpPr/>
          <p:nvPr/>
        </p:nvSpPr>
        <p:spPr>
          <a:xfrm>
            <a:off x="2779864" y="1205459"/>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Define</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85" name="矢印: 五方向 84">
            <a:extLst>
              <a:ext uri="{FF2B5EF4-FFF2-40B4-BE49-F238E27FC236}">
                <a16:creationId xmlns:a16="http://schemas.microsoft.com/office/drawing/2014/main" id="{B779DADB-FB8D-01D6-1046-6683CBE1575A}"/>
              </a:ext>
            </a:extLst>
          </p:cNvPr>
          <p:cNvSpPr/>
          <p:nvPr/>
        </p:nvSpPr>
        <p:spPr>
          <a:xfrm>
            <a:off x="5134690" y="1205459"/>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Invent</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86" name="矢印: 五方向 85">
            <a:extLst>
              <a:ext uri="{FF2B5EF4-FFF2-40B4-BE49-F238E27FC236}">
                <a16:creationId xmlns:a16="http://schemas.microsoft.com/office/drawing/2014/main" id="{45D3E7EF-43C6-24D2-D3AA-C60E2357B673}"/>
              </a:ext>
            </a:extLst>
          </p:cNvPr>
          <p:cNvSpPr/>
          <p:nvPr/>
        </p:nvSpPr>
        <p:spPr>
          <a:xfrm>
            <a:off x="7489516" y="1205459"/>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Refine</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87" name="矢印: 五方向 86">
            <a:extLst>
              <a:ext uri="{FF2B5EF4-FFF2-40B4-BE49-F238E27FC236}">
                <a16:creationId xmlns:a16="http://schemas.microsoft.com/office/drawing/2014/main" id="{A257EE5E-5BD7-F654-B4BD-FAC31C68A668}"/>
              </a:ext>
            </a:extLst>
          </p:cNvPr>
          <p:cNvSpPr/>
          <p:nvPr/>
        </p:nvSpPr>
        <p:spPr>
          <a:xfrm>
            <a:off x="9844341" y="1205459"/>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Test/Iterate</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88" name="テキスト ボックス 87">
            <a:extLst>
              <a:ext uri="{FF2B5EF4-FFF2-40B4-BE49-F238E27FC236}">
                <a16:creationId xmlns:a16="http://schemas.microsoft.com/office/drawing/2014/main" id="{316D31E1-F498-6690-94A1-A5DA1301E8CC}"/>
              </a:ext>
            </a:extLst>
          </p:cNvPr>
          <p:cNvSpPr txBox="1"/>
          <p:nvPr/>
        </p:nvSpPr>
        <p:spPr>
          <a:xfrm>
            <a:off x="425037" y="1928130"/>
            <a:ext cx="2290918" cy="923330"/>
          </a:xfrm>
          <a:prstGeom prst="rect">
            <a:avLst/>
          </a:prstGeom>
          <a:noFill/>
        </p:spPr>
        <p:txBody>
          <a:bodyPr wrap="square" lIns="0" rIns="0" rtlCol="0">
            <a:spAutoFit/>
          </a:bodyPr>
          <a:lstStyle/>
          <a:p>
            <a:r>
              <a:rPr kumimoji="1" lang="ja-JP" altLang="en-US" dirty="0">
                <a:solidFill>
                  <a:srgbClr val="161E2D"/>
                </a:solidFill>
                <a:latin typeface="Amazon Ember Display"/>
                <a:ea typeface="メイリオ"/>
              </a:rPr>
              <a:t>顧客の行動とリソースは当初想定と変化ないか </a:t>
            </a:r>
            <a:r>
              <a:rPr kumimoji="1" lang="en-US" altLang="ja-JP" dirty="0">
                <a:solidFill>
                  <a:srgbClr val="161E2D"/>
                </a:solidFill>
                <a:latin typeface="Amazon Ember Display"/>
                <a:ea typeface="メイリオ"/>
              </a:rPr>
              <a:t>?</a:t>
            </a:r>
            <a:endParaRPr kumimoji="1" lang="ja-JP" altLang="en-US" dirty="0">
              <a:solidFill>
                <a:srgbClr val="161E2D"/>
              </a:solidFill>
              <a:latin typeface="Amazon Ember Display"/>
              <a:ea typeface="メイリオ"/>
            </a:endParaRPr>
          </a:p>
        </p:txBody>
      </p:sp>
      <p:sp>
        <p:nvSpPr>
          <p:cNvPr id="89" name="テキスト ボックス 88">
            <a:extLst>
              <a:ext uri="{FF2B5EF4-FFF2-40B4-BE49-F238E27FC236}">
                <a16:creationId xmlns:a16="http://schemas.microsoft.com/office/drawing/2014/main" id="{314A274C-FFB5-3B11-934F-6A97B97F1AF9}"/>
              </a:ext>
            </a:extLst>
          </p:cNvPr>
          <p:cNvSpPr txBox="1"/>
          <p:nvPr/>
        </p:nvSpPr>
        <p:spPr>
          <a:xfrm>
            <a:off x="238225" y="4797241"/>
            <a:ext cx="2477730" cy="646331"/>
          </a:xfrm>
          <a:prstGeom prst="rect">
            <a:avLst/>
          </a:prstGeom>
          <a:noFill/>
        </p:spPr>
        <p:txBody>
          <a:bodyPr wrap="square" lIns="0" rIns="0" rtlCol="0">
            <a:spAutoFit/>
          </a:bodyPr>
          <a:lstStyle/>
          <a:p>
            <a:r>
              <a:rPr kumimoji="1" lang="ja-JP" altLang="en-US" dirty="0">
                <a:solidFill>
                  <a:srgbClr val="161E2D"/>
                </a:solidFill>
                <a:latin typeface="Amazon Ember Display"/>
                <a:ea typeface="メイリオ"/>
              </a:rPr>
              <a:t>顧客のインタビューから実態をより反映</a:t>
            </a:r>
          </a:p>
        </p:txBody>
      </p:sp>
      <p:sp>
        <p:nvSpPr>
          <p:cNvPr id="90" name="二等辺三角形 89">
            <a:extLst>
              <a:ext uri="{FF2B5EF4-FFF2-40B4-BE49-F238E27FC236}">
                <a16:creationId xmlns:a16="http://schemas.microsoft.com/office/drawing/2014/main" id="{887B004C-74E1-CF54-E458-516FE7B9EE80}"/>
              </a:ext>
            </a:extLst>
          </p:cNvPr>
          <p:cNvSpPr/>
          <p:nvPr/>
        </p:nvSpPr>
        <p:spPr>
          <a:xfrm flipV="1">
            <a:off x="1140541" y="4508540"/>
            <a:ext cx="690509" cy="206478"/>
          </a:xfrm>
          <a:prstGeom prst="triangl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91" name="テキスト ボックス 90">
            <a:extLst>
              <a:ext uri="{FF2B5EF4-FFF2-40B4-BE49-F238E27FC236}">
                <a16:creationId xmlns:a16="http://schemas.microsoft.com/office/drawing/2014/main" id="{1A1C1F20-48F6-1E19-0BA0-66D6A158286F}"/>
              </a:ext>
            </a:extLst>
          </p:cNvPr>
          <p:cNvSpPr txBox="1"/>
          <p:nvPr/>
        </p:nvSpPr>
        <p:spPr>
          <a:xfrm>
            <a:off x="2819192" y="1928130"/>
            <a:ext cx="2121517" cy="923330"/>
          </a:xfrm>
          <a:prstGeom prst="rect">
            <a:avLst/>
          </a:prstGeom>
          <a:noFill/>
        </p:spPr>
        <p:txBody>
          <a:bodyPr wrap="square" lIns="0" rIns="0" rtlCol="0">
            <a:spAutoFit/>
          </a:bodyPr>
          <a:lstStyle/>
          <a:p>
            <a:r>
              <a:rPr kumimoji="1" lang="ja-JP" altLang="en-US" dirty="0">
                <a:solidFill>
                  <a:srgbClr val="161E2D"/>
                </a:solidFill>
                <a:latin typeface="Amazon Ember Display"/>
                <a:ea typeface="メイリオ"/>
              </a:rPr>
              <a:t>解決策のインパクトは当初想定と変化ないか </a:t>
            </a:r>
            <a:r>
              <a:rPr kumimoji="1" lang="en-US" altLang="ja-JP" dirty="0">
                <a:solidFill>
                  <a:srgbClr val="161E2D"/>
                </a:solidFill>
                <a:latin typeface="Amazon Ember Display"/>
                <a:ea typeface="メイリオ"/>
              </a:rPr>
              <a:t>?</a:t>
            </a:r>
            <a:endParaRPr kumimoji="1" lang="ja-JP" altLang="en-US" dirty="0" err="1">
              <a:solidFill>
                <a:srgbClr val="161E2D"/>
              </a:solidFill>
              <a:latin typeface="Amazon Ember Display"/>
              <a:ea typeface="メイリオ"/>
            </a:endParaRPr>
          </a:p>
        </p:txBody>
      </p:sp>
      <p:sp>
        <p:nvSpPr>
          <p:cNvPr id="92" name="二等辺三角形 91">
            <a:extLst>
              <a:ext uri="{FF2B5EF4-FFF2-40B4-BE49-F238E27FC236}">
                <a16:creationId xmlns:a16="http://schemas.microsoft.com/office/drawing/2014/main" id="{DE831B45-96B7-675D-DF17-4666C20E4829}"/>
              </a:ext>
            </a:extLst>
          </p:cNvPr>
          <p:cNvSpPr/>
          <p:nvPr/>
        </p:nvSpPr>
        <p:spPr>
          <a:xfrm flipV="1">
            <a:off x="3534695" y="4508540"/>
            <a:ext cx="690509" cy="206478"/>
          </a:xfrm>
          <a:prstGeom prst="triangl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93" name="テキスト ボックス 92">
            <a:extLst>
              <a:ext uri="{FF2B5EF4-FFF2-40B4-BE49-F238E27FC236}">
                <a16:creationId xmlns:a16="http://schemas.microsoft.com/office/drawing/2014/main" id="{7586F8FF-8BCD-FA97-601A-CE9AD392E9D6}"/>
              </a:ext>
            </a:extLst>
          </p:cNvPr>
          <p:cNvSpPr txBox="1"/>
          <p:nvPr/>
        </p:nvSpPr>
        <p:spPr>
          <a:xfrm>
            <a:off x="2841524" y="4797241"/>
            <a:ext cx="2138516" cy="1200329"/>
          </a:xfrm>
          <a:prstGeom prst="rect">
            <a:avLst/>
          </a:prstGeom>
          <a:noFill/>
        </p:spPr>
        <p:txBody>
          <a:bodyPr wrap="square" lIns="0" rIns="0" rtlCol="0">
            <a:spAutoFit/>
          </a:bodyPr>
          <a:lstStyle/>
          <a:p>
            <a:r>
              <a:rPr kumimoji="1" lang="ja-JP" altLang="en-US" dirty="0">
                <a:solidFill>
                  <a:srgbClr val="161E2D"/>
                </a:solidFill>
                <a:latin typeface="Amazon Ember Display"/>
                <a:ea typeface="メイリオ"/>
              </a:rPr>
              <a:t>より連続、より最適な理想状態を想定する。ただし、許容可能な難易度で。</a:t>
            </a:r>
          </a:p>
        </p:txBody>
      </p:sp>
      <p:sp>
        <p:nvSpPr>
          <p:cNvPr id="94" name="テキスト ボックス 93">
            <a:extLst>
              <a:ext uri="{FF2B5EF4-FFF2-40B4-BE49-F238E27FC236}">
                <a16:creationId xmlns:a16="http://schemas.microsoft.com/office/drawing/2014/main" id="{ACF45DD4-A3EC-005E-F486-DFA67BD682B5}"/>
              </a:ext>
            </a:extLst>
          </p:cNvPr>
          <p:cNvSpPr txBox="1"/>
          <p:nvPr/>
        </p:nvSpPr>
        <p:spPr>
          <a:xfrm>
            <a:off x="5128647" y="1928130"/>
            <a:ext cx="2121517" cy="1477328"/>
          </a:xfrm>
          <a:prstGeom prst="rect">
            <a:avLst/>
          </a:prstGeom>
          <a:noFill/>
        </p:spPr>
        <p:txBody>
          <a:bodyPr wrap="square" lIns="0" rIns="0" rtlCol="0">
            <a:spAutoFit/>
          </a:bodyPr>
          <a:lstStyle/>
          <a:p>
            <a:r>
              <a:rPr kumimoji="1" lang="ja-JP" altLang="en-US" dirty="0">
                <a:solidFill>
                  <a:srgbClr val="161E2D"/>
                </a:solidFill>
                <a:latin typeface="Amazon Ember Display"/>
                <a:ea typeface="メイリオ"/>
              </a:rPr>
              <a:t>発明に必要な</a:t>
            </a:r>
            <a:br>
              <a:rPr kumimoji="1" lang="en-US" altLang="ja-JP" dirty="0">
                <a:solidFill>
                  <a:srgbClr val="161E2D"/>
                </a:solidFill>
                <a:latin typeface="Amazon Ember Display"/>
                <a:ea typeface="メイリオ"/>
              </a:rPr>
            </a:br>
            <a:r>
              <a:rPr kumimoji="1" lang="ja-JP" altLang="en-US" dirty="0">
                <a:solidFill>
                  <a:srgbClr val="161E2D"/>
                </a:solidFill>
                <a:latin typeface="Amazon Ember Display"/>
                <a:ea typeface="メイリオ"/>
              </a:rPr>
              <a:t>ソリューションの</a:t>
            </a:r>
            <a:br>
              <a:rPr kumimoji="1" lang="en-US" altLang="ja-JP" dirty="0">
                <a:solidFill>
                  <a:srgbClr val="161E2D"/>
                </a:solidFill>
                <a:latin typeface="Amazon Ember Display"/>
                <a:ea typeface="メイリオ"/>
              </a:rPr>
            </a:br>
            <a:r>
              <a:rPr kumimoji="1" lang="ja-JP" altLang="en-US" dirty="0">
                <a:solidFill>
                  <a:srgbClr val="161E2D"/>
                </a:solidFill>
                <a:latin typeface="Amazon Ember Display"/>
                <a:ea typeface="メイリオ"/>
              </a:rPr>
              <a:t>リストは、十分な</a:t>
            </a:r>
            <a:br>
              <a:rPr kumimoji="1" lang="en-US" altLang="ja-JP" dirty="0">
                <a:solidFill>
                  <a:srgbClr val="161E2D"/>
                </a:solidFill>
                <a:latin typeface="Amazon Ember Display"/>
                <a:ea typeface="メイリオ"/>
              </a:rPr>
            </a:br>
            <a:r>
              <a:rPr kumimoji="1" lang="ja-JP" altLang="en-US" dirty="0">
                <a:solidFill>
                  <a:srgbClr val="161E2D"/>
                </a:solidFill>
                <a:latin typeface="Amazon Ember Display"/>
                <a:ea typeface="メイリオ"/>
              </a:rPr>
              <a:t>効果とカバレッジがあるか</a:t>
            </a:r>
            <a:r>
              <a:rPr kumimoji="1" lang="en-US" altLang="ja-JP" dirty="0">
                <a:solidFill>
                  <a:srgbClr val="161E2D"/>
                </a:solidFill>
                <a:latin typeface="Amazon Ember Display"/>
                <a:ea typeface="メイリオ"/>
              </a:rPr>
              <a:t>?</a:t>
            </a:r>
          </a:p>
        </p:txBody>
      </p:sp>
      <p:sp>
        <p:nvSpPr>
          <p:cNvPr id="96" name="二等辺三角形 95">
            <a:extLst>
              <a:ext uri="{FF2B5EF4-FFF2-40B4-BE49-F238E27FC236}">
                <a16:creationId xmlns:a16="http://schemas.microsoft.com/office/drawing/2014/main" id="{AA6E2FE9-C24E-97AE-2BEC-0898D61492BD}"/>
              </a:ext>
            </a:extLst>
          </p:cNvPr>
          <p:cNvSpPr/>
          <p:nvPr/>
        </p:nvSpPr>
        <p:spPr>
          <a:xfrm flipV="1">
            <a:off x="5844150" y="4508540"/>
            <a:ext cx="690509" cy="206478"/>
          </a:xfrm>
          <a:prstGeom prst="triangl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97" name="テキスト ボックス 96">
            <a:extLst>
              <a:ext uri="{FF2B5EF4-FFF2-40B4-BE49-F238E27FC236}">
                <a16:creationId xmlns:a16="http://schemas.microsoft.com/office/drawing/2014/main" id="{1C864E92-E3A1-8BBF-BC86-1BD897E937E1}"/>
              </a:ext>
            </a:extLst>
          </p:cNvPr>
          <p:cNvSpPr txBox="1"/>
          <p:nvPr/>
        </p:nvSpPr>
        <p:spPr>
          <a:xfrm>
            <a:off x="5150979" y="4797241"/>
            <a:ext cx="2138516" cy="1477328"/>
          </a:xfrm>
          <a:prstGeom prst="rect">
            <a:avLst/>
          </a:prstGeom>
          <a:noFill/>
        </p:spPr>
        <p:txBody>
          <a:bodyPr wrap="square" lIns="0" rIns="0" rtlCol="0">
            <a:spAutoFit/>
          </a:bodyPr>
          <a:lstStyle/>
          <a:p>
            <a:r>
              <a:rPr kumimoji="1" lang="ja-JP" altLang="en-US" dirty="0">
                <a:solidFill>
                  <a:srgbClr val="161E2D"/>
                </a:solidFill>
                <a:latin typeface="Amazon Ember Display"/>
                <a:ea typeface="メイリオ"/>
              </a:rPr>
              <a:t>異なるドメイン事例を仕入れる</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上位・複数の解決策をまとめることができないか検討する</a:t>
            </a:r>
          </a:p>
        </p:txBody>
      </p:sp>
      <p:sp>
        <p:nvSpPr>
          <p:cNvPr id="100" name="テキスト ボックス 99">
            <a:extLst>
              <a:ext uri="{FF2B5EF4-FFF2-40B4-BE49-F238E27FC236}">
                <a16:creationId xmlns:a16="http://schemas.microsoft.com/office/drawing/2014/main" id="{E027C40F-446E-9351-A3E7-AB17395409EA}"/>
              </a:ext>
            </a:extLst>
          </p:cNvPr>
          <p:cNvSpPr txBox="1"/>
          <p:nvPr/>
        </p:nvSpPr>
        <p:spPr>
          <a:xfrm>
            <a:off x="7489516" y="1928130"/>
            <a:ext cx="2121517" cy="1477328"/>
          </a:xfrm>
          <a:prstGeom prst="rect">
            <a:avLst/>
          </a:prstGeom>
          <a:noFill/>
        </p:spPr>
        <p:txBody>
          <a:bodyPr wrap="square" lIns="0" rIns="0" rtlCol="0">
            <a:spAutoFit/>
          </a:bodyPr>
          <a:lstStyle/>
          <a:p>
            <a:r>
              <a:rPr kumimoji="1" lang="en-US" altLang="ja-JP" dirty="0">
                <a:solidFill>
                  <a:srgbClr val="161E2D"/>
                </a:solidFill>
                <a:latin typeface="Amazon Ember Display"/>
                <a:ea typeface="メイリオ"/>
              </a:rPr>
              <a:t>PR/FAQ </a:t>
            </a:r>
            <a:r>
              <a:rPr kumimoji="1" lang="ja-JP" altLang="en-US" dirty="0">
                <a:solidFill>
                  <a:srgbClr val="161E2D"/>
                </a:solidFill>
                <a:latin typeface="Amazon Ember Display"/>
                <a:ea typeface="メイリオ"/>
              </a:rPr>
              <a:t>の顧客向け記載はなぜ今、なぜユーザーが切り替えるべきかメッセージが明確か </a:t>
            </a:r>
            <a:r>
              <a:rPr kumimoji="1" lang="en-US" altLang="ja-JP" dirty="0">
                <a:solidFill>
                  <a:srgbClr val="161E2D"/>
                </a:solidFill>
                <a:latin typeface="Amazon Ember Display"/>
                <a:ea typeface="メイリオ"/>
              </a:rPr>
              <a:t>?</a:t>
            </a:r>
            <a:endParaRPr kumimoji="1" lang="ja-JP" altLang="en-US" dirty="0">
              <a:solidFill>
                <a:srgbClr val="161E2D"/>
              </a:solidFill>
              <a:latin typeface="Amazon Ember Display"/>
              <a:ea typeface="メイリオ"/>
            </a:endParaRPr>
          </a:p>
        </p:txBody>
      </p:sp>
      <p:sp>
        <p:nvSpPr>
          <p:cNvPr id="101" name="二等辺三角形 100">
            <a:extLst>
              <a:ext uri="{FF2B5EF4-FFF2-40B4-BE49-F238E27FC236}">
                <a16:creationId xmlns:a16="http://schemas.microsoft.com/office/drawing/2014/main" id="{E641F111-F028-1A57-DDCE-F137F0287A9C}"/>
              </a:ext>
            </a:extLst>
          </p:cNvPr>
          <p:cNvSpPr/>
          <p:nvPr/>
        </p:nvSpPr>
        <p:spPr>
          <a:xfrm flipV="1">
            <a:off x="8205019" y="4508540"/>
            <a:ext cx="690509" cy="206478"/>
          </a:xfrm>
          <a:prstGeom prst="triangl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02" name="テキスト ボックス 101">
            <a:extLst>
              <a:ext uri="{FF2B5EF4-FFF2-40B4-BE49-F238E27FC236}">
                <a16:creationId xmlns:a16="http://schemas.microsoft.com/office/drawing/2014/main" id="{D30767BC-CA08-C31D-18F2-1CC4D8CD6EBF}"/>
              </a:ext>
            </a:extLst>
          </p:cNvPr>
          <p:cNvSpPr txBox="1"/>
          <p:nvPr/>
        </p:nvSpPr>
        <p:spPr>
          <a:xfrm>
            <a:off x="7511848" y="4797241"/>
            <a:ext cx="2138516" cy="1754326"/>
          </a:xfrm>
          <a:prstGeom prst="rect">
            <a:avLst/>
          </a:prstGeom>
          <a:noFill/>
        </p:spPr>
        <p:txBody>
          <a:bodyPr wrap="square" lIns="0" rIns="0" rtlCol="0">
            <a:spAutoFit/>
          </a:bodyPr>
          <a:lstStyle/>
          <a:p>
            <a:r>
              <a:rPr kumimoji="1" lang="ja-JP" altLang="en-US" dirty="0">
                <a:solidFill>
                  <a:srgbClr val="161E2D"/>
                </a:solidFill>
                <a:latin typeface="Amazon Ember Display"/>
                <a:ea typeface="メイリオ"/>
              </a:rPr>
              <a:t>モックで得られた定量・定性のフィードバックを反映し洗練</a:t>
            </a:r>
            <a:endParaRPr kumimoji="1" lang="en-US" altLang="ja-JP" dirty="0">
              <a:solidFill>
                <a:srgbClr val="161E2D"/>
              </a:solidFill>
              <a:latin typeface="Amazon Ember Display"/>
              <a:ea typeface="メイリオ"/>
            </a:endParaRPr>
          </a:p>
          <a:p>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今回未記載のパートを追加</a:t>
            </a:r>
          </a:p>
        </p:txBody>
      </p:sp>
      <p:sp>
        <p:nvSpPr>
          <p:cNvPr id="103" name="テキスト ボックス 102">
            <a:extLst>
              <a:ext uri="{FF2B5EF4-FFF2-40B4-BE49-F238E27FC236}">
                <a16:creationId xmlns:a16="http://schemas.microsoft.com/office/drawing/2014/main" id="{4A904864-BEF0-DCFC-81E7-ABF03B774F42}"/>
              </a:ext>
            </a:extLst>
          </p:cNvPr>
          <p:cNvSpPr txBox="1"/>
          <p:nvPr/>
        </p:nvSpPr>
        <p:spPr>
          <a:xfrm>
            <a:off x="9844341" y="1928130"/>
            <a:ext cx="2121517" cy="1200329"/>
          </a:xfrm>
          <a:prstGeom prst="rect">
            <a:avLst/>
          </a:prstGeom>
          <a:noFill/>
        </p:spPr>
        <p:txBody>
          <a:bodyPr wrap="square" lIns="0" rIns="0" rtlCol="0">
            <a:spAutoFit/>
          </a:bodyPr>
          <a:lstStyle/>
          <a:p>
            <a:r>
              <a:rPr kumimoji="1" lang="ja-JP" altLang="en-US" dirty="0">
                <a:solidFill>
                  <a:srgbClr val="161E2D"/>
                </a:solidFill>
                <a:latin typeface="Amazon Ember Display"/>
                <a:ea typeface="メイリオ"/>
              </a:rPr>
              <a:t>今後、社内、社外、市場に出ていくためのマイルストンは設計できているか。</a:t>
            </a:r>
          </a:p>
        </p:txBody>
      </p:sp>
      <p:sp>
        <p:nvSpPr>
          <p:cNvPr id="104" name="二等辺三角形 103">
            <a:extLst>
              <a:ext uri="{FF2B5EF4-FFF2-40B4-BE49-F238E27FC236}">
                <a16:creationId xmlns:a16="http://schemas.microsoft.com/office/drawing/2014/main" id="{A50DB3A7-8828-5FFD-E39F-52794A41363F}"/>
              </a:ext>
            </a:extLst>
          </p:cNvPr>
          <p:cNvSpPr/>
          <p:nvPr/>
        </p:nvSpPr>
        <p:spPr>
          <a:xfrm flipV="1">
            <a:off x="10559844" y="4508540"/>
            <a:ext cx="690509" cy="206478"/>
          </a:xfrm>
          <a:prstGeom prst="triangl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05" name="テキスト ボックス 104">
            <a:extLst>
              <a:ext uri="{FF2B5EF4-FFF2-40B4-BE49-F238E27FC236}">
                <a16:creationId xmlns:a16="http://schemas.microsoft.com/office/drawing/2014/main" id="{58AF98E2-C5DE-73F5-DB27-21BD8720FDF0}"/>
              </a:ext>
            </a:extLst>
          </p:cNvPr>
          <p:cNvSpPr txBox="1"/>
          <p:nvPr/>
        </p:nvSpPr>
        <p:spPr>
          <a:xfrm>
            <a:off x="9866673" y="4797241"/>
            <a:ext cx="2138516" cy="1200329"/>
          </a:xfrm>
          <a:prstGeom prst="rect">
            <a:avLst/>
          </a:prstGeom>
          <a:noFill/>
        </p:spPr>
        <p:txBody>
          <a:bodyPr wrap="square" lIns="0" rIns="0" rtlCol="0">
            <a:spAutoFit/>
          </a:bodyPr>
          <a:lstStyle/>
          <a:p>
            <a:r>
              <a:rPr kumimoji="1" lang="ja-JP" altLang="en-US" dirty="0">
                <a:solidFill>
                  <a:srgbClr val="161E2D"/>
                </a:solidFill>
                <a:latin typeface="Amazon Ember Display"/>
                <a:ea typeface="メイリオ"/>
              </a:rPr>
              <a:t>より先のフェーズのマイルストンを設計し本格的な開発の準備をする</a:t>
            </a:r>
          </a:p>
        </p:txBody>
      </p:sp>
      <p:pic>
        <p:nvPicPr>
          <p:cNvPr id="112" name="図 111">
            <a:extLst>
              <a:ext uri="{FF2B5EF4-FFF2-40B4-BE49-F238E27FC236}">
                <a16:creationId xmlns:a16="http://schemas.microsoft.com/office/drawing/2014/main" id="{246AE893-6181-7E8D-EF67-A21A4558D821}"/>
              </a:ext>
            </a:extLst>
          </p:cNvPr>
          <p:cNvPicPr>
            <a:picLocks noChangeAspect="1"/>
          </p:cNvPicPr>
          <p:nvPr/>
        </p:nvPicPr>
        <p:blipFill>
          <a:blip r:embed="rId2"/>
          <a:stretch>
            <a:fillRect/>
          </a:stretch>
        </p:blipFill>
        <p:spPr>
          <a:xfrm>
            <a:off x="296999" y="3345513"/>
            <a:ext cx="2349692" cy="577541"/>
          </a:xfrm>
          <a:prstGeom prst="rect">
            <a:avLst/>
          </a:prstGeom>
        </p:spPr>
      </p:pic>
      <p:pic>
        <p:nvPicPr>
          <p:cNvPr id="114" name="図 113">
            <a:extLst>
              <a:ext uri="{FF2B5EF4-FFF2-40B4-BE49-F238E27FC236}">
                <a16:creationId xmlns:a16="http://schemas.microsoft.com/office/drawing/2014/main" id="{1EA6C3AB-CF56-F60F-3BDF-938CBDC91A95}"/>
              </a:ext>
            </a:extLst>
          </p:cNvPr>
          <p:cNvPicPr>
            <a:picLocks noChangeAspect="1"/>
          </p:cNvPicPr>
          <p:nvPr/>
        </p:nvPicPr>
        <p:blipFill>
          <a:blip r:embed="rId3"/>
          <a:stretch>
            <a:fillRect/>
          </a:stretch>
        </p:blipFill>
        <p:spPr>
          <a:xfrm>
            <a:off x="3256481" y="3294976"/>
            <a:ext cx="1246936" cy="949891"/>
          </a:xfrm>
          <a:prstGeom prst="rect">
            <a:avLst/>
          </a:prstGeom>
        </p:spPr>
      </p:pic>
      <p:pic>
        <p:nvPicPr>
          <p:cNvPr id="116" name="図 115">
            <a:extLst>
              <a:ext uri="{FF2B5EF4-FFF2-40B4-BE49-F238E27FC236}">
                <a16:creationId xmlns:a16="http://schemas.microsoft.com/office/drawing/2014/main" id="{EBCF875A-FA08-B61C-898C-C2C0C2EAA6C3}"/>
              </a:ext>
            </a:extLst>
          </p:cNvPr>
          <p:cNvPicPr>
            <a:picLocks noChangeAspect="1"/>
          </p:cNvPicPr>
          <p:nvPr/>
        </p:nvPicPr>
        <p:blipFill>
          <a:blip r:embed="rId4"/>
          <a:stretch>
            <a:fillRect/>
          </a:stretch>
        </p:blipFill>
        <p:spPr>
          <a:xfrm>
            <a:off x="5038913" y="3370050"/>
            <a:ext cx="2114173" cy="595628"/>
          </a:xfrm>
          <a:prstGeom prst="rect">
            <a:avLst/>
          </a:prstGeom>
        </p:spPr>
      </p:pic>
      <p:pic>
        <p:nvPicPr>
          <p:cNvPr id="118" name="図 117">
            <a:extLst>
              <a:ext uri="{FF2B5EF4-FFF2-40B4-BE49-F238E27FC236}">
                <a16:creationId xmlns:a16="http://schemas.microsoft.com/office/drawing/2014/main" id="{3D8D6E6E-2D86-7368-7D7F-7ED9B03C01DA}"/>
              </a:ext>
            </a:extLst>
          </p:cNvPr>
          <p:cNvPicPr>
            <a:picLocks noChangeAspect="1"/>
          </p:cNvPicPr>
          <p:nvPr/>
        </p:nvPicPr>
        <p:blipFill>
          <a:blip r:embed="rId5"/>
          <a:stretch>
            <a:fillRect/>
          </a:stretch>
        </p:blipFill>
        <p:spPr>
          <a:xfrm>
            <a:off x="8154636" y="3317825"/>
            <a:ext cx="791273" cy="989648"/>
          </a:xfrm>
          <a:prstGeom prst="rect">
            <a:avLst/>
          </a:prstGeom>
        </p:spPr>
      </p:pic>
      <p:pic>
        <p:nvPicPr>
          <p:cNvPr id="120" name="図 119">
            <a:extLst>
              <a:ext uri="{FF2B5EF4-FFF2-40B4-BE49-F238E27FC236}">
                <a16:creationId xmlns:a16="http://schemas.microsoft.com/office/drawing/2014/main" id="{2BEA703C-6FF9-DACF-1A7A-68B6F66CDF9F}"/>
              </a:ext>
            </a:extLst>
          </p:cNvPr>
          <p:cNvPicPr>
            <a:picLocks noChangeAspect="1"/>
          </p:cNvPicPr>
          <p:nvPr/>
        </p:nvPicPr>
        <p:blipFill>
          <a:blip r:embed="rId6"/>
          <a:stretch>
            <a:fillRect/>
          </a:stretch>
        </p:blipFill>
        <p:spPr>
          <a:xfrm>
            <a:off x="9730252" y="3436373"/>
            <a:ext cx="2349692" cy="764252"/>
          </a:xfrm>
          <a:prstGeom prst="rect">
            <a:avLst/>
          </a:prstGeom>
        </p:spPr>
      </p:pic>
    </p:spTree>
    <p:extLst>
      <p:ext uri="{BB962C8B-B14F-4D97-AF65-F5344CB8AC3E}">
        <p14:creationId xmlns:p14="http://schemas.microsoft.com/office/powerpoint/2010/main" val="552312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A90CC-7F00-697C-5DF9-E86D728713F3}"/>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2770B60-BCAE-97A0-E346-FB456150F017}"/>
              </a:ext>
            </a:extLst>
          </p:cNvPr>
          <p:cNvSpPr>
            <a:spLocks noGrp="1"/>
          </p:cNvSpPr>
          <p:nvPr>
            <p:ph type="sldNum" sz="quarter" idx="12"/>
          </p:nvPr>
        </p:nvSpPr>
        <p:spPr/>
        <p:txBody>
          <a:bodyPr/>
          <a:lstStyle/>
          <a:p>
            <a:fld id="{EB4B8DE2-A4E8-46E4-8BBF-D75455EFF32C}" type="slidenum">
              <a:rPr lang="en-US" smtClean="0"/>
              <a:pPr/>
              <a:t>67</a:t>
            </a:fld>
            <a:endParaRPr lang="en-US" dirty="0"/>
          </a:p>
        </p:txBody>
      </p:sp>
      <p:sp>
        <p:nvSpPr>
          <p:cNvPr id="5" name="タイトル 4">
            <a:extLst>
              <a:ext uri="{FF2B5EF4-FFF2-40B4-BE49-F238E27FC236}">
                <a16:creationId xmlns:a16="http://schemas.microsoft.com/office/drawing/2014/main" id="{8B4D1B5A-44F1-861A-B722-A8852456388D}"/>
              </a:ext>
            </a:extLst>
          </p:cNvPr>
          <p:cNvSpPr>
            <a:spLocks noGrp="1"/>
          </p:cNvSpPr>
          <p:nvPr>
            <p:ph type="title"/>
          </p:nvPr>
        </p:nvSpPr>
        <p:spPr/>
        <p:txBody>
          <a:bodyPr/>
          <a:lstStyle/>
          <a:p>
            <a:r>
              <a:rPr lang="en-US" altLang="ja-JP" dirty="0"/>
              <a:t>Invent : AI/ML </a:t>
            </a:r>
            <a:r>
              <a:rPr lang="ja-JP" altLang="en-US" dirty="0"/>
              <a:t>の根幹であるデータにより体験が改善する「解決策」を仕入れておく</a:t>
            </a:r>
          </a:p>
        </p:txBody>
      </p:sp>
      <p:sp>
        <p:nvSpPr>
          <p:cNvPr id="23" name="四角形: 角を丸くする 22">
            <a:extLst>
              <a:ext uri="{FF2B5EF4-FFF2-40B4-BE49-F238E27FC236}">
                <a16:creationId xmlns:a16="http://schemas.microsoft.com/office/drawing/2014/main" id="{D5483540-5711-412B-4CEA-1B8CD1E291DC}"/>
              </a:ext>
            </a:extLst>
          </p:cNvPr>
          <p:cNvSpPr/>
          <p:nvPr/>
        </p:nvSpPr>
        <p:spPr>
          <a:xfrm>
            <a:off x="7010401" y="4116293"/>
            <a:ext cx="2168429" cy="774607"/>
          </a:xfrm>
          <a:prstGeom prst="roundRect">
            <a:avLst/>
          </a:prstGeom>
          <a:solidFill>
            <a:srgbClr val="FFFFFF"/>
          </a:solidFill>
          <a:ln w="25400" cap="flat" cmpd="sng" algn="ctr">
            <a:solidFill>
              <a:srgbClr val="161E2D"/>
            </a:solidFill>
            <a:prstDash val="solid"/>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609576" eaLnBrk="1" fontAlgn="auto" latinLnBrk="0" hangingPunct="1">
              <a:lnSpc>
                <a:spcPct val="100000"/>
              </a:lnSpc>
              <a:spcBef>
                <a:spcPts val="0"/>
              </a:spcBef>
              <a:spcAft>
                <a:spcPts val="1000"/>
              </a:spcAft>
              <a:buClrTx/>
              <a:buSzTx/>
              <a:buFontTx/>
              <a:buNone/>
              <a:tabLst/>
              <a:defRPr/>
            </a:pPr>
            <a:r>
              <a:rPr kumimoji="1" lang="en-US" altLang="ja-JP" sz="2000" b="0" i="0" u="none" strike="noStrike" kern="0" cap="none" spc="0" normalizeH="0" baseline="0" noProof="0" dirty="0">
                <a:ln>
                  <a:noFill/>
                </a:ln>
                <a:solidFill>
                  <a:srgbClr val="000000"/>
                </a:solidFill>
                <a:effectLst/>
                <a:uLnTx/>
                <a:uFillTx/>
                <a:ea typeface="メイリオ" panose="020B0604030504040204" pitchFamily="50" charset="-128"/>
              </a:rPr>
              <a:t>Customer</a:t>
            </a:r>
            <a:r>
              <a:rPr kumimoji="1" lang="en-US" altLang="ja-JP" sz="20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rPr>
              <a:t> </a:t>
            </a:r>
            <a:r>
              <a:rPr kumimoji="1" lang="en-US" altLang="ja-JP" sz="2000" b="0" i="0" u="none" strike="noStrike" kern="0" cap="none" spc="0" normalizeH="0" baseline="0" noProof="0" dirty="0">
                <a:ln>
                  <a:noFill/>
                </a:ln>
                <a:solidFill>
                  <a:srgbClr val="000000"/>
                </a:solidFill>
                <a:effectLst/>
                <a:uLnTx/>
                <a:uFillTx/>
                <a:ea typeface="メイリオ" panose="020B0604030504040204" pitchFamily="50" charset="-128"/>
              </a:rPr>
              <a:t>Experience</a:t>
            </a:r>
            <a:endParaRPr kumimoji="1" lang="ja-JP" altLang="en-US" sz="2000" b="0" i="0" u="none" strike="noStrike" kern="0" cap="none" spc="0" normalizeH="0" baseline="0" noProof="0" dirty="0" err="1">
              <a:ln>
                <a:noFill/>
              </a:ln>
              <a:solidFill>
                <a:srgbClr val="000000"/>
              </a:solidFill>
              <a:effectLst/>
              <a:uLnTx/>
              <a:uFillTx/>
              <a:ea typeface="メイリオ" panose="020B0604030504040204" pitchFamily="50" charset="-128"/>
            </a:endParaRPr>
          </a:p>
        </p:txBody>
      </p:sp>
      <p:sp>
        <p:nvSpPr>
          <p:cNvPr id="24" name="四角形: 角を丸くする 23">
            <a:extLst>
              <a:ext uri="{FF2B5EF4-FFF2-40B4-BE49-F238E27FC236}">
                <a16:creationId xmlns:a16="http://schemas.microsoft.com/office/drawing/2014/main" id="{638F8F90-A600-E38E-F379-9FE59EBBBEA9}"/>
              </a:ext>
            </a:extLst>
          </p:cNvPr>
          <p:cNvSpPr/>
          <p:nvPr/>
        </p:nvSpPr>
        <p:spPr>
          <a:xfrm>
            <a:off x="4755039" y="5640813"/>
            <a:ext cx="2168429" cy="774607"/>
          </a:xfrm>
          <a:prstGeom prst="roundRect">
            <a:avLst/>
          </a:prstGeom>
          <a:solidFill>
            <a:srgbClr val="FFFFFF"/>
          </a:solidFill>
          <a:ln w="25400" cap="flat" cmpd="sng" algn="ctr">
            <a:solidFill>
              <a:srgbClr val="1C232F"/>
            </a:solidFill>
            <a:prstDash val="solid"/>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609576">
              <a:spcAft>
                <a:spcPts val="1000"/>
              </a:spcAft>
              <a:defRPr/>
            </a:pPr>
            <a:r>
              <a:rPr kumimoji="1" lang="en-US" altLang="ja-JP" sz="2000" kern="0" dirty="0">
                <a:solidFill>
                  <a:srgbClr val="1C232F"/>
                </a:solidFill>
                <a:ea typeface="メイリオ" panose="020B0604030504040204" pitchFamily="50" charset="-128"/>
              </a:rPr>
              <a:t>Traffic</a:t>
            </a:r>
            <a:endParaRPr kumimoji="1" lang="ja-JP" altLang="en-US" sz="2000" kern="0" dirty="0" err="1">
              <a:solidFill>
                <a:srgbClr val="1C232F"/>
              </a:solidFill>
              <a:ea typeface="メイリオ" panose="020B0604030504040204" pitchFamily="50" charset="-128"/>
            </a:endParaRPr>
          </a:p>
        </p:txBody>
      </p:sp>
      <p:sp>
        <p:nvSpPr>
          <p:cNvPr id="25" name="四角形: 角を丸くする 24">
            <a:extLst>
              <a:ext uri="{FF2B5EF4-FFF2-40B4-BE49-F238E27FC236}">
                <a16:creationId xmlns:a16="http://schemas.microsoft.com/office/drawing/2014/main" id="{F46E9062-9D5D-867D-841B-BCBA056F7A09}"/>
              </a:ext>
            </a:extLst>
          </p:cNvPr>
          <p:cNvSpPr/>
          <p:nvPr/>
        </p:nvSpPr>
        <p:spPr>
          <a:xfrm>
            <a:off x="2487654" y="4116293"/>
            <a:ext cx="2168429" cy="774607"/>
          </a:xfrm>
          <a:prstGeom prst="roundRect">
            <a:avLst/>
          </a:prstGeom>
          <a:solidFill>
            <a:srgbClr val="FFFFFF"/>
          </a:solidFill>
          <a:ln w="25400" cap="flat" cmpd="sng" algn="ctr">
            <a:solidFill>
              <a:srgbClr val="1C232F"/>
            </a:solidFill>
            <a:prstDash val="solid"/>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609576">
              <a:spcAft>
                <a:spcPts val="1000"/>
              </a:spcAft>
              <a:defRPr/>
            </a:pPr>
            <a:r>
              <a:rPr kumimoji="1" lang="en-US" altLang="ja-JP" sz="2000" kern="0" dirty="0">
                <a:solidFill>
                  <a:srgbClr val="1C232F"/>
                </a:solidFill>
                <a:ea typeface="メイリオ" panose="020B0604030504040204" pitchFamily="50" charset="-128"/>
              </a:rPr>
              <a:t>Data</a:t>
            </a:r>
            <a:endParaRPr kumimoji="1" lang="ja-JP" altLang="en-US" sz="2000" kern="0" dirty="0" err="1">
              <a:solidFill>
                <a:srgbClr val="1C232F"/>
              </a:solidFill>
              <a:ea typeface="メイリオ" panose="020B0604030504040204" pitchFamily="50" charset="-128"/>
            </a:endParaRPr>
          </a:p>
        </p:txBody>
      </p:sp>
      <p:cxnSp>
        <p:nvCxnSpPr>
          <p:cNvPr id="26" name="コネクタ: 曲線 25">
            <a:extLst>
              <a:ext uri="{FF2B5EF4-FFF2-40B4-BE49-F238E27FC236}">
                <a16:creationId xmlns:a16="http://schemas.microsoft.com/office/drawing/2014/main" id="{64917C68-4CAE-F44A-2A4E-95DB2F901C56}"/>
              </a:ext>
            </a:extLst>
          </p:cNvPr>
          <p:cNvCxnSpPr>
            <a:cxnSpLocks/>
            <a:stCxn id="23" idx="2"/>
            <a:endCxn id="24" idx="3"/>
          </p:cNvCxnSpPr>
          <p:nvPr/>
        </p:nvCxnSpPr>
        <p:spPr>
          <a:xfrm rot="5400000">
            <a:off x="6940433" y="4873934"/>
            <a:ext cx="1137217" cy="1171148"/>
          </a:xfrm>
          <a:prstGeom prst="curvedConnector2">
            <a:avLst/>
          </a:prstGeom>
          <a:noFill/>
          <a:ln w="25400" cap="flat" cmpd="sng" algn="ctr">
            <a:solidFill>
              <a:srgbClr val="161E2D"/>
            </a:solidFill>
            <a:prstDash val="solid"/>
            <a:tailEnd type="triangle"/>
          </a:ln>
          <a:effectLst/>
        </p:spPr>
      </p:cxnSp>
      <p:cxnSp>
        <p:nvCxnSpPr>
          <p:cNvPr id="27" name="コネクタ: 曲線 26">
            <a:extLst>
              <a:ext uri="{FF2B5EF4-FFF2-40B4-BE49-F238E27FC236}">
                <a16:creationId xmlns:a16="http://schemas.microsoft.com/office/drawing/2014/main" id="{E19ECB12-6154-2F17-73AA-8242F6CD6449}"/>
              </a:ext>
            </a:extLst>
          </p:cNvPr>
          <p:cNvCxnSpPr>
            <a:cxnSpLocks/>
            <a:stCxn id="24" idx="1"/>
            <a:endCxn id="25" idx="2"/>
          </p:cNvCxnSpPr>
          <p:nvPr/>
        </p:nvCxnSpPr>
        <p:spPr>
          <a:xfrm rot="10800000">
            <a:off x="3571868" y="4890900"/>
            <a:ext cx="1183170" cy="1137217"/>
          </a:xfrm>
          <a:prstGeom prst="curvedConnector2">
            <a:avLst/>
          </a:prstGeom>
          <a:noFill/>
          <a:ln w="25400" cap="flat" cmpd="sng" algn="ctr">
            <a:solidFill>
              <a:srgbClr val="161E2D"/>
            </a:solidFill>
            <a:prstDash val="solid"/>
            <a:tailEnd type="triangle"/>
          </a:ln>
          <a:effectLst/>
        </p:spPr>
      </p:cxnSp>
      <p:cxnSp>
        <p:nvCxnSpPr>
          <p:cNvPr id="28" name="コネクタ: 曲線 27">
            <a:extLst>
              <a:ext uri="{FF2B5EF4-FFF2-40B4-BE49-F238E27FC236}">
                <a16:creationId xmlns:a16="http://schemas.microsoft.com/office/drawing/2014/main" id="{ED295DEC-67E6-79A6-38F3-372256BD7323}"/>
              </a:ext>
            </a:extLst>
          </p:cNvPr>
          <p:cNvCxnSpPr>
            <a:cxnSpLocks/>
            <a:stCxn id="25" idx="0"/>
            <a:endCxn id="29" idx="1"/>
          </p:cNvCxnSpPr>
          <p:nvPr/>
        </p:nvCxnSpPr>
        <p:spPr>
          <a:xfrm rot="5400000" flipH="1" flipV="1">
            <a:off x="3594617" y="2955872"/>
            <a:ext cx="1137674" cy="1183170"/>
          </a:xfrm>
          <a:prstGeom prst="curvedConnector2">
            <a:avLst/>
          </a:prstGeom>
          <a:noFill/>
          <a:ln w="25400" cap="flat" cmpd="sng" algn="ctr">
            <a:solidFill>
              <a:srgbClr val="161E2D"/>
            </a:solidFill>
            <a:prstDash val="solid"/>
            <a:tailEnd type="triangle"/>
          </a:ln>
          <a:effectLst/>
        </p:spPr>
      </p:cxnSp>
      <p:sp>
        <p:nvSpPr>
          <p:cNvPr id="29" name="四角形: 角を丸くする 28">
            <a:extLst>
              <a:ext uri="{FF2B5EF4-FFF2-40B4-BE49-F238E27FC236}">
                <a16:creationId xmlns:a16="http://schemas.microsoft.com/office/drawing/2014/main" id="{9281917D-DC21-36EE-1190-BE7C486D2DA9}"/>
              </a:ext>
            </a:extLst>
          </p:cNvPr>
          <p:cNvSpPr/>
          <p:nvPr/>
        </p:nvSpPr>
        <p:spPr>
          <a:xfrm>
            <a:off x="4755039" y="2591316"/>
            <a:ext cx="2168429" cy="774607"/>
          </a:xfrm>
          <a:prstGeom prst="roundRect">
            <a:avLst/>
          </a:prstGeom>
          <a:solidFill>
            <a:srgbClr val="FFFFFF"/>
          </a:solidFill>
          <a:ln w="25400" cap="flat" cmpd="sng" algn="ctr">
            <a:solidFill>
              <a:srgbClr val="1C232F"/>
            </a:solidFill>
            <a:prstDash val="solid"/>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609576">
              <a:spcAft>
                <a:spcPts val="1000"/>
              </a:spcAft>
              <a:defRPr/>
            </a:pPr>
            <a:r>
              <a:rPr kumimoji="1" lang="en-US" altLang="ja-JP" sz="2000" kern="0" dirty="0">
                <a:solidFill>
                  <a:srgbClr val="1C232F"/>
                </a:solidFill>
                <a:ea typeface="メイリオ" panose="020B0604030504040204" pitchFamily="50" charset="-128"/>
              </a:rPr>
              <a:t>Data</a:t>
            </a:r>
            <a:r>
              <a:rPr kumimoji="1" lang="en-US" altLang="ja-JP" sz="2000" kern="0" dirty="0">
                <a:solidFill>
                  <a:srgbClr val="1C232F"/>
                </a:solidFill>
                <a:latin typeface="メイリオ" panose="020B0604030504040204" pitchFamily="50" charset="-128"/>
                <a:ea typeface="メイリオ" panose="020B0604030504040204" pitchFamily="50" charset="-128"/>
              </a:rPr>
              <a:t> </a:t>
            </a:r>
            <a:r>
              <a:rPr kumimoji="1" lang="en-US" altLang="ja-JP" sz="2000" kern="0" dirty="0">
                <a:solidFill>
                  <a:srgbClr val="1C232F"/>
                </a:solidFill>
                <a:ea typeface="メイリオ" panose="020B0604030504040204" pitchFamily="50" charset="-128"/>
              </a:rPr>
              <a:t>Driven</a:t>
            </a:r>
            <a:br>
              <a:rPr kumimoji="1" lang="en-US" altLang="ja-JP" sz="2000" kern="0" dirty="0">
                <a:solidFill>
                  <a:srgbClr val="1C232F"/>
                </a:solidFill>
                <a:latin typeface="メイリオ" panose="020B0604030504040204" pitchFamily="50" charset="-128"/>
                <a:ea typeface="メイリオ" panose="020B0604030504040204" pitchFamily="50" charset="-128"/>
              </a:rPr>
            </a:br>
            <a:r>
              <a:rPr kumimoji="1" lang="en-US" altLang="ja-JP" sz="2000" kern="0" dirty="0">
                <a:solidFill>
                  <a:srgbClr val="1C232F"/>
                </a:solidFill>
                <a:ea typeface="メイリオ" panose="020B0604030504040204" pitchFamily="50" charset="-128"/>
              </a:rPr>
              <a:t>Decision</a:t>
            </a:r>
          </a:p>
        </p:txBody>
      </p:sp>
      <p:cxnSp>
        <p:nvCxnSpPr>
          <p:cNvPr id="30" name="コネクタ: 曲線 29">
            <a:extLst>
              <a:ext uri="{FF2B5EF4-FFF2-40B4-BE49-F238E27FC236}">
                <a16:creationId xmlns:a16="http://schemas.microsoft.com/office/drawing/2014/main" id="{CE5B8D38-F2E7-CE54-E48C-095EFD437488}"/>
              </a:ext>
            </a:extLst>
          </p:cNvPr>
          <p:cNvCxnSpPr>
            <a:cxnSpLocks/>
          </p:cNvCxnSpPr>
          <p:nvPr/>
        </p:nvCxnSpPr>
        <p:spPr>
          <a:xfrm>
            <a:off x="6923467" y="2978390"/>
            <a:ext cx="1171148" cy="1137674"/>
          </a:xfrm>
          <a:prstGeom prst="curvedConnector2">
            <a:avLst/>
          </a:prstGeom>
          <a:noFill/>
          <a:ln w="25400" cap="flat" cmpd="sng" algn="ctr">
            <a:solidFill>
              <a:srgbClr val="161E2D"/>
            </a:solidFill>
            <a:prstDash val="solid"/>
            <a:tailEnd type="triangle"/>
          </a:ln>
          <a:effectLst/>
        </p:spPr>
      </p:cxnSp>
      <p:sp>
        <p:nvSpPr>
          <p:cNvPr id="31" name="楕円 30">
            <a:extLst>
              <a:ext uri="{FF2B5EF4-FFF2-40B4-BE49-F238E27FC236}">
                <a16:creationId xmlns:a16="http://schemas.microsoft.com/office/drawing/2014/main" id="{021ACD7D-B160-ACFD-6C41-EAFA49E93040}"/>
              </a:ext>
            </a:extLst>
          </p:cNvPr>
          <p:cNvSpPr/>
          <p:nvPr/>
        </p:nvSpPr>
        <p:spPr>
          <a:xfrm>
            <a:off x="4867359" y="3680085"/>
            <a:ext cx="1961904" cy="1779424"/>
          </a:xfrm>
          <a:prstGeom prst="ellipse">
            <a:avLst/>
          </a:prstGeom>
          <a:solidFill>
            <a:schemeClr val="accent5"/>
          </a:solidFill>
          <a:ln w="9525" cap="flat" cmpd="sng" algn="ctr">
            <a:solidFill>
              <a:srgbClr val="FF9900"/>
            </a:solidFill>
            <a:prstDash val="solid"/>
          </a:ln>
          <a:effectLst/>
        </p:spPr>
        <p:txBody>
          <a:bodyPr rtlCol="0" anchor="ctr"/>
          <a:lstStyle/>
          <a:p>
            <a:pPr marL="0" marR="0" lvl="0" indent="0" algn="ctr" defTabSz="609576" eaLnBrk="1" fontAlgn="auto" latinLnBrk="0" hangingPunct="1">
              <a:lnSpc>
                <a:spcPct val="100000"/>
              </a:lnSpc>
              <a:spcBef>
                <a:spcPts val="0"/>
              </a:spcBef>
              <a:spcAft>
                <a:spcPts val="0"/>
              </a:spcAft>
              <a:buClrTx/>
              <a:buSzTx/>
              <a:buFontTx/>
              <a:buNone/>
              <a:tabLst/>
              <a:defRPr/>
            </a:pPr>
            <a:r>
              <a:rPr kumimoji="1" lang="en-US" altLang="ja-JP" sz="2400" b="0" i="0" u="none" strike="noStrike" kern="0" cap="none" spc="0" normalizeH="0" baseline="0" noProof="0" dirty="0">
                <a:ln>
                  <a:noFill/>
                </a:ln>
                <a:solidFill>
                  <a:srgbClr val="FFFFFF"/>
                </a:solidFill>
                <a:effectLst/>
                <a:uLnTx/>
                <a:uFillTx/>
                <a:ea typeface="メイリオ" panose="020B0604030504040204" pitchFamily="50" charset="-128"/>
              </a:rPr>
              <a:t>Growth</a:t>
            </a:r>
            <a:endParaRPr kumimoji="1" lang="ja-JP" altLang="en-US" sz="2400" b="0" i="0" u="none" strike="noStrike" kern="0" cap="none" spc="0" normalizeH="0" baseline="0" noProof="0" dirty="0">
              <a:ln>
                <a:noFill/>
              </a:ln>
              <a:solidFill>
                <a:srgbClr val="FFFFFF"/>
              </a:solidFill>
              <a:effectLst/>
              <a:uLnTx/>
              <a:uFillTx/>
              <a:ea typeface="メイリオ" panose="020B0604030504040204" pitchFamily="50" charset="-128"/>
            </a:endParaRPr>
          </a:p>
        </p:txBody>
      </p:sp>
      <p:cxnSp>
        <p:nvCxnSpPr>
          <p:cNvPr id="32" name="コネクタ: 曲線 31">
            <a:extLst>
              <a:ext uri="{FF2B5EF4-FFF2-40B4-BE49-F238E27FC236}">
                <a16:creationId xmlns:a16="http://schemas.microsoft.com/office/drawing/2014/main" id="{4962181F-7F31-C687-D377-ED67ECF04818}"/>
              </a:ext>
            </a:extLst>
          </p:cNvPr>
          <p:cNvCxnSpPr>
            <a:cxnSpLocks/>
            <a:stCxn id="25" idx="0"/>
            <a:endCxn id="23" idx="3"/>
          </p:cNvCxnSpPr>
          <p:nvPr/>
        </p:nvCxnSpPr>
        <p:spPr>
          <a:xfrm rot="16200000" flipH="1">
            <a:off x="6227432" y="1460730"/>
            <a:ext cx="387303" cy="5698431"/>
          </a:xfrm>
          <a:prstGeom prst="curvedConnector4">
            <a:avLst>
              <a:gd name="adj1" fmla="val -727378"/>
              <a:gd name="adj2" fmla="val 103398"/>
            </a:avLst>
          </a:prstGeom>
          <a:noFill/>
          <a:ln w="38100" cap="flat" cmpd="sng" algn="ctr">
            <a:solidFill>
              <a:srgbClr val="161E2D"/>
            </a:solidFill>
            <a:prstDash val="solid"/>
            <a:tailEnd type="triangle"/>
          </a:ln>
          <a:effectLst/>
        </p:spPr>
      </p:cxnSp>
      <p:sp>
        <p:nvSpPr>
          <p:cNvPr id="33" name="吹き出し: 角を丸めた四角形 32">
            <a:extLst>
              <a:ext uri="{FF2B5EF4-FFF2-40B4-BE49-F238E27FC236}">
                <a16:creationId xmlns:a16="http://schemas.microsoft.com/office/drawing/2014/main" id="{6D548825-0565-C7F4-4898-6CE460DD2E6D}"/>
              </a:ext>
            </a:extLst>
          </p:cNvPr>
          <p:cNvSpPr/>
          <p:nvPr/>
        </p:nvSpPr>
        <p:spPr>
          <a:xfrm>
            <a:off x="7869690" y="5090412"/>
            <a:ext cx="3837139" cy="966977"/>
          </a:xfrm>
          <a:prstGeom prst="wedgeRoundRectCallout">
            <a:avLst>
              <a:gd name="adj1" fmla="val -71552"/>
              <a:gd name="adj2" fmla="val 32724"/>
              <a:gd name="adj3" fmla="val 16667"/>
            </a:avLst>
          </a:prstGeom>
          <a:solidFill>
            <a:srgbClr val="FFFFFF"/>
          </a:solidFill>
          <a:ln w="12700" cap="flat" cmpd="sng" algn="ctr">
            <a:solidFill>
              <a:srgbClr val="161E2D"/>
            </a:solidFill>
            <a:prstDash val="solid"/>
            <a:miter lim="800000"/>
          </a:ln>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800" b="1" i="0" u="none" strike="noStrike" kern="0" cap="none" spc="0" normalizeH="0" baseline="0" noProof="0" dirty="0">
                <a:ln>
                  <a:noFill/>
                </a:ln>
                <a:solidFill>
                  <a:schemeClr val="accent5"/>
                </a:solidFill>
                <a:effectLst/>
                <a:uLnTx/>
                <a:uFillTx/>
                <a:latin typeface="メイリオ" panose="020B0604030504040204" pitchFamily="50" charset="-128"/>
                <a:ea typeface="メイリオ" panose="020B0604030504040204" pitchFamily="50" charset="-128"/>
                <a:cs typeface="+mn-cs"/>
              </a:rPr>
              <a:t>②体験改善による</a:t>
            </a:r>
            <a:br>
              <a:rPr kumimoji="1" lang="en-US" altLang="ja-JP" sz="2800" b="1" i="0" u="none" strike="noStrike" kern="0" cap="none" spc="0" normalizeH="0" baseline="0" noProof="0" dirty="0">
                <a:ln>
                  <a:noFill/>
                </a:ln>
                <a:solidFill>
                  <a:schemeClr val="accent5"/>
                </a:solidFill>
                <a:effectLst/>
                <a:uLnTx/>
                <a:uFillTx/>
                <a:latin typeface="メイリオ" panose="020B0604030504040204" pitchFamily="50" charset="-128"/>
                <a:ea typeface="メイリオ" panose="020B0604030504040204" pitchFamily="50" charset="-128"/>
                <a:cs typeface="+mn-cs"/>
              </a:rPr>
            </a:br>
            <a:r>
              <a:rPr kumimoji="1" lang="ja-JP" altLang="en-US" sz="2800" b="1" i="0" u="none" strike="noStrike" kern="0" cap="none" spc="0" normalizeH="0" baseline="0" noProof="0" dirty="0">
                <a:ln>
                  <a:noFill/>
                </a:ln>
                <a:solidFill>
                  <a:schemeClr val="accent5"/>
                </a:solidFill>
                <a:effectLst/>
                <a:uLnTx/>
                <a:uFillTx/>
                <a:latin typeface="メイリオ" panose="020B0604030504040204" pitchFamily="50" charset="-128"/>
                <a:ea typeface="メイリオ" panose="020B0604030504040204" pitchFamily="50" charset="-128"/>
                <a:cs typeface="+mn-cs"/>
              </a:rPr>
              <a:t>行動増</a:t>
            </a:r>
          </a:p>
        </p:txBody>
      </p:sp>
      <p:sp>
        <p:nvSpPr>
          <p:cNvPr id="34" name="吹き出し: 角を丸めた四角形 33">
            <a:extLst>
              <a:ext uri="{FF2B5EF4-FFF2-40B4-BE49-F238E27FC236}">
                <a16:creationId xmlns:a16="http://schemas.microsoft.com/office/drawing/2014/main" id="{D0B01885-2EB3-86D7-8C3B-70FF6E08356E}"/>
              </a:ext>
            </a:extLst>
          </p:cNvPr>
          <p:cNvSpPr/>
          <p:nvPr/>
        </p:nvSpPr>
        <p:spPr>
          <a:xfrm>
            <a:off x="118687" y="2067767"/>
            <a:ext cx="4363081" cy="1434402"/>
          </a:xfrm>
          <a:prstGeom prst="wedgeRoundRectCallout">
            <a:avLst>
              <a:gd name="adj1" fmla="val 27822"/>
              <a:gd name="adj2" fmla="val 85223"/>
              <a:gd name="adj3" fmla="val 16667"/>
            </a:avLst>
          </a:prstGeom>
          <a:solidFill>
            <a:srgbClr val="FFFFFF"/>
          </a:solidFill>
          <a:ln w="12700" cap="flat" cmpd="sng" algn="ctr">
            <a:solidFill>
              <a:srgbClr val="161E2D"/>
            </a:solidFill>
            <a:prstDash val="solid"/>
            <a:miter lim="800000"/>
          </a:ln>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800" b="1" i="0" u="none" strike="noStrike" kern="0" cap="none" spc="0" normalizeH="0" baseline="0" noProof="0" dirty="0">
                <a:ln>
                  <a:noFill/>
                </a:ln>
                <a:solidFill>
                  <a:schemeClr val="accent5"/>
                </a:solidFill>
                <a:effectLst/>
                <a:uLnTx/>
                <a:uFillTx/>
                <a:latin typeface="メイリオ" panose="020B0604030504040204" pitchFamily="50" charset="-128"/>
                <a:ea typeface="メイリオ" panose="020B0604030504040204" pitchFamily="50" charset="-128"/>
                <a:cs typeface="+mn-cs"/>
              </a:rPr>
              <a:t>③行動増によるデータ増でより</a:t>
            </a:r>
            <a:r>
              <a:rPr kumimoji="1" lang="ja-JP" altLang="en-US" sz="2800" b="1" kern="0" dirty="0">
                <a:solidFill>
                  <a:schemeClr val="accent5"/>
                </a:solidFill>
                <a:latin typeface="メイリオ" panose="020B0604030504040204" pitchFamily="50" charset="-128"/>
                <a:ea typeface="メイリオ" panose="020B0604030504040204" pitchFamily="50" charset="-128"/>
              </a:rPr>
              <a:t>最適</a:t>
            </a:r>
            <a:r>
              <a:rPr kumimoji="1" lang="ja-JP" altLang="en-US" sz="2800" b="1" i="0" u="none" strike="noStrike" kern="0" cap="none" spc="0" normalizeH="0" baseline="0" noProof="0" dirty="0">
                <a:ln>
                  <a:noFill/>
                </a:ln>
                <a:solidFill>
                  <a:schemeClr val="accent5"/>
                </a:solidFill>
                <a:effectLst/>
                <a:uLnTx/>
                <a:uFillTx/>
                <a:latin typeface="メイリオ" panose="020B0604030504040204" pitchFamily="50" charset="-128"/>
                <a:ea typeface="メイリオ" panose="020B0604030504040204" pitchFamily="50" charset="-128"/>
                <a:cs typeface="+mn-cs"/>
              </a:rPr>
              <a:t> </a:t>
            </a:r>
            <a:r>
              <a:rPr kumimoji="1" lang="en-US" altLang="ja-JP" sz="2800" b="1" i="0" u="none" strike="noStrike" kern="0" cap="none" spc="0" normalizeH="0" baseline="0" noProof="0" dirty="0">
                <a:ln>
                  <a:noFill/>
                </a:ln>
                <a:solidFill>
                  <a:schemeClr val="accent5"/>
                </a:solidFill>
                <a:effectLst/>
                <a:uLnTx/>
                <a:uFillTx/>
                <a:latin typeface="メイリオ" panose="020B0604030504040204" pitchFamily="50" charset="-128"/>
                <a:ea typeface="メイリオ" panose="020B0604030504040204" pitchFamily="50" charset="-128"/>
                <a:cs typeface="+mn-cs"/>
              </a:rPr>
              <a:t>/ </a:t>
            </a:r>
            <a:r>
              <a:rPr kumimoji="1" lang="ja-JP" altLang="en-US" sz="2800" b="1" kern="0" dirty="0">
                <a:solidFill>
                  <a:schemeClr val="accent5"/>
                </a:solidFill>
                <a:latin typeface="メイリオ" panose="020B0604030504040204" pitchFamily="50" charset="-128"/>
                <a:ea typeface="メイリオ" panose="020B0604030504040204" pitchFamily="50" charset="-128"/>
              </a:rPr>
              <a:t>連続</a:t>
            </a:r>
            <a:r>
              <a:rPr kumimoji="1" lang="ja-JP" altLang="en-US" sz="2800" b="1" i="0" u="none" strike="noStrike" kern="0" cap="none" spc="0" normalizeH="0" baseline="0" noProof="0" dirty="0">
                <a:ln>
                  <a:noFill/>
                </a:ln>
                <a:solidFill>
                  <a:schemeClr val="accent5"/>
                </a:solidFill>
                <a:effectLst/>
                <a:uLnTx/>
                <a:uFillTx/>
                <a:latin typeface="メイリオ" panose="020B0604030504040204" pitchFamily="50" charset="-128"/>
                <a:ea typeface="メイリオ" panose="020B0604030504040204" pitchFamily="50" charset="-128"/>
                <a:cs typeface="+mn-cs"/>
              </a:rPr>
              <a:t>に改善</a:t>
            </a:r>
            <a:endParaRPr kumimoji="1" lang="en-US" altLang="ja-JP" sz="2800" b="1" i="0" u="none" strike="noStrike" kern="0" cap="none" spc="0" normalizeH="0" baseline="0" noProof="0" dirty="0">
              <a:ln>
                <a:noFill/>
              </a:ln>
              <a:solidFill>
                <a:schemeClr val="accent5"/>
              </a:solidFill>
              <a:effectLst/>
              <a:uLnTx/>
              <a:uFillTx/>
              <a:latin typeface="メイリオ" panose="020B0604030504040204" pitchFamily="50" charset="-128"/>
              <a:ea typeface="メイリオ" panose="020B0604030504040204" pitchFamily="50" charset="-128"/>
              <a:cs typeface="+mn-cs"/>
            </a:endParaRPr>
          </a:p>
        </p:txBody>
      </p:sp>
      <p:sp>
        <p:nvSpPr>
          <p:cNvPr id="35" name="吹き出し: 角を丸めた四角形 34">
            <a:extLst>
              <a:ext uri="{FF2B5EF4-FFF2-40B4-BE49-F238E27FC236}">
                <a16:creationId xmlns:a16="http://schemas.microsoft.com/office/drawing/2014/main" id="{3308602E-3506-0C74-6A9C-6A51E66BD4AC}"/>
              </a:ext>
            </a:extLst>
          </p:cNvPr>
          <p:cNvSpPr/>
          <p:nvPr/>
        </p:nvSpPr>
        <p:spPr>
          <a:xfrm>
            <a:off x="8433518" y="2179801"/>
            <a:ext cx="3273311" cy="1137674"/>
          </a:xfrm>
          <a:prstGeom prst="wedgeRoundRectCallout">
            <a:avLst>
              <a:gd name="adj1" fmla="val -41986"/>
              <a:gd name="adj2" fmla="val 109029"/>
              <a:gd name="adj3" fmla="val 16667"/>
            </a:avLst>
          </a:prstGeom>
          <a:solidFill>
            <a:srgbClr val="FFFFFF"/>
          </a:solidFill>
          <a:ln w="12700" cap="flat" cmpd="sng" algn="ctr">
            <a:solidFill>
              <a:srgbClr val="161E2D"/>
            </a:solidFill>
            <a:prstDash val="solid"/>
            <a:miter lim="800000"/>
          </a:ln>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800" b="1" i="0" u="none" strike="noStrike" kern="0" cap="none" spc="0" normalizeH="0" baseline="0" noProof="0" dirty="0">
                <a:ln>
                  <a:noFill/>
                </a:ln>
                <a:solidFill>
                  <a:schemeClr val="accent5"/>
                </a:solidFill>
                <a:effectLst/>
                <a:uLnTx/>
                <a:uFillTx/>
                <a:latin typeface="メイリオ" panose="020B0604030504040204" pitchFamily="50" charset="-128"/>
                <a:ea typeface="メイリオ" panose="020B0604030504040204" pitchFamily="50" charset="-128"/>
                <a:cs typeface="+mn-cs"/>
              </a:rPr>
              <a:t>①顧客体験の改善</a:t>
            </a:r>
          </a:p>
        </p:txBody>
      </p:sp>
      <p:sp>
        <p:nvSpPr>
          <p:cNvPr id="3" name="テキスト ボックス 2">
            <a:extLst>
              <a:ext uri="{FF2B5EF4-FFF2-40B4-BE49-F238E27FC236}">
                <a16:creationId xmlns:a16="http://schemas.microsoft.com/office/drawing/2014/main" id="{B21CB612-A526-3D1B-A1F5-B995CC517486}"/>
              </a:ext>
            </a:extLst>
          </p:cNvPr>
          <p:cNvSpPr txBox="1"/>
          <p:nvPr/>
        </p:nvSpPr>
        <p:spPr>
          <a:xfrm>
            <a:off x="118687" y="5003126"/>
            <a:ext cx="2256445" cy="1200329"/>
          </a:xfrm>
          <a:prstGeom prst="rect">
            <a:avLst/>
          </a:prstGeom>
          <a:noFill/>
        </p:spPr>
        <p:txBody>
          <a:bodyPr wrap="square" rtlCol="0">
            <a:spAutoFit/>
          </a:bodyPr>
          <a:lstStyle/>
          <a:p>
            <a:pPr algn="l"/>
            <a:r>
              <a:rPr kumimoji="1" lang="ja-JP" altLang="en-US" u="sng" dirty="0">
                <a:latin typeface="Amazon Ember Display" panose="020F0603020204020204" pitchFamily="34" charset="0"/>
                <a:ea typeface="メイリオ" panose="020B0604030504040204" pitchFamily="34" charset="-128"/>
              </a:rPr>
              <a:t>より連続 </a:t>
            </a:r>
            <a:r>
              <a:rPr kumimoji="1" lang="en-US" altLang="ja-JP" u="sng" dirty="0">
                <a:latin typeface="Amazon Ember Display" panose="020F0603020204020204" pitchFamily="34" charset="0"/>
                <a:ea typeface="メイリオ" panose="020B0604030504040204" pitchFamily="34" charset="-128"/>
              </a:rPr>
              <a:t>(</a:t>
            </a:r>
            <a:r>
              <a:rPr kumimoji="1" lang="ja-JP" altLang="en-US" u="sng" dirty="0">
                <a:latin typeface="Amazon Ember Display" panose="020F0603020204020204" pitchFamily="34" charset="0"/>
                <a:ea typeface="メイリオ" panose="020B0604030504040204" pitchFamily="34" charset="-128"/>
              </a:rPr>
              <a:t>自動化</a:t>
            </a:r>
            <a:r>
              <a:rPr kumimoji="1" lang="en-US" altLang="ja-JP" u="sng" dirty="0">
                <a:latin typeface="Amazon Ember Display" panose="020F0603020204020204" pitchFamily="34" charset="0"/>
                <a:ea typeface="メイリオ" panose="020B0604030504040204" pitchFamily="34" charset="-128"/>
              </a:rPr>
              <a:t>)</a:t>
            </a:r>
          </a:p>
          <a:p>
            <a:pPr algn="l"/>
            <a:r>
              <a:rPr kumimoji="1" lang="ja-JP" altLang="en-US" dirty="0">
                <a:latin typeface="Amazon Ember Display" panose="020F0603020204020204" pitchFamily="34" charset="0"/>
                <a:ea typeface="メイリオ" panose="020B0604030504040204" pitchFamily="34" charset="-128"/>
              </a:rPr>
              <a:t>・推薦からの購買</a:t>
            </a:r>
            <a:endParaRPr kumimoji="1" lang="en-US" altLang="ja-JP" dirty="0">
              <a:latin typeface="Amazon Ember Display" panose="020F0603020204020204" pitchFamily="34" charset="0"/>
              <a:ea typeface="メイリオ" panose="020B0604030504040204" pitchFamily="34" charset="-128"/>
            </a:endParaRPr>
          </a:p>
          <a:p>
            <a:r>
              <a:rPr kumimoji="1" lang="ja-JP" altLang="en-US" dirty="0">
                <a:latin typeface="Amazon Ember Display" panose="020F0603020204020204" pitchFamily="34" charset="0"/>
                <a:ea typeface="メイリオ" panose="020B0604030504040204" pitchFamily="34" charset="-128"/>
              </a:rPr>
              <a:t>・分類からの応対</a:t>
            </a:r>
            <a:endParaRPr kumimoji="1" lang="en-US" altLang="ja-JP" dirty="0">
              <a:latin typeface="Amazon Ember Display" panose="020F0603020204020204" pitchFamily="34" charset="0"/>
              <a:ea typeface="メイリオ" panose="020B0604030504040204" pitchFamily="34" charset="-128"/>
            </a:endParaRPr>
          </a:p>
          <a:p>
            <a:pPr algn="l"/>
            <a:r>
              <a:rPr kumimoji="1" lang="ja-JP" altLang="en-US" dirty="0">
                <a:latin typeface="Amazon Ember Display" panose="020F0603020204020204" pitchFamily="34" charset="0"/>
                <a:ea typeface="メイリオ" panose="020B0604030504040204" pitchFamily="34" charset="-128"/>
              </a:rPr>
              <a:t>・応対からの解決</a:t>
            </a:r>
          </a:p>
        </p:txBody>
      </p:sp>
      <p:sp>
        <p:nvSpPr>
          <p:cNvPr id="4" name="テキスト ボックス 3">
            <a:extLst>
              <a:ext uri="{FF2B5EF4-FFF2-40B4-BE49-F238E27FC236}">
                <a16:creationId xmlns:a16="http://schemas.microsoft.com/office/drawing/2014/main" id="{5CA20C52-54FF-D715-27DD-42C45EB6D289}"/>
              </a:ext>
            </a:extLst>
          </p:cNvPr>
          <p:cNvSpPr txBox="1"/>
          <p:nvPr/>
        </p:nvSpPr>
        <p:spPr>
          <a:xfrm>
            <a:off x="118687" y="3536839"/>
            <a:ext cx="3030522" cy="1477328"/>
          </a:xfrm>
          <a:prstGeom prst="rect">
            <a:avLst/>
          </a:prstGeom>
          <a:noFill/>
        </p:spPr>
        <p:txBody>
          <a:bodyPr wrap="square" rtlCol="0">
            <a:spAutoFit/>
          </a:bodyPr>
          <a:lstStyle/>
          <a:p>
            <a:pPr algn="l"/>
            <a:r>
              <a:rPr kumimoji="1" lang="ja-JP" altLang="en-US" u="sng" dirty="0">
                <a:latin typeface="Amazon Ember Display" panose="020F0603020204020204" pitchFamily="34" charset="0"/>
                <a:ea typeface="メイリオ" panose="020B0604030504040204" pitchFamily="34" charset="-128"/>
              </a:rPr>
              <a:t>より最適 </a:t>
            </a:r>
            <a:r>
              <a:rPr kumimoji="1" lang="en-US" altLang="ja-JP" u="sng" dirty="0">
                <a:latin typeface="Amazon Ember Display" panose="020F0603020204020204" pitchFamily="34" charset="0"/>
                <a:ea typeface="メイリオ" panose="020B0604030504040204" pitchFamily="34" charset="-128"/>
              </a:rPr>
              <a:t>(</a:t>
            </a:r>
            <a:r>
              <a:rPr kumimoji="1" lang="ja-JP" altLang="en-US" u="sng" dirty="0">
                <a:latin typeface="Amazon Ember Display" panose="020F0603020204020204" pitchFamily="34" charset="0"/>
                <a:ea typeface="メイリオ" panose="020B0604030504040204" pitchFamily="34" charset="-128"/>
              </a:rPr>
              <a:t>パーソナライズ</a:t>
            </a:r>
            <a:r>
              <a:rPr kumimoji="1" lang="en-US" altLang="ja-JP" u="sng" dirty="0">
                <a:latin typeface="Amazon Ember Display" panose="020F0603020204020204" pitchFamily="34" charset="0"/>
                <a:ea typeface="メイリオ" panose="020B0604030504040204" pitchFamily="34" charset="-128"/>
              </a:rPr>
              <a:t>)</a:t>
            </a:r>
          </a:p>
          <a:p>
            <a:pPr algn="l"/>
            <a:r>
              <a:rPr kumimoji="1" lang="ja-JP" altLang="en-US" dirty="0">
                <a:latin typeface="Amazon Ember Display" panose="020F0603020204020204" pitchFamily="34" charset="0"/>
                <a:ea typeface="メイリオ" panose="020B0604030504040204" pitchFamily="34" charset="-128"/>
              </a:rPr>
              <a:t>・嗜好に合った推薦</a:t>
            </a:r>
            <a:endParaRPr kumimoji="1" lang="en-US" altLang="ja-JP" dirty="0">
              <a:latin typeface="Amazon Ember Display" panose="020F0603020204020204" pitchFamily="34" charset="0"/>
              <a:ea typeface="メイリオ" panose="020B0604030504040204" pitchFamily="34" charset="-128"/>
            </a:endParaRPr>
          </a:p>
          <a:p>
            <a:r>
              <a:rPr kumimoji="1" lang="ja-JP" altLang="en-US" dirty="0">
                <a:latin typeface="Amazon Ember Display" panose="020F0603020204020204" pitchFamily="34" charset="0"/>
                <a:ea typeface="メイリオ" panose="020B0604030504040204" pitchFamily="34" charset="-128"/>
              </a:rPr>
              <a:t>・要件に沿った分類</a:t>
            </a:r>
            <a:endParaRPr kumimoji="1" lang="en-US" altLang="ja-JP" dirty="0">
              <a:latin typeface="Amazon Ember Display" panose="020F0603020204020204" pitchFamily="34" charset="0"/>
              <a:ea typeface="メイリオ" panose="020B0604030504040204" pitchFamily="34" charset="-128"/>
            </a:endParaRPr>
          </a:p>
          <a:p>
            <a:pPr algn="l"/>
            <a:r>
              <a:rPr kumimoji="1" lang="ja-JP" altLang="en-US" dirty="0">
                <a:latin typeface="Amazon Ember Display" panose="020F0603020204020204" pitchFamily="34" charset="0"/>
                <a:ea typeface="メイリオ" panose="020B0604030504040204" pitchFamily="34" charset="-128"/>
              </a:rPr>
              <a:t>・状況にあった応対</a:t>
            </a:r>
            <a:br>
              <a:rPr kumimoji="1" lang="en-US" altLang="ja-JP" dirty="0">
                <a:latin typeface="Amazon Ember Display" panose="020F0603020204020204" pitchFamily="34" charset="0"/>
                <a:ea typeface="メイリオ" panose="020B0604030504040204" pitchFamily="34" charset="-128"/>
              </a:rPr>
            </a:br>
            <a:r>
              <a:rPr kumimoji="1" lang="ja-JP" altLang="en-US" dirty="0">
                <a:latin typeface="Amazon Ember Display" panose="020F0603020204020204" pitchFamily="34" charset="0"/>
                <a:ea typeface="メイリオ" panose="020B0604030504040204" pitchFamily="34" charset="-128"/>
              </a:rPr>
              <a:t>　</a:t>
            </a:r>
            <a:r>
              <a:rPr kumimoji="1" lang="en-US" altLang="ja-JP" dirty="0">
                <a:latin typeface="Amazon Ember Display" panose="020F0603020204020204" pitchFamily="34" charset="0"/>
                <a:ea typeface="メイリオ" panose="020B0604030504040204" pitchFamily="34" charset="-128"/>
              </a:rPr>
              <a:t>(</a:t>
            </a:r>
            <a:r>
              <a:rPr kumimoji="1" lang="ja-JP" altLang="en-US" dirty="0">
                <a:latin typeface="Amazon Ember Display" panose="020F0603020204020204" pitchFamily="34" charset="0"/>
                <a:ea typeface="メイリオ" panose="020B0604030504040204" pitchFamily="34" charset="-128"/>
              </a:rPr>
              <a:t>チャットボット</a:t>
            </a:r>
            <a:r>
              <a:rPr kumimoji="1" lang="en-US" altLang="ja-JP" dirty="0">
                <a:latin typeface="Amazon Ember Display" panose="020F0603020204020204" pitchFamily="34" charset="0"/>
                <a:ea typeface="メイリオ" panose="020B0604030504040204" pitchFamily="34" charset="-128"/>
              </a:rPr>
              <a:t>)</a:t>
            </a:r>
          </a:p>
        </p:txBody>
      </p:sp>
    </p:spTree>
    <p:extLst>
      <p:ext uri="{BB962C8B-B14F-4D97-AF65-F5344CB8AC3E}">
        <p14:creationId xmlns:p14="http://schemas.microsoft.com/office/powerpoint/2010/main" val="2664665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4736B33-80F0-0948-983B-24566A086B63}"/>
              </a:ext>
            </a:extLst>
          </p:cNvPr>
          <p:cNvSpPr>
            <a:spLocks noGrp="1"/>
          </p:cNvSpPr>
          <p:nvPr>
            <p:ph type="sldNum" sz="quarter" idx="12"/>
          </p:nvPr>
        </p:nvSpPr>
        <p:spPr/>
        <p:txBody>
          <a:bodyPr/>
          <a:lstStyle/>
          <a:p>
            <a:fld id="{EB4B8DE2-A4E8-46E4-8BBF-D75455EFF32C}" type="slidenum">
              <a:rPr lang="en-US" smtClean="0"/>
              <a:pPr/>
              <a:t>68</a:t>
            </a:fld>
            <a:endParaRPr lang="en-US" dirty="0"/>
          </a:p>
        </p:txBody>
      </p:sp>
      <p:sp>
        <p:nvSpPr>
          <p:cNvPr id="3" name="タイトル 2">
            <a:extLst>
              <a:ext uri="{FF2B5EF4-FFF2-40B4-BE49-F238E27FC236}">
                <a16:creationId xmlns:a16="http://schemas.microsoft.com/office/drawing/2014/main" id="{B2602DFB-3F70-4AC0-1D25-741FBF0E95F9}"/>
              </a:ext>
            </a:extLst>
          </p:cNvPr>
          <p:cNvSpPr>
            <a:spLocks noGrp="1"/>
          </p:cNvSpPr>
          <p:nvPr>
            <p:ph type="title"/>
          </p:nvPr>
        </p:nvSpPr>
        <p:spPr/>
        <p:txBody>
          <a:bodyPr/>
          <a:lstStyle/>
          <a:p>
            <a:r>
              <a:rPr kumimoji="1" lang="en-US" altLang="ja-JP" dirty="0"/>
              <a:t>Day2 : </a:t>
            </a:r>
            <a:r>
              <a:rPr kumimoji="1" lang="ja-JP" altLang="en-US" dirty="0"/>
              <a:t>改善編の進め方</a:t>
            </a:r>
          </a:p>
        </p:txBody>
      </p:sp>
      <p:sp>
        <p:nvSpPr>
          <p:cNvPr id="16" name="矢印: 五方向 15">
            <a:extLst>
              <a:ext uri="{FF2B5EF4-FFF2-40B4-BE49-F238E27FC236}">
                <a16:creationId xmlns:a16="http://schemas.microsoft.com/office/drawing/2014/main" id="{24405D56-5B6A-438C-35D7-4098A28BA9F3}"/>
              </a:ext>
            </a:extLst>
          </p:cNvPr>
          <p:cNvSpPr/>
          <p:nvPr/>
        </p:nvSpPr>
        <p:spPr>
          <a:xfrm rot="5400000">
            <a:off x="5188257" y="-3615019"/>
            <a:ext cx="1897626" cy="11424061"/>
          </a:xfrm>
          <a:prstGeom prst="homePlate">
            <a:avLst>
              <a:gd name="adj" fmla="val 23057"/>
            </a:avLst>
          </a:prstGeom>
          <a:noFill/>
          <a:ln w="12700" cap="flat" cmpd="sng" algn="ctr">
            <a:solidFill>
              <a:srgbClr val="1117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7" name="矢印: 五方向 16">
            <a:extLst>
              <a:ext uri="{FF2B5EF4-FFF2-40B4-BE49-F238E27FC236}">
                <a16:creationId xmlns:a16="http://schemas.microsoft.com/office/drawing/2014/main" id="{469342AD-CDE9-86AC-8247-B7FD435145CE}"/>
              </a:ext>
            </a:extLst>
          </p:cNvPr>
          <p:cNvSpPr/>
          <p:nvPr/>
        </p:nvSpPr>
        <p:spPr>
          <a:xfrm>
            <a:off x="1073968" y="1994035"/>
            <a:ext cx="1922621"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Listen</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8" name="矢印: 五方向 17">
            <a:extLst>
              <a:ext uri="{FF2B5EF4-FFF2-40B4-BE49-F238E27FC236}">
                <a16:creationId xmlns:a16="http://schemas.microsoft.com/office/drawing/2014/main" id="{15DB3A37-B94E-3355-E8C4-FD789A56A877}"/>
              </a:ext>
            </a:extLst>
          </p:cNvPr>
          <p:cNvSpPr/>
          <p:nvPr/>
        </p:nvSpPr>
        <p:spPr>
          <a:xfrm>
            <a:off x="3143478" y="1994035"/>
            <a:ext cx="1922621"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Define</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9" name="矢印: 五方向 18">
            <a:extLst>
              <a:ext uri="{FF2B5EF4-FFF2-40B4-BE49-F238E27FC236}">
                <a16:creationId xmlns:a16="http://schemas.microsoft.com/office/drawing/2014/main" id="{2BD7800A-8E55-5E9D-865D-9FA4B75784F4}"/>
              </a:ext>
            </a:extLst>
          </p:cNvPr>
          <p:cNvSpPr/>
          <p:nvPr/>
        </p:nvSpPr>
        <p:spPr>
          <a:xfrm>
            <a:off x="5212988" y="1994035"/>
            <a:ext cx="1922621"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Invent</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0" name="矢印: 五方向 19">
            <a:extLst>
              <a:ext uri="{FF2B5EF4-FFF2-40B4-BE49-F238E27FC236}">
                <a16:creationId xmlns:a16="http://schemas.microsoft.com/office/drawing/2014/main" id="{F5A3E948-1177-5FC6-AF7E-EDD0A69080FD}"/>
              </a:ext>
            </a:extLst>
          </p:cNvPr>
          <p:cNvSpPr/>
          <p:nvPr/>
        </p:nvSpPr>
        <p:spPr>
          <a:xfrm>
            <a:off x="7282498" y="1994035"/>
            <a:ext cx="1922621"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Refine</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1" name="矢印: 五方向 20">
            <a:extLst>
              <a:ext uri="{FF2B5EF4-FFF2-40B4-BE49-F238E27FC236}">
                <a16:creationId xmlns:a16="http://schemas.microsoft.com/office/drawing/2014/main" id="{DC2E3FB8-66E0-CD24-7760-040529DA2144}"/>
              </a:ext>
            </a:extLst>
          </p:cNvPr>
          <p:cNvSpPr/>
          <p:nvPr/>
        </p:nvSpPr>
        <p:spPr>
          <a:xfrm>
            <a:off x="9352009" y="1994035"/>
            <a:ext cx="1922621"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Test/Iterate</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2" name="テキスト ボックス 21">
            <a:extLst>
              <a:ext uri="{FF2B5EF4-FFF2-40B4-BE49-F238E27FC236}">
                <a16:creationId xmlns:a16="http://schemas.microsoft.com/office/drawing/2014/main" id="{5A34647D-1329-33ED-2A6D-938AFBF13DB3}"/>
              </a:ext>
            </a:extLst>
          </p:cNvPr>
          <p:cNvSpPr txBox="1"/>
          <p:nvPr/>
        </p:nvSpPr>
        <p:spPr>
          <a:xfrm>
            <a:off x="521110" y="1303390"/>
            <a:ext cx="9743768" cy="461665"/>
          </a:xfrm>
          <a:prstGeom prst="rect">
            <a:avLst/>
          </a:prstGeom>
          <a:noFill/>
        </p:spPr>
        <p:txBody>
          <a:bodyPr wrap="square" lIns="0" rIns="0" rtlCol="0">
            <a:spAutoFit/>
          </a:bodyPr>
          <a:lstStyle/>
          <a:p>
            <a:r>
              <a:rPr kumimoji="1" lang="en-US" altLang="ja-JP" sz="2400" b="1" dirty="0">
                <a:solidFill>
                  <a:srgbClr val="111724"/>
                </a:solidFill>
                <a:latin typeface="Amazon Ember Display"/>
                <a:ea typeface="メイリオ"/>
              </a:rPr>
              <a:t>~100min : </a:t>
            </a:r>
            <a:r>
              <a:rPr kumimoji="1" lang="ja-JP" altLang="en-US" sz="2400" b="1" dirty="0">
                <a:solidFill>
                  <a:schemeClr val="accent5"/>
                </a:solidFill>
                <a:latin typeface="Amazon Ember Display"/>
                <a:ea typeface="メイリオ"/>
              </a:rPr>
              <a:t>皆さん自身での</a:t>
            </a:r>
            <a:r>
              <a:rPr kumimoji="1" lang="ja-JP" altLang="en-US" sz="2400" b="1" dirty="0">
                <a:solidFill>
                  <a:srgbClr val="111724"/>
                </a:solidFill>
                <a:latin typeface="Amazon Ember Display"/>
                <a:ea typeface="メイリオ"/>
              </a:rPr>
              <a:t> </a:t>
            </a:r>
            <a:r>
              <a:rPr kumimoji="1" lang="en-US" altLang="ja-JP" sz="2400" b="1" dirty="0">
                <a:solidFill>
                  <a:srgbClr val="111724"/>
                </a:solidFill>
                <a:latin typeface="Amazon Ember Display"/>
                <a:ea typeface="メイリオ"/>
              </a:rPr>
              <a:t>Working Backwards </a:t>
            </a:r>
            <a:r>
              <a:rPr kumimoji="1" lang="ja-JP" altLang="en-US" sz="2400" b="1" dirty="0">
                <a:solidFill>
                  <a:srgbClr val="111724"/>
                </a:solidFill>
                <a:latin typeface="Amazon Ember Display"/>
                <a:ea typeface="メイリオ"/>
              </a:rPr>
              <a:t>による改善の実施</a:t>
            </a:r>
          </a:p>
        </p:txBody>
      </p:sp>
      <p:sp>
        <p:nvSpPr>
          <p:cNvPr id="23" name="テキスト ボックス 22">
            <a:extLst>
              <a:ext uri="{FF2B5EF4-FFF2-40B4-BE49-F238E27FC236}">
                <a16:creationId xmlns:a16="http://schemas.microsoft.com/office/drawing/2014/main" id="{9F0A4592-733F-C1D6-40EE-C8889A861114}"/>
              </a:ext>
            </a:extLst>
          </p:cNvPr>
          <p:cNvSpPr txBox="1"/>
          <p:nvPr/>
        </p:nvSpPr>
        <p:spPr>
          <a:xfrm>
            <a:off x="1265184" y="5840732"/>
            <a:ext cx="9743768" cy="461665"/>
          </a:xfrm>
          <a:prstGeom prst="rect">
            <a:avLst/>
          </a:prstGeom>
          <a:noFill/>
        </p:spPr>
        <p:txBody>
          <a:bodyPr wrap="square" lIns="0" rIns="0" rtlCol="0">
            <a:spAutoFit/>
          </a:bodyPr>
          <a:lstStyle/>
          <a:p>
            <a:pPr algn="ctr"/>
            <a:r>
              <a:rPr kumimoji="1" lang="ja-JP" altLang="en-US" sz="2400" b="1" dirty="0">
                <a:solidFill>
                  <a:srgbClr val="111724"/>
                </a:solidFill>
                <a:latin typeface="Amazon Ember Display"/>
                <a:ea typeface="メイリオ"/>
              </a:rPr>
              <a:t>計画の開始</a:t>
            </a:r>
          </a:p>
        </p:txBody>
      </p:sp>
      <p:sp>
        <p:nvSpPr>
          <p:cNvPr id="24" name="矢印: 五方向 23">
            <a:extLst>
              <a:ext uri="{FF2B5EF4-FFF2-40B4-BE49-F238E27FC236}">
                <a16:creationId xmlns:a16="http://schemas.microsoft.com/office/drawing/2014/main" id="{DAE3D72D-F60E-49CA-F72F-7EA53EFA15DF}"/>
              </a:ext>
            </a:extLst>
          </p:cNvPr>
          <p:cNvSpPr/>
          <p:nvPr/>
        </p:nvSpPr>
        <p:spPr>
          <a:xfrm rot="5400000">
            <a:off x="5188257" y="-871555"/>
            <a:ext cx="1897626" cy="11424061"/>
          </a:xfrm>
          <a:prstGeom prst="homePlate">
            <a:avLst>
              <a:gd name="adj" fmla="val 23057"/>
            </a:avLst>
          </a:prstGeom>
          <a:noFill/>
          <a:ln w="12700" cap="flat" cmpd="sng" algn="ctr">
            <a:solidFill>
              <a:srgbClr val="1117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5" name="テキスト ボックス 24">
            <a:extLst>
              <a:ext uri="{FF2B5EF4-FFF2-40B4-BE49-F238E27FC236}">
                <a16:creationId xmlns:a16="http://schemas.microsoft.com/office/drawing/2014/main" id="{60865BD6-682E-D12E-9D14-D56B5E452C01}"/>
              </a:ext>
            </a:extLst>
          </p:cNvPr>
          <p:cNvSpPr txBox="1"/>
          <p:nvPr/>
        </p:nvSpPr>
        <p:spPr>
          <a:xfrm>
            <a:off x="521111" y="3970319"/>
            <a:ext cx="11149778" cy="461665"/>
          </a:xfrm>
          <a:prstGeom prst="rect">
            <a:avLst/>
          </a:prstGeom>
          <a:noFill/>
        </p:spPr>
        <p:txBody>
          <a:bodyPr wrap="square" lIns="0" rIns="0" rtlCol="0">
            <a:spAutoFit/>
          </a:bodyPr>
          <a:lstStyle/>
          <a:p>
            <a:r>
              <a:rPr kumimoji="1" lang="en-US" altLang="ja-JP" sz="2400" b="1" dirty="0">
                <a:solidFill>
                  <a:srgbClr val="111724"/>
                </a:solidFill>
                <a:latin typeface="Amazon Ember Display"/>
                <a:ea typeface="メイリオ"/>
              </a:rPr>
              <a:t>60min : 6 </a:t>
            </a:r>
            <a:r>
              <a:rPr kumimoji="1" lang="ja-JP" altLang="en-US" sz="2400" b="1" dirty="0">
                <a:solidFill>
                  <a:srgbClr val="111724"/>
                </a:solidFill>
                <a:latin typeface="Amazon Ember Display"/>
                <a:ea typeface="メイリオ"/>
              </a:rPr>
              <a:t>ヵ月以内に実際プレスリリースを出すための具体的な計画を立てる</a:t>
            </a:r>
          </a:p>
        </p:txBody>
      </p:sp>
      <p:sp>
        <p:nvSpPr>
          <p:cNvPr id="26" name="テキスト ボックス 25">
            <a:extLst>
              <a:ext uri="{FF2B5EF4-FFF2-40B4-BE49-F238E27FC236}">
                <a16:creationId xmlns:a16="http://schemas.microsoft.com/office/drawing/2014/main" id="{78E4CAA1-1317-13DB-F89F-ABF9B377CC64}"/>
              </a:ext>
            </a:extLst>
          </p:cNvPr>
          <p:cNvSpPr txBox="1"/>
          <p:nvPr/>
        </p:nvSpPr>
        <p:spPr>
          <a:xfrm>
            <a:off x="521111" y="4510641"/>
            <a:ext cx="11245854" cy="830997"/>
          </a:xfrm>
          <a:prstGeom prst="rect">
            <a:avLst/>
          </a:prstGeom>
          <a:noFill/>
        </p:spPr>
        <p:txBody>
          <a:bodyPr wrap="square" lIns="0" rIns="0" rtlCol="0">
            <a:spAutoFit/>
          </a:bodyPr>
          <a:lstStyle/>
          <a:p>
            <a:r>
              <a:rPr kumimoji="1" lang="ja-JP" altLang="en-US" sz="2400" dirty="0">
                <a:solidFill>
                  <a:srgbClr val="111724"/>
                </a:solidFill>
                <a:latin typeface="Amazon Ember Display"/>
                <a:ea typeface="メイリオ"/>
              </a:rPr>
              <a:t>改善が必要なプロセスの実施を含め、 </a:t>
            </a:r>
            <a:r>
              <a:rPr kumimoji="1" lang="en-US" altLang="ja-JP" sz="2400" dirty="0">
                <a:solidFill>
                  <a:srgbClr val="111724"/>
                </a:solidFill>
                <a:latin typeface="Amazon Ember Display"/>
                <a:ea typeface="メイリオ"/>
              </a:rPr>
              <a:t>1~3 </a:t>
            </a:r>
            <a:r>
              <a:rPr kumimoji="1" lang="ja-JP" altLang="en-US" sz="2400" dirty="0">
                <a:solidFill>
                  <a:srgbClr val="111724"/>
                </a:solidFill>
                <a:latin typeface="Amazon Ember Display"/>
                <a:ea typeface="メイリオ"/>
              </a:rPr>
              <a:t>ヵ月間の間に最初の成果を得るための具体的な計画を立てます。</a:t>
            </a:r>
          </a:p>
        </p:txBody>
      </p:sp>
      <p:sp>
        <p:nvSpPr>
          <p:cNvPr id="27" name="四角形: 角を丸くする 26">
            <a:extLst>
              <a:ext uri="{FF2B5EF4-FFF2-40B4-BE49-F238E27FC236}">
                <a16:creationId xmlns:a16="http://schemas.microsoft.com/office/drawing/2014/main" id="{9E15201D-F046-BBC7-BC2F-207FE81031BC}"/>
              </a:ext>
            </a:extLst>
          </p:cNvPr>
          <p:cNvSpPr/>
          <p:nvPr/>
        </p:nvSpPr>
        <p:spPr>
          <a:xfrm>
            <a:off x="4104788" y="3124482"/>
            <a:ext cx="1922621" cy="618979"/>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Amazon Ember Display" panose="020F0603020204020204" pitchFamily="34" charset="0"/>
                <a:ea typeface="メイリオ" panose="020B0604030504040204" pitchFamily="34" charset="-128"/>
              </a:rPr>
              <a:t>PR/FAQ</a:t>
            </a:r>
            <a:endParaRPr kumimoji="1" lang="ja-JP" altLang="en-US" b="1" dirty="0">
              <a:solidFill>
                <a:schemeClr val="tx1"/>
              </a:solidFill>
              <a:latin typeface="Amazon Ember Display" panose="020F0603020204020204" pitchFamily="34" charset="0"/>
              <a:ea typeface="メイリオ" panose="020B0604030504040204" pitchFamily="34" charset="-128"/>
            </a:endParaRPr>
          </a:p>
        </p:txBody>
      </p:sp>
      <p:sp>
        <p:nvSpPr>
          <p:cNvPr id="28" name="四角形: 角を丸くする 27">
            <a:extLst>
              <a:ext uri="{FF2B5EF4-FFF2-40B4-BE49-F238E27FC236}">
                <a16:creationId xmlns:a16="http://schemas.microsoft.com/office/drawing/2014/main" id="{889526A5-9403-8ED1-11EE-6E2BD19CD022}"/>
              </a:ext>
            </a:extLst>
          </p:cNvPr>
          <p:cNvSpPr/>
          <p:nvPr/>
        </p:nvSpPr>
        <p:spPr>
          <a:xfrm>
            <a:off x="6174298" y="3124482"/>
            <a:ext cx="1922621" cy="618979"/>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Amazon Ember Display" panose="020F0603020204020204" pitchFamily="34" charset="0"/>
                <a:ea typeface="メイリオ" panose="020B0604030504040204" pitchFamily="34" charset="-128"/>
              </a:rPr>
              <a:t>マイルストン</a:t>
            </a:r>
          </a:p>
        </p:txBody>
      </p:sp>
    </p:spTree>
    <p:extLst>
      <p:ext uri="{BB962C8B-B14F-4D97-AF65-F5344CB8AC3E}">
        <p14:creationId xmlns:p14="http://schemas.microsoft.com/office/powerpoint/2010/main" val="3078681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4F44BEB-872C-8F34-0A47-36009D544FB7}"/>
              </a:ext>
            </a:extLst>
          </p:cNvPr>
          <p:cNvSpPr>
            <a:spLocks noGrp="1"/>
          </p:cNvSpPr>
          <p:nvPr>
            <p:ph type="sldNum" sz="quarter" idx="12"/>
          </p:nvPr>
        </p:nvSpPr>
        <p:spPr/>
        <p:txBody>
          <a:bodyPr/>
          <a:lstStyle/>
          <a:p>
            <a:fld id="{EB4B8DE2-A4E8-46E4-8BBF-D75455EFF32C}" type="slidenum">
              <a:rPr lang="en-US" smtClean="0"/>
              <a:pPr/>
              <a:t>69</a:t>
            </a:fld>
            <a:endParaRPr lang="en-US" dirty="0"/>
          </a:p>
        </p:txBody>
      </p:sp>
      <p:sp>
        <p:nvSpPr>
          <p:cNvPr id="3" name="タイトル 2">
            <a:extLst>
              <a:ext uri="{FF2B5EF4-FFF2-40B4-BE49-F238E27FC236}">
                <a16:creationId xmlns:a16="http://schemas.microsoft.com/office/drawing/2014/main" id="{34080506-5FAC-14A1-D957-740CD73BCEAA}"/>
              </a:ext>
            </a:extLst>
          </p:cNvPr>
          <p:cNvSpPr>
            <a:spLocks noGrp="1"/>
          </p:cNvSpPr>
          <p:nvPr>
            <p:ph type="title"/>
          </p:nvPr>
        </p:nvSpPr>
        <p:spPr/>
        <p:txBody>
          <a:bodyPr/>
          <a:lstStyle/>
          <a:p>
            <a:r>
              <a:rPr kumimoji="1" lang="ja-JP" altLang="en-US" dirty="0"/>
              <a:t>改善編を進める前の準備</a:t>
            </a:r>
          </a:p>
        </p:txBody>
      </p:sp>
      <p:sp>
        <p:nvSpPr>
          <p:cNvPr id="4" name="コンテンツ プレースホルダー 3">
            <a:extLst>
              <a:ext uri="{FF2B5EF4-FFF2-40B4-BE49-F238E27FC236}">
                <a16:creationId xmlns:a16="http://schemas.microsoft.com/office/drawing/2014/main" id="{3E90A023-26CF-E221-8B09-130CD585F144}"/>
              </a:ext>
            </a:extLst>
          </p:cNvPr>
          <p:cNvSpPr>
            <a:spLocks noGrp="1"/>
          </p:cNvSpPr>
          <p:nvPr>
            <p:ph sz="quarter" idx="13"/>
          </p:nvPr>
        </p:nvSpPr>
        <p:spPr>
          <a:xfrm>
            <a:off x="407988" y="1376363"/>
            <a:ext cx="11449050" cy="4527393"/>
          </a:xfrm>
        </p:spPr>
        <p:txBody>
          <a:bodyPr/>
          <a:lstStyle/>
          <a:p>
            <a:pPr marL="457200" lvl="0" indent="-457200">
              <a:lnSpc>
                <a:spcPct val="90000"/>
              </a:lnSpc>
              <a:spcAft>
                <a:spcPts val="3000"/>
              </a:spcAft>
              <a:buClr>
                <a:srgbClr val="161E2D"/>
              </a:buClr>
              <a:buFont typeface="Amazon Ember Display" panose="020F0603020204020204" pitchFamily="34" charset="0"/>
              <a:buAutoNum type="arabicPeriod"/>
              <a:defRPr/>
            </a:pPr>
            <a:r>
              <a:rPr lang="ja-JP" altLang="en-US" dirty="0">
                <a:solidFill>
                  <a:srgbClr val="4D5156"/>
                </a:solidFill>
                <a:latin typeface="arial" panose="020B0604020202020204" pitchFamily="34" charset="0"/>
                <a:ea typeface="メイリオ"/>
              </a:rPr>
              <a:t>🎁</a:t>
            </a:r>
            <a:r>
              <a:rPr lang="en-US" altLang="ja-JP" b="1" dirty="0">
                <a:solidFill>
                  <a:schemeClr val="accent5"/>
                </a:solidFill>
                <a:latin typeface="Hiragino Kaku Gothic ProN"/>
                <a:ea typeface="メイリオ"/>
              </a:rPr>
              <a:t>: </a:t>
            </a:r>
            <a:r>
              <a:rPr lang="ja-JP" altLang="en-US" b="1" dirty="0">
                <a:solidFill>
                  <a:schemeClr val="accent5"/>
                </a:solidFill>
                <a:latin typeface="Hiragino Kaku Gothic ProN"/>
                <a:ea typeface="メイリオ"/>
              </a:rPr>
              <a:t>モックを使用した課題解決・行動変化に関する定量・定性データの収集</a:t>
            </a:r>
            <a:br>
              <a:rPr kumimoji="1" lang="en-US" altLang="ja-JP" dirty="0">
                <a:solidFill>
                  <a:srgbClr val="161E2D"/>
                </a:solidFill>
                <a:latin typeface="Amazon Ember Display"/>
                <a:ea typeface="メイリオ"/>
              </a:rPr>
            </a:br>
            <a:r>
              <a:rPr kumimoji="1" lang="ja-JP" altLang="en-US" dirty="0">
                <a:solidFill>
                  <a:srgbClr val="161E2D"/>
                </a:solidFill>
                <a:latin typeface="Amazon Ember Display"/>
                <a:ea typeface="メイリオ"/>
              </a:rPr>
              <a:t>改善編までに各ペアは必ずユーザーテスト等により「顧客の反応」を </a:t>
            </a:r>
            <a:r>
              <a:rPr kumimoji="1" lang="en-US" altLang="ja-JP" dirty="0">
                <a:solidFill>
                  <a:srgbClr val="161E2D"/>
                </a:solidFill>
                <a:latin typeface="Amazon Ember Display"/>
                <a:ea typeface="メイリオ"/>
              </a:rPr>
              <a:t>“Listen” </a:t>
            </a:r>
            <a:r>
              <a:rPr kumimoji="1" lang="ja-JP" altLang="en-US" dirty="0">
                <a:solidFill>
                  <a:srgbClr val="161E2D"/>
                </a:solidFill>
                <a:latin typeface="Amazon Ember Display"/>
                <a:ea typeface="メイリオ"/>
              </a:rPr>
              <a:t>し、</a:t>
            </a:r>
            <a:r>
              <a:rPr kumimoji="1" lang="en-US" altLang="ja-JP" dirty="0">
                <a:solidFill>
                  <a:srgbClr val="161E2D"/>
                </a:solidFill>
                <a:latin typeface="Amazon Ember Display"/>
                <a:ea typeface="メイリオ"/>
              </a:rPr>
              <a:t>”Test/Iterate” </a:t>
            </a:r>
            <a:r>
              <a:rPr kumimoji="1" lang="ja-JP" altLang="en-US" dirty="0">
                <a:solidFill>
                  <a:srgbClr val="161E2D"/>
                </a:solidFill>
                <a:latin typeface="Amazon Ember Display"/>
                <a:ea typeface="メイリオ"/>
              </a:rPr>
              <a:t>で決めた閾値を超えているか、観測したデータをまとめてください。改善編の </a:t>
            </a:r>
            <a:r>
              <a:rPr kumimoji="1" lang="en-US" altLang="ja-JP" dirty="0">
                <a:solidFill>
                  <a:srgbClr val="161E2D"/>
                </a:solidFill>
                <a:latin typeface="Amazon Ember Display"/>
                <a:ea typeface="メイリオ"/>
              </a:rPr>
              <a:t>Listen </a:t>
            </a:r>
            <a:r>
              <a:rPr kumimoji="1" lang="ja-JP" altLang="en-US" dirty="0">
                <a:solidFill>
                  <a:srgbClr val="161E2D"/>
                </a:solidFill>
                <a:latin typeface="Amazon Ember Display"/>
                <a:ea typeface="メイリオ"/>
              </a:rPr>
              <a:t>フェーズで共有いただきます。</a:t>
            </a:r>
            <a:endParaRPr kumimoji="1" lang="en-US" altLang="ja-JP" dirty="0">
              <a:solidFill>
                <a:srgbClr val="161E2D"/>
              </a:solidFill>
              <a:latin typeface="Amazon Ember Display"/>
              <a:ea typeface="メイリオ"/>
            </a:endParaRPr>
          </a:p>
          <a:p>
            <a:pPr marL="457200" lvl="0" indent="-457200">
              <a:lnSpc>
                <a:spcPct val="90000"/>
              </a:lnSpc>
              <a:spcAft>
                <a:spcPts val="3000"/>
              </a:spcAft>
              <a:buClr>
                <a:srgbClr val="161E2D"/>
              </a:buClr>
              <a:buFont typeface="Amazon Ember Display" panose="020F0603020204020204" pitchFamily="34" charset="0"/>
              <a:buAutoNum type="arabicPeriod"/>
              <a:defRPr/>
            </a:pPr>
            <a:r>
              <a:rPr kumimoji="1" lang="ja-JP" altLang="en-US" dirty="0">
                <a:solidFill>
                  <a:srgbClr val="161E2D"/>
                </a:solidFill>
                <a:latin typeface="Amazon Ember Display"/>
                <a:ea typeface="メイリオ"/>
              </a:rPr>
              <a:t>⛏️</a:t>
            </a:r>
            <a:r>
              <a:rPr kumimoji="1" lang="ja-JP" altLang="en-US" b="1" dirty="0">
                <a:solidFill>
                  <a:srgbClr val="161E2D"/>
                </a:solidFill>
                <a:latin typeface="Amazon Ember Display"/>
                <a:ea typeface="メイリオ"/>
              </a:rPr>
              <a:t> </a:t>
            </a:r>
            <a:r>
              <a:rPr kumimoji="1" lang="en-US" altLang="ja-JP" b="1" dirty="0">
                <a:solidFill>
                  <a:srgbClr val="161E2D"/>
                </a:solidFill>
                <a:latin typeface="Amazon Ember Display"/>
                <a:ea typeface="メイリオ"/>
              </a:rPr>
              <a:t>: </a:t>
            </a:r>
            <a:r>
              <a:rPr kumimoji="1" lang="ja-JP" altLang="en-US" b="1" dirty="0">
                <a:solidFill>
                  <a:srgbClr val="FF6A3D"/>
                </a:solidFill>
                <a:latin typeface="Amazon Ember Display"/>
                <a:ea typeface="メイリオ"/>
              </a:rPr>
              <a:t>実践編のアウトプットを </a:t>
            </a:r>
            <a:r>
              <a:rPr kumimoji="1" lang="en-US" altLang="ja-JP" b="1" dirty="0">
                <a:solidFill>
                  <a:srgbClr val="FF6A3D"/>
                </a:solidFill>
                <a:latin typeface="Amazon Ember Display"/>
                <a:ea typeface="メイリオ"/>
              </a:rPr>
              <a:t>commit </a:t>
            </a:r>
            <a:r>
              <a:rPr kumimoji="1" lang="ja-JP" altLang="en-US" b="1" dirty="0">
                <a:solidFill>
                  <a:srgbClr val="FF6A3D"/>
                </a:solidFill>
                <a:latin typeface="Amazon Ember Display"/>
                <a:ea typeface="メイリオ"/>
              </a:rPr>
              <a:t>しておく</a:t>
            </a:r>
            <a:br>
              <a:rPr kumimoji="1" lang="en-US" altLang="ja-JP" b="1" dirty="0">
                <a:solidFill>
                  <a:srgbClr val="161E2D"/>
                </a:solidFill>
                <a:latin typeface="Amazon Ember Display"/>
                <a:ea typeface="メイリオ"/>
              </a:rPr>
            </a:br>
            <a:r>
              <a:rPr kumimoji="1" lang="en-US" altLang="ja-JP" dirty="0">
                <a:solidFill>
                  <a:srgbClr val="161E2D"/>
                </a:solidFill>
                <a:latin typeface="Consolas" panose="020B0609020204030204" pitchFamily="49" charset="0"/>
                <a:ea typeface="メイリオ"/>
              </a:rPr>
              <a:t>discovery/README.md </a:t>
            </a:r>
            <a:r>
              <a:rPr kumimoji="1" lang="ja-JP" altLang="en-US" dirty="0">
                <a:solidFill>
                  <a:srgbClr val="161E2D"/>
                </a:solidFill>
                <a:latin typeface="Consolas" panose="020B0609020204030204" pitchFamily="49" charset="0"/>
                <a:ea typeface="メイリオ"/>
              </a:rPr>
              <a:t>の実践編 </a:t>
            </a:r>
            <a:r>
              <a:rPr kumimoji="1" lang="en-US" altLang="ja-JP" dirty="0">
                <a:solidFill>
                  <a:srgbClr val="161E2D"/>
                </a:solidFill>
                <a:latin typeface="Consolas" panose="020B0609020204030204" pitchFamily="49" charset="0"/>
                <a:ea typeface="メイリオ"/>
              </a:rPr>
              <a:t>/ </a:t>
            </a:r>
            <a:r>
              <a:rPr kumimoji="1" lang="ja-JP" altLang="en-US" dirty="0">
                <a:solidFill>
                  <a:srgbClr val="161E2D"/>
                </a:solidFill>
                <a:latin typeface="Consolas" panose="020B0609020204030204" pitchFamily="49" charset="0"/>
                <a:ea typeface="メイリオ"/>
              </a:rPr>
              <a:t>改善編前後の比較ができるよう、変更を </a:t>
            </a:r>
            <a:r>
              <a:rPr kumimoji="1" lang="en-US" altLang="ja-JP" dirty="0">
                <a:solidFill>
                  <a:srgbClr val="161E2D"/>
                </a:solidFill>
                <a:latin typeface="Consolas" panose="020B0609020204030204" pitchFamily="49" charset="0"/>
                <a:ea typeface="メイリオ"/>
              </a:rPr>
              <a:t>commit </a:t>
            </a:r>
            <a:r>
              <a:rPr kumimoji="1" lang="ja-JP" altLang="en-US" dirty="0">
                <a:solidFill>
                  <a:srgbClr val="161E2D"/>
                </a:solidFill>
                <a:latin typeface="Consolas" panose="020B0609020204030204" pitchFamily="49" charset="0"/>
                <a:ea typeface="メイリオ"/>
              </a:rPr>
              <a:t>しておいてください。</a:t>
            </a:r>
            <a:r>
              <a:rPr kumimoji="1" lang="en-US" altLang="ja-JP" b="1" dirty="0">
                <a:solidFill>
                  <a:srgbClr val="161E2D"/>
                </a:solidFill>
                <a:latin typeface="Amazon Ember Display"/>
                <a:ea typeface="メイリオ"/>
              </a:rPr>
              <a:t> </a:t>
            </a:r>
            <a:endParaRPr kumimoji="1" lang="en-US" altLang="ja-JP" dirty="0">
              <a:solidFill>
                <a:srgbClr val="161E2D"/>
              </a:solidFill>
              <a:latin typeface="Amazon Ember Display"/>
              <a:ea typeface="メイリオ"/>
            </a:endParaRPr>
          </a:p>
          <a:p>
            <a:pPr marL="457200" lvl="0" indent="-457200">
              <a:lnSpc>
                <a:spcPct val="90000"/>
              </a:lnSpc>
              <a:spcAft>
                <a:spcPts val="3000"/>
              </a:spcAft>
              <a:buClr>
                <a:srgbClr val="161E2D"/>
              </a:buClr>
              <a:buFont typeface="Amazon Ember Display" panose="020F0603020204020204" pitchFamily="34" charset="0"/>
              <a:buAutoNum type="arabicPeriod"/>
              <a:defRPr/>
            </a:pPr>
            <a:r>
              <a:rPr kumimoji="1" lang="ja-JP" altLang="en-US" b="1" dirty="0">
                <a:solidFill>
                  <a:srgbClr val="161E2D"/>
                </a:solidFill>
                <a:latin typeface="Amazon Ember Display"/>
                <a:ea typeface="メイリオ"/>
              </a:rPr>
              <a:t>👀 </a:t>
            </a:r>
            <a:r>
              <a:rPr kumimoji="1" lang="en-US" altLang="ja-JP" b="1" dirty="0">
                <a:solidFill>
                  <a:srgbClr val="161E2D"/>
                </a:solidFill>
                <a:latin typeface="Amazon Ember Display"/>
                <a:ea typeface="メイリオ"/>
              </a:rPr>
              <a:t>: </a:t>
            </a:r>
            <a:r>
              <a:rPr kumimoji="1" lang="en-US" altLang="ja-JP" b="1" dirty="0">
                <a:solidFill>
                  <a:schemeClr val="accent5"/>
                </a:solidFill>
                <a:latin typeface="Amazon Ember Display"/>
                <a:ea typeface="メイリオ"/>
              </a:rPr>
              <a:t>Invent </a:t>
            </a:r>
            <a:r>
              <a:rPr kumimoji="1" lang="ja-JP" altLang="en-US" b="1" dirty="0">
                <a:solidFill>
                  <a:schemeClr val="accent5"/>
                </a:solidFill>
                <a:latin typeface="Amazon Ember Display"/>
                <a:ea typeface="メイリオ"/>
              </a:rPr>
              <a:t>で使用するソリューションリストの拡充・精緻化</a:t>
            </a:r>
            <a:br>
              <a:rPr kumimoji="1" lang="en-US" altLang="ja-JP" b="1" dirty="0">
                <a:solidFill>
                  <a:srgbClr val="161E2D"/>
                </a:solidFill>
                <a:latin typeface="Amazon Ember Display"/>
                <a:ea typeface="メイリオ"/>
              </a:rPr>
            </a:br>
            <a:r>
              <a:rPr kumimoji="1" lang="en-US" altLang="ja-JP" dirty="0">
                <a:solidFill>
                  <a:srgbClr val="161E2D"/>
                </a:solidFill>
                <a:latin typeface="Amazon Ember Display"/>
                <a:ea typeface="メイリオ"/>
              </a:rPr>
              <a:t>Invent </a:t>
            </a:r>
            <a:r>
              <a:rPr kumimoji="1" lang="ja-JP" altLang="en-US" dirty="0">
                <a:solidFill>
                  <a:srgbClr val="161E2D"/>
                </a:solidFill>
                <a:latin typeface="Amazon Ember Display"/>
                <a:ea typeface="メイリオ"/>
              </a:rPr>
              <a:t>で使用したソリューションのリストについて、難易度の精緻化、難易度が高すぎるものの除外、顧客の行動に対するカバレッジの拡大など新しい </a:t>
            </a:r>
            <a:r>
              <a:rPr kumimoji="1" lang="en-US" altLang="ja-JP" dirty="0">
                <a:solidFill>
                  <a:srgbClr val="161E2D"/>
                </a:solidFill>
                <a:latin typeface="Amazon Ember Display"/>
                <a:ea typeface="メイリオ"/>
              </a:rPr>
              <a:t>Invent </a:t>
            </a:r>
            <a:r>
              <a:rPr kumimoji="1" lang="ja-JP" altLang="en-US" dirty="0">
                <a:solidFill>
                  <a:srgbClr val="161E2D"/>
                </a:solidFill>
                <a:latin typeface="Amazon Ember Display"/>
                <a:ea typeface="メイリオ"/>
              </a:rPr>
              <a:t>のための準備をしてください。</a:t>
            </a:r>
            <a:endParaRPr kumimoji="1" lang="en-US" altLang="ja-JP" dirty="0">
              <a:solidFill>
                <a:srgbClr val="161E2D"/>
              </a:solidFill>
              <a:latin typeface="Amazon Ember Display"/>
              <a:ea typeface="メイリオ"/>
            </a:endParaRPr>
          </a:p>
        </p:txBody>
      </p:sp>
    </p:spTree>
    <p:extLst>
      <p:ext uri="{BB962C8B-B14F-4D97-AF65-F5344CB8AC3E}">
        <p14:creationId xmlns:p14="http://schemas.microsoft.com/office/powerpoint/2010/main" val="1827603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36286AB-B9BB-600F-9B3B-F28610010256}"/>
              </a:ext>
            </a:extLst>
          </p:cNvPr>
          <p:cNvSpPr>
            <a:spLocks noGrp="1"/>
          </p:cNvSpPr>
          <p:nvPr>
            <p:ph type="sldNum" sz="quarter" idx="12"/>
          </p:nvPr>
        </p:nvSpPr>
        <p:spPr/>
        <p:txBody>
          <a:bodyPr/>
          <a:lstStyle/>
          <a:p>
            <a:fld id="{EB4B8DE2-A4E8-46E4-8BBF-D75455EFF32C}" type="slidenum">
              <a:rPr lang="en-US" smtClean="0"/>
              <a:pPr/>
              <a:t>7</a:t>
            </a:fld>
            <a:endParaRPr lang="en-US" dirty="0"/>
          </a:p>
        </p:txBody>
      </p:sp>
      <p:sp>
        <p:nvSpPr>
          <p:cNvPr id="3" name="タイトル 2">
            <a:extLst>
              <a:ext uri="{FF2B5EF4-FFF2-40B4-BE49-F238E27FC236}">
                <a16:creationId xmlns:a16="http://schemas.microsoft.com/office/drawing/2014/main" id="{913A1FB3-903B-3B0B-DE74-9ABA6EDAD74A}"/>
              </a:ext>
            </a:extLst>
          </p:cNvPr>
          <p:cNvSpPr>
            <a:spLocks noGrp="1"/>
          </p:cNvSpPr>
          <p:nvPr>
            <p:ph type="title"/>
          </p:nvPr>
        </p:nvSpPr>
        <p:spPr>
          <a:xfrm>
            <a:off x="407988" y="296409"/>
            <a:ext cx="11701616" cy="617991"/>
          </a:xfrm>
        </p:spPr>
        <p:txBody>
          <a:bodyPr/>
          <a:lstStyle/>
          <a:p>
            <a:r>
              <a:rPr kumimoji="1" lang="ja-JP" altLang="en-US" dirty="0"/>
              <a:t>ワークショップで実践する </a:t>
            </a:r>
            <a:r>
              <a:rPr kumimoji="1" lang="en-US" altLang="ja-JP" dirty="0"/>
              <a:t>Amazon </a:t>
            </a:r>
            <a:r>
              <a:rPr kumimoji="1" lang="ja-JP" altLang="en-US" dirty="0"/>
              <a:t>のプロダクト開発プロセス </a:t>
            </a:r>
            <a:r>
              <a:rPr kumimoji="1" lang="en-US" altLang="ja-JP" dirty="0"/>
              <a:t>:</a:t>
            </a:r>
            <a:r>
              <a:rPr kumimoji="1" lang="ja-JP" altLang="en-US" dirty="0"/>
              <a:t> </a:t>
            </a:r>
            <a:r>
              <a:rPr kumimoji="1" lang="en-US" altLang="ja-JP" dirty="0"/>
              <a:t>Working Backwards </a:t>
            </a:r>
            <a:r>
              <a:rPr kumimoji="1" lang="ja-JP" altLang="en-US" dirty="0"/>
              <a:t>の構成</a:t>
            </a:r>
          </a:p>
        </p:txBody>
      </p:sp>
      <p:sp>
        <p:nvSpPr>
          <p:cNvPr id="19" name="矢印: 五方向 18">
            <a:extLst>
              <a:ext uri="{FF2B5EF4-FFF2-40B4-BE49-F238E27FC236}">
                <a16:creationId xmlns:a16="http://schemas.microsoft.com/office/drawing/2014/main" id="{1628F5C3-3746-C710-67CD-E3C4383758F8}"/>
              </a:ext>
            </a:extLst>
          </p:cNvPr>
          <p:cNvSpPr/>
          <p:nvPr/>
        </p:nvSpPr>
        <p:spPr>
          <a:xfrm>
            <a:off x="425038" y="1882446"/>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Listen</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0" name="矢印: 五方向 19">
            <a:extLst>
              <a:ext uri="{FF2B5EF4-FFF2-40B4-BE49-F238E27FC236}">
                <a16:creationId xmlns:a16="http://schemas.microsoft.com/office/drawing/2014/main" id="{97006FB4-5677-7DC8-B628-B540D4035C96}"/>
              </a:ext>
            </a:extLst>
          </p:cNvPr>
          <p:cNvSpPr/>
          <p:nvPr/>
        </p:nvSpPr>
        <p:spPr>
          <a:xfrm>
            <a:off x="2779864" y="1882446"/>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Define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1" name="矢印: 五方向 20">
            <a:extLst>
              <a:ext uri="{FF2B5EF4-FFF2-40B4-BE49-F238E27FC236}">
                <a16:creationId xmlns:a16="http://schemas.microsoft.com/office/drawing/2014/main" id="{5B3E678E-E231-8FAC-182A-EE9EAFECB00C}"/>
              </a:ext>
            </a:extLst>
          </p:cNvPr>
          <p:cNvSpPr/>
          <p:nvPr/>
        </p:nvSpPr>
        <p:spPr>
          <a:xfrm>
            <a:off x="5134690" y="1882446"/>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Invent</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2" name="矢印: 五方向 21">
            <a:extLst>
              <a:ext uri="{FF2B5EF4-FFF2-40B4-BE49-F238E27FC236}">
                <a16:creationId xmlns:a16="http://schemas.microsoft.com/office/drawing/2014/main" id="{63AAA898-72FF-B3ED-CFBA-5E9EB0DCA6B6}"/>
              </a:ext>
            </a:extLst>
          </p:cNvPr>
          <p:cNvSpPr/>
          <p:nvPr/>
        </p:nvSpPr>
        <p:spPr>
          <a:xfrm>
            <a:off x="7489516" y="1882446"/>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Refine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3" name="矢印: 五方向 22">
            <a:extLst>
              <a:ext uri="{FF2B5EF4-FFF2-40B4-BE49-F238E27FC236}">
                <a16:creationId xmlns:a16="http://schemas.microsoft.com/office/drawing/2014/main" id="{910499E0-CD6B-1D85-B503-D4A9299E49F3}"/>
              </a:ext>
            </a:extLst>
          </p:cNvPr>
          <p:cNvSpPr/>
          <p:nvPr/>
        </p:nvSpPr>
        <p:spPr>
          <a:xfrm>
            <a:off x="9844341" y="1882446"/>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Test/Iterate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4" name="四角形: 角を丸くする 23">
            <a:extLst>
              <a:ext uri="{FF2B5EF4-FFF2-40B4-BE49-F238E27FC236}">
                <a16:creationId xmlns:a16="http://schemas.microsoft.com/office/drawing/2014/main" id="{BA1D8A68-37E5-6378-7C25-9B360CC46FC4}"/>
              </a:ext>
            </a:extLst>
          </p:cNvPr>
          <p:cNvSpPr/>
          <p:nvPr/>
        </p:nvSpPr>
        <p:spPr>
          <a:xfrm>
            <a:off x="425038" y="2534610"/>
            <a:ext cx="2200175" cy="1944416"/>
          </a:xfrm>
          <a:prstGeom prst="roundRect">
            <a:avLst>
              <a:gd name="adj" fmla="val 5043"/>
            </a:avLst>
          </a:prstGeom>
          <a:noFill/>
          <a:ln w="12700" cap="flat" cmpd="sng" algn="ctr">
            <a:solidFill>
              <a:srgbClr val="161E2D"/>
            </a:solid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rgbClr val="161E2D"/>
                </a:solidFill>
                <a:effectLst/>
                <a:uLnTx/>
                <a:uFillTx/>
                <a:latin typeface="Amazon Ember Display"/>
                <a:ea typeface="メイリオ"/>
                <a:cs typeface="+mn-cs"/>
              </a:rPr>
              <a:t>顧客は誰か</a:t>
            </a:r>
            <a:r>
              <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rPr>
              <a:t>?</a:t>
            </a: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顧客の目的と達成するための行動は何か。行動をはじめるきっかけは何か。</a:t>
            </a:r>
          </a:p>
        </p:txBody>
      </p:sp>
      <p:sp>
        <p:nvSpPr>
          <p:cNvPr id="25" name="四角形: 角を丸くする 24">
            <a:extLst>
              <a:ext uri="{FF2B5EF4-FFF2-40B4-BE49-F238E27FC236}">
                <a16:creationId xmlns:a16="http://schemas.microsoft.com/office/drawing/2014/main" id="{1F5E7263-8AF3-5BCF-6DBE-88B48341B69F}"/>
              </a:ext>
            </a:extLst>
          </p:cNvPr>
          <p:cNvSpPr/>
          <p:nvPr/>
        </p:nvSpPr>
        <p:spPr>
          <a:xfrm>
            <a:off x="2779864" y="2534610"/>
            <a:ext cx="2200175" cy="1944416"/>
          </a:xfrm>
          <a:prstGeom prst="roundRect">
            <a:avLst>
              <a:gd name="adj" fmla="val 5043"/>
            </a:avLst>
          </a:prstGeom>
          <a:noFill/>
          <a:ln w="12700" cap="flat" cmpd="sng" algn="ctr">
            <a:solidFill>
              <a:srgbClr val="161E2D"/>
            </a:solid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rgbClr val="161E2D"/>
                </a:solidFill>
                <a:effectLst/>
                <a:uLnTx/>
                <a:uFillTx/>
                <a:latin typeface="Amazon Ember Display"/>
                <a:ea typeface="メイリオ"/>
                <a:cs typeface="+mn-cs"/>
              </a:rPr>
              <a:t>課題と機会は何か </a:t>
            </a:r>
            <a:r>
              <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行動しない、あるいは行動を促進する状況は何か </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その状況に製品はどうかかわるか。</a:t>
            </a:r>
          </a:p>
        </p:txBody>
      </p:sp>
      <p:sp>
        <p:nvSpPr>
          <p:cNvPr id="26" name="四角形: 角を丸くする 25">
            <a:extLst>
              <a:ext uri="{FF2B5EF4-FFF2-40B4-BE49-F238E27FC236}">
                <a16:creationId xmlns:a16="http://schemas.microsoft.com/office/drawing/2014/main" id="{B9B2CA2F-6A70-318F-076F-CA4434C280B0}"/>
              </a:ext>
            </a:extLst>
          </p:cNvPr>
          <p:cNvSpPr/>
          <p:nvPr/>
        </p:nvSpPr>
        <p:spPr>
          <a:xfrm>
            <a:off x="5134689" y="2534610"/>
            <a:ext cx="2200175" cy="1944416"/>
          </a:xfrm>
          <a:prstGeom prst="roundRect">
            <a:avLst>
              <a:gd name="adj" fmla="val 5043"/>
            </a:avLst>
          </a:prstGeom>
          <a:noFill/>
          <a:ln w="12700" cap="flat" cmpd="sng" algn="ctr">
            <a:solidFill>
              <a:srgbClr val="111724"/>
            </a:solid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rgbClr val="161E2D"/>
                </a:solidFill>
                <a:effectLst/>
                <a:uLnTx/>
                <a:uFillTx/>
                <a:latin typeface="Amazon Ember Display"/>
                <a:ea typeface="メイリオ"/>
                <a:cs typeface="+mn-cs"/>
              </a:rPr>
              <a:t>解決策は何か </a:t>
            </a:r>
            <a:r>
              <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行動の障害を取り除き、促進する最良の解決策は何か。</a:t>
            </a:r>
          </a:p>
        </p:txBody>
      </p:sp>
      <p:sp>
        <p:nvSpPr>
          <p:cNvPr id="27" name="四角形: 角を丸くする 26">
            <a:extLst>
              <a:ext uri="{FF2B5EF4-FFF2-40B4-BE49-F238E27FC236}">
                <a16:creationId xmlns:a16="http://schemas.microsoft.com/office/drawing/2014/main" id="{86C1A6DA-FEBC-1E4B-7299-140BC6B14A78}"/>
              </a:ext>
            </a:extLst>
          </p:cNvPr>
          <p:cNvSpPr/>
          <p:nvPr/>
        </p:nvSpPr>
        <p:spPr>
          <a:xfrm>
            <a:off x="7489514" y="2534610"/>
            <a:ext cx="2200175" cy="1944416"/>
          </a:xfrm>
          <a:prstGeom prst="roundRect">
            <a:avLst>
              <a:gd name="adj" fmla="val 5043"/>
            </a:avLst>
          </a:prstGeom>
          <a:noFill/>
          <a:ln w="12700" cap="flat" cmpd="sng" algn="ctr">
            <a:solidFill>
              <a:srgbClr val="161E2D"/>
            </a:solid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rgbClr val="161E2D"/>
                </a:solidFill>
                <a:effectLst/>
                <a:uLnTx/>
                <a:uFillTx/>
                <a:latin typeface="Amazon Ember Display"/>
                <a:ea typeface="メイリオ"/>
                <a:cs typeface="+mn-cs"/>
              </a:rPr>
              <a:t>最終的な顧客の体験は </a:t>
            </a:r>
            <a:r>
              <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rPr>
              <a:t>?</a:t>
            </a: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顧客はどのように製品の存在を知り解決策を採用するのか。どのように正当性を訴求するか。</a:t>
            </a:r>
          </a:p>
        </p:txBody>
      </p:sp>
      <p:sp>
        <p:nvSpPr>
          <p:cNvPr id="28" name="四角形: 角を丸くする 27">
            <a:extLst>
              <a:ext uri="{FF2B5EF4-FFF2-40B4-BE49-F238E27FC236}">
                <a16:creationId xmlns:a16="http://schemas.microsoft.com/office/drawing/2014/main" id="{50CA169B-E4C8-D2FA-03EB-EB11DA719BCA}"/>
              </a:ext>
            </a:extLst>
          </p:cNvPr>
          <p:cNvSpPr/>
          <p:nvPr/>
        </p:nvSpPr>
        <p:spPr>
          <a:xfrm>
            <a:off x="9844341" y="2534610"/>
            <a:ext cx="2200175" cy="1944416"/>
          </a:xfrm>
          <a:prstGeom prst="roundRect">
            <a:avLst>
              <a:gd name="adj" fmla="val 5043"/>
            </a:avLst>
          </a:prstGeom>
          <a:noFill/>
          <a:ln w="12700" cap="flat" cmpd="sng" algn="ctr">
            <a:solidFill>
              <a:srgbClr val="161E2D"/>
            </a:solid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rgbClr val="161E2D"/>
                </a:solidFill>
                <a:effectLst/>
                <a:uLnTx/>
                <a:uFillTx/>
                <a:latin typeface="Amazon Ember Display"/>
                <a:ea typeface="メイリオ"/>
                <a:cs typeface="+mn-cs"/>
              </a:rPr>
              <a:t>成功を計測する指標は </a:t>
            </a:r>
            <a:r>
              <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rPr>
              <a:t>?</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 </a:t>
            </a:r>
            <a:b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b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課題の解決を誰がどのように計測し評価するのか。</a:t>
            </a:r>
          </a:p>
        </p:txBody>
      </p:sp>
      <p:cxnSp>
        <p:nvCxnSpPr>
          <p:cNvPr id="41" name="直線矢印コネクタ 40">
            <a:extLst>
              <a:ext uri="{FF2B5EF4-FFF2-40B4-BE49-F238E27FC236}">
                <a16:creationId xmlns:a16="http://schemas.microsoft.com/office/drawing/2014/main" id="{935A6577-415B-959E-44D1-FBDFB6E555CC}"/>
              </a:ext>
            </a:extLst>
          </p:cNvPr>
          <p:cNvCxnSpPr/>
          <p:nvPr/>
        </p:nvCxnSpPr>
        <p:spPr>
          <a:xfrm>
            <a:off x="425038" y="5687029"/>
            <a:ext cx="11619478" cy="0"/>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3696ABD9-0959-32D0-7157-9EA2B2D0F34E}"/>
              </a:ext>
            </a:extLst>
          </p:cNvPr>
          <p:cNvSpPr txBox="1"/>
          <p:nvPr/>
        </p:nvSpPr>
        <p:spPr>
          <a:xfrm>
            <a:off x="342899" y="5687029"/>
            <a:ext cx="11701617" cy="646331"/>
          </a:xfrm>
          <a:prstGeom prst="rect">
            <a:avLst/>
          </a:prstGeom>
          <a:noFill/>
        </p:spPr>
        <p:txBody>
          <a:bodyPr wrap="square" lIns="0" rIns="0" rtlCol="0">
            <a:spAutoFit/>
          </a:bodyPr>
          <a:lstStyle/>
          <a:p>
            <a:pPr algn="r"/>
            <a:r>
              <a:rPr kumimoji="1" lang="en-US" altLang="ja-JP" b="1" dirty="0">
                <a:solidFill>
                  <a:schemeClr val="accent5"/>
                </a:solidFill>
                <a:latin typeface="メイリオ" panose="020B0604030504040204" pitchFamily="50" charset="-128"/>
                <a:ea typeface="メイリオ" panose="020B0604030504040204" pitchFamily="50" charset="-128"/>
              </a:rPr>
              <a:t>※</a:t>
            </a:r>
            <a:r>
              <a:rPr kumimoji="1" lang="ja-JP" altLang="en-US" b="1" dirty="0">
                <a:solidFill>
                  <a:schemeClr val="accent5"/>
                </a:solidFill>
                <a:latin typeface="メイリオ" panose="020B0604030504040204" pitchFamily="50" charset="-128"/>
                <a:ea typeface="メイリオ" panose="020B0604030504040204" pitchFamily="50" charset="-128"/>
              </a:rPr>
              <a:t>ワークショップで行う </a:t>
            </a:r>
            <a:r>
              <a:rPr kumimoji="1" lang="en-US" altLang="ja-JP" b="1" dirty="0">
                <a:solidFill>
                  <a:schemeClr val="accent5"/>
                </a:solidFill>
              </a:rPr>
              <a:t>Working Backwards </a:t>
            </a:r>
            <a:r>
              <a:rPr kumimoji="1" lang="ja-JP" altLang="en-US" b="1" dirty="0">
                <a:solidFill>
                  <a:schemeClr val="accent5"/>
                </a:solidFill>
                <a:latin typeface="メイリオ" panose="020B0604030504040204" pitchFamily="50" charset="-128"/>
                <a:ea typeface="メイリオ" panose="020B0604030504040204" pitchFamily="50" charset="-128"/>
              </a:rPr>
              <a:t>は時間の成約と</a:t>
            </a:r>
            <a:br>
              <a:rPr kumimoji="1" lang="en-US" altLang="ja-JP" b="1" dirty="0">
                <a:solidFill>
                  <a:schemeClr val="accent5"/>
                </a:solidFill>
                <a:latin typeface="メイリオ" panose="020B0604030504040204" pitchFamily="50" charset="-128"/>
                <a:ea typeface="メイリオ" panose="020B0604030504040204" pitchFamily="50" charset="-128"/>
              </a:rPr>
            </a:br>
            <a:r>
              <a:rPr kumimoji="1" lang="ja-JP" altLang="en-US" b="1" dirty="0">
                <a:solidFill>
                  <a:schemeClr val="accent5"/>
                </a:solidFill>
                <a:latin typeface="メイリオ" panose="020B0604030504040204" pitchFamily="50" charset="-128"/>
                <a:ea typeface="メイリオ" panose="020B0604030504040204" pitchFamily="50" charset="-128"/>
              </a:rPr>
              <a:t>効率性のため簡略化されています</a:t>
            </a:r>
          </a:p>
        </p:txBody>
      </p:sp>
      <p:pic>
        <p:nvPicPr>
          <p:cNvPr id="43" name="グラフィックス 42" descr="ストップウォッチ 単色塗りつぶし">
            <a:extLst>
              <a:ext uri="{FF2B5EF4-FFF2-40B4-BE49-F238E27FC236}">
                <a16:creationId xmlns:a16="http://schemas.microsoft.com/office/drawing/2014/main" id="{7DA7A829-B9E5-6107-E20A-6AE8F759EF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5038" y="4625755"/>
            <a:ext cx="763585" cy="763585"/>
          </a:xfrm>
          <a:prstGeom prst="rect">
            <a:avLst/>
          </a:prstGeom>
        </p:spPr>
      </p:pic>
      <p:sp>
        <p:nvSpPr>
          <p:cNvPr id="44" name="テキスト ボックス 43">
            <a:extLst>
              <a:ext uri="{FF2B5EF4-FFF2-40B4-BE49-F238E27FC236}">
                <a16:creationId xmlns:a16="http://schemas.microsoft.com/office/drawing/2014/main" id="{D897C081-77B2-F4B3-8C07-D736A6397414}"/>
              </a:ext>
            </a:extLst>
          </p:cNvPr>
          <p:cNvSpPr txBox="1"/>
          <p:nvPr/>
        </p:nvSpPr>
        <p:spPr>
          <a:xfrm>
            <a:off x="1082259" y="4776715"/>
            <a:ext cx="1257405" cy="461665"/>
          </a:xfrm>
          <a:prstGeom prst="rect">
            <a:avLst/>
          </a:prstGeom>
          <a:noFill/>
        </p:spPr>
        <p:txBody>
          <a:bodyPr wrap="square" lIns="0" rIns="0" rtlCol="0">
            <a:spAutoFit/>
          </a:bodyPr>
          <a:lstStyle/>
          <a:p>
            <a:pPr algn="ctr"/>
            <a:r>
              <a:rPr kumimoji="1" lang="en-US" altLang="ja-JP" sz="2400" dirty="0"/>
              <a:t>30 min</a:t>
            </a:r>
            <a:endParaRPr kumimoji="1" lang="ja-JP" altLang="en-US" sz="2400" dirty="0" err="1"/>
          </a:p>
        </p:txBody>
      </p:sp>
      <p:pic>
        <p:nvPicPr>
          <p:cNvPr id="45" name="グラフィックス 44" descr="ストップウォッチ 単色塗りつぶし">
            <a:extLst>
              <a:ext uri="{FF2B5EF4-FFF2-40B4-BE49-F238E27FC236}">
                <a16:creationId xmlns:a16="http://schemas.microsoft.com/office/drawing/2014/main" id="{096AF45D-5916-C39E-1030-C437CAC487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63438" y="4625755"/>
            <a:ext cx="763585" cy="763585"/>
          </a:xfrm>
          <a:prstGeom prst="rect">
            <a:avLst/>
          </a:prstGeom>
        </p:spPr>
      </p:pic>
      <p:sp>
        <p:nvSpPr>
          <p:cNvPr id="46" name="テキスト ボックス 45">
            <a:extLst>
              <a:ext uri="{FF2B5EF4-FFF2-40B4-BE49-F238E27FC236}">
                <a16:creationId xmlns:a16="http://schemas.microsoft.com/office/drawing/2014/main" id="{344D2C7B-D421-75C7-DDDC-054728489EA8}"/>
              </a:ext>
            </a:extLst>
          </p:cNvPr>
          <p:cNvSpPr txBox="1"/>
          <p:nvPr/>
        </p:nvSpPr>
        <p:spPr>
          <a:xfrm>
            <a:off x="3520659" y="4776715"/>
            <a:ext cx="1257405" cy="461665"/>
          </a:xfrm>
          <a:prstGeom prst="rect">
            <a:avLst/>
          </a:prstGeom>
          <a:noFill/>
        </p:spPr>
        <p:txBody>
          <a:bodyPr wrap="square" lIns="0" rIns="0" rtlCol="0">
            <a:spAutoFit/>
          </a:bodyPr>
          <a:lstStyle/>
          <a:p>
            <a:pPr algn="ctr"/>
            <a:r>
              <a:rPr kumimoji="1" lang="en-US" altLang="ja-JP" sz="2400" dirty="0"/>
              <a:t>35 min</a:t>
            </a:r>
            <a:endParaRPr kumimoji="1" lang="ja-JP" altLang="en-US" sz="2400" dirty="0" err="1"/>
          </a:p>
        </p:txBody>
      </p:sp>
      <p:pic>
        <p:nvPicPr>
          <p:cNvPr id="47" name="グラフィックス 46" descr="ストップウォッチ 単色塗りつぶし">
            <a:extLst>
              <a:ext uri="{FF2B5EF4-FFF2-40B4-BE49-F238E27FC236}">
                <a16:creationId xmlns:a16="http://schemas.microsoft.com/office/drawing/2014/main" id="{D8201B94-4C1C-9E92-AD61-BA9B8CE234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13347" y="4625755"/>
            <a:ext cx="763585" cy="763585"/>
          </a:xfrm>
          <a:prstGeom prst="rect">
            <a:avLst/>
          </a:prstGeom>
        </p:spPr>
      </p:pic>
      <p:sp>
        <p:nvSpPr>
          <p:cNvPr id="48" name="テキスト ボックス 47">
            <a:extLst>
              <a:ext uri="{FF2B5EF4-FFF2-40B4-BE49-F238E27FC236}">
                <a16:creationId xmlns:a16="http://schemas.microsoft.com/office/drawing/2014/main" id="{319FDAF3-85B8-0BF0-064F-2EFDF057E8E7}"/>
              </a:ext>
            </a:extLst>
          </p:cNvPr>
          <p:cNvSpPr txBox="1"/>
          <p:nvPr/>
        </p:nvSpPr>
        <p:spPr>
          <a:xfrm>
            <a:off x="5870568" y="4776715"/>
            <a:ext cx="1257405" cy="461665"/>
          </a:xfrm>
          <a:prstGeom prst="rect">
            <a:avLst/>
          </a:prstGeom>
          <a:noFill/>
        </p:spPr>
        <p:txBody>
          <a:bodyPr wrap="square" lIns="0" rIns="0" rtlCol="0">
            <a:spAutoFit/>
          </a:bodyPr>
          <a:lstStyle/>
          <a:p>
            <a:pPr algn="ctr"/>
            <a:r>
              <a:rPr kumimoji="1" lang="en-US" altLang="ja-JP" sz="2400" dirty="0"/>
              <a:t>40 min</a:t>
            </a:r>
            <a:endParaRPr kumimoji="1" lang="ja-JP" altLang="en-US" sz="2400" dirty="0" err="1"/>
          </a:p>
        </p:txBody>
      </p:sp>
      <p:pic>
        <p:nvPicPr>
          <p:cNvPr id="49" name="グラフィックス 48" descr="ストップウォッチ 単色塗りつぶし">
            <a:extLst>
              <a:ext uri="{FF2B5EF4-FFF2-40B4-BE49-F238E27FC236}">
                <a16:creationId xmlns:a16="http://schemas.microsoft.com/office/drawing/2014/main" id="{D71484C4-416F-FF01-0430-1B73E9FB64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63256" y="4625755"/>
            <a:ext cx="763585" cy="763585"/>
          </a:xfrm>
          <a:prstGeom prst="rect">
            <a:avLst/>
          </a:prstGeom>
        </p:spPr>
      </p:pic>
      <p:sp>
        <p:nvSpPr>
          <p:cNvPr id="50" name="テキスト ボックス 49">
            <a:extLst>
              <a:ext uri="{FF2B5EF4-FFF2-40B4-BE49-F238E27FC236}">
                <a16:creationId xmlns:a16="http://schemas.microsoft.com/office/drawing/2014/main" id="{93291EA5-F5FC-26DD-4392-48E23748BCFD}"/>
              </a:ext>
            </a:extLst>
          </p:cNvPr>
          <p:cNvSpPr txBox="1"/>
          <p:nvPr/>
        </p:nvSpPr>
        <p:spPr>
          <a:xfrm>
            <a:off x="8220477" y="4776715"/>
            <a:ext cx="1257405" cy="461665"/>
          </a:xfrm>
          <a:prstGeom prst="rect">
            <a:avLst/>
          </a:prstGeom>
          <a:noFill/>
        </p:spPr>
        <p:txBody>
          <a:bodyPr wrap="square" lIns="0" rIns="0" rtlCol="0">
            <a:spAutoFit/>
          </a:bodyPr>
          <a:lstStyle/>
          <a:p>
            <a:pPr algn="ctr"/>
            <a:r>
              <a:rPr kumimoji="1" lang="en-US" altLang="ja-JP" sz="2400" dirty="0"/>
              <a:t>30 min</a:t>
            </a:r>
            <a:endParaRPr kumimoji="1" lang="ja-JP" altLang="en-US" sz="2400" dirty="0" err="1"/>
          </a:p>
        </p:txBody>
      </p:sp>
      <p:pic>
        <p:nvPicPr>
          <p:cNvPr id="51" name="グラフィックス 50" descr="ストップウォッチ 単色塗りつぶし">
            <a:extLst>
              <a:ext uri="{FF2B5EF4-FFF2-40B4-BE49-F238E27FC236}">
                <a16:creationId xmlns:a16="http://schemas.microsoft.com/office/drawing/2014/main" id="{7E132A8A-5BCB-4D28-79D4-0EC30A7187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34474" y="4625755"/>
            <a:ext cx="763585" cy="763585"/>
          </a:xfrm>
          <a:prstGeom prst="rect">
            <a:avLst/>
          </a:prstGeom>
        </p:spPr>
      </p:pic>
      <p:sp>
        <p:nvSpPr>
          <p:cNvPr id="52" name="テキスト ボックス 51">
            <a:extLst>
              <a:ext uri="{FF2B5EF4-FFF2-40B4-BE49-F238E27FC236}">
                <a16:creationId xmlns:a16="http://schemas.microsoft.com/office/drawing/2014/main" id="{A3D24FF5-D57D-3A46-E60C-3C11AE6A7D77}"/>
              </a:ext>
            </a:extLst>
          </p:cNvPr>
          <p:cNvSpPr txBox="1"/>
          <p:nvPr/>
        </p:nvSpPr>
        <p:spPr>
          <a:xfrm>
            <a:off x="10591695" y="4776715"/>
            <a:ext cx="1257405" cy="461665"/>
          </a:xfrm>
          <a:prstGeom prst="rect">
            <a:avLst/>
          </a:prstGeom>
          <a:noFill/>
        </p:spPr>
        <p:txBody>
          <a:bodyPr wrap="square" lIns="0" rIns="0" rtlCol="0">
            <a:spAutoFit/>
          </a:bodyPr>
          <a:lstStyle/>
          <a:p>
            <a:pPr algn="ctr"/>
            <a:r>
              <a:rPr kumimoji="1" lang="en-US" altLang="ja-JP" sz="2400" dirty="0"/>
              <a:t>25 min</a:t>
            </a:r>
            <a:endParaRPr kumimoji="1" lang="ja-JP" altLang="en-US" sz="2400" dirty="0" err="1"/>
          </a:p>
        </p:txBody>
      </p:sp>
    </p:spTree>
    <p:extLst>
      <p:ext uri="{BB962C8B-B14F-4D97-AF65-F5344CB8AC3E}">
        <p14:creationId xmlns:p14="http://schemas.microsoft.com/office/powerpoint/2010/main" val="122271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41B7E-922D-A282-84CF-A5714805C184}"/>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F94BE813-3E5E-87E8-D360-7E6CD7AF3B06}"/>
              </a:ext>
            </a:extLst>
          </p:cNvPr>
          <p:cNvSpPr txBox="1"/>
          <p:nvPr/>
        </p:nvSpPr>
        <p:spPr>
          <a:xfrm>
            <a:off x="609600" y="3429000"/>
            <a:ext cx="6781800" cy="830997"/>
          </a:xfrm>
          <a:prstGeom prst="rect">
            <a:avLst/>
          </a:prstGeom>
          <a:noFill/>
        </p:spPr>
        <p:txBody>
          <a:bodyPr wrap="square" rtlCol="0">
            <a:spAutoFit/>
          </a:bodyPr>
          <a:lstStyle/>
          <a:p>
            <a:pPr algn="l"/>
            <a:r>
              <a:rPr kumimoji="1" lang="ja-JP" altLang="en-US" sz="2400" b="1" u="sng" dirty="0">
                <a:latin typeface="Amazon Ember Display" panose="020F0603020204020204" pitchFamily="34" charset="0"/>
                <a:ea typeface="メイリオ" panose="020B0604030504040204" pitchFamily="34" charset="-128"/>
              </a:rPr>
              <a:t>🤖モックの出来を確認しつつ、</a:t>
            </a:r>
            <a:endParaRPr kumimoji="1" lang="en-US" altLang="ja-JP" sz="2400" b="1" u="sng" dirty="0">
              <a:latin typeface="Amazon Ember Display" panose="020F0603020204020204" pitchFamily="34" charset="0"/>
              <a:ea typeface="メイリオ" panose="020B0604030504040204" pitchFamily="34" charset="-128"/>
            </a:endParaRPr>
          </a:p>
          <a:p>
            <a:pPr algn="l"/>
            <a:r>
              <a:rPr kumimoji="1" lang="ja-JP" altLang="en-US" sz="2400" b="1" u="sng" dirty="0">
                <a:latin typeface="Amazon Ember Display" panose="020F0603020204020204" pitchFamily="34" charset="0"/>
                <a:ea typeface="メイリオ" panose="020B0604030504040204" pitchFamily="34" charset="-128"/>
              </a:rPr>
              <a:t>アンケートへ回答をお願いします！</a:t>
            </a:r>
          </a:p>
        </p:txBody>
      </p:sp>
      <p:pic>
        <p:nvPicPr>
          <p:cNvPr id="5" name="図 4">
            <a:extLst>
              <a:ext uri="{FF2B5EF4-FFF2-40B4-BE49-F238E27FC236}">
                <a16:creationId xmlns:a16="http://schemas.microsoft.com/office/drawing/2014/main" id="{136F01C1-D68A-AB78-EBEA-0FF8593423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4708" y="3899941"/>
            <a:ext cx="2184192" cy="2184192"/>
          </a:xfrm>
          <a:prstGeom prst="rect">
            <a:avLst/>
          </a:prstGeom>
        </p:spPr>
      </p:pic>
    </p:spTree>
    <p:extLst>
      <p:ext uri="{BB962C8B-B14F-4D97-AF65-F5344CB8AC3E}">
        <p14:creationId xmlns:p14="http://schemas.microsoft.com/office/powerpoint/2010/main" val="2579064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711FB14-F6A6-B2DF-9959-6521283744B2}"/>
              </a:ext>
            </a:extLst>
          </p:cNvPr>
          <p:cNvSpPr>
            <a:spLocks noGrp="1"/>
          </p:cNvSpPr>
          <p:nvPr>
            <p:ph type="sldNum" sz="quarter" idx="12"/>
          </p:nvPr>
        </p:nvSpPr>
        <p:spPr/>
        <p:txBody>
          <a:bodyPr/>
          <a:lstStyle/>
          <a:p>
            <a:fld id="{EB4B8DE2-A4E8-46E4-8BBF-D75455EFF32C}" type="slidenum">
              <a:rPr lang="en-US" smtClean="0"/>
              <a:pPr/>
              <a:t>8</a:t>
            </a:fld>
            <a:endParaRPr lang="en-US" dirty="0"/>
          </a:p>
        </p:txBody>
      </p:sp>
      <p:sp>
        <p:nvSpPr>
          <p:cNvPr id="3" name="タイトル 2">
            <a:extLst>
              <a:ext uri="{FF2B5EF4-FFF2-40B4-BE49-F238E27FC236}">
                <a16:creationId xmlns:a16="http://schemas.microsoft.com/office/drawing/2014/main" id="{5EC8BAED-FCC8-4315-0888-1517A3412332}"/>
              </a:ext>
            </a:extLst>
          </p:cNvPr>
          <p:cNvSpPr>
            <a:spLocks noGrp="1"/>
          </p:cNvSpPr>
          <p:nvPr>
            <p:ph type="title"/>
          </p:nvPr>
        </p:nvSpPr>
        <p:spPr/>
        <p:txBody>
          <a:bodyPr/>
          <a:lstStyle/>
          <a:p>
            <a:r>
              <a:rPr kumimoji="1" lang="ja-JP" altLang="en-US" dirty="0"/>
              <a:t>実践編でとって頂きたい行動</a:t>
            </a:r>
          </a:p>
        </p:txBody>
      </p:sp>
      <p:sp>
        <p:nvSpPr>
          <p:cNvPr id="4" name="コンテンツ プレースホルダー 3">
            <a:extLst>
              <a:ext uri="{FF2B5EF4-FFF2-40B4-BE49-F238E27FC236}">
                <a16:creationId xmlns:a16="http://schemas.microsoft.com/office/drawing/2014/main" id="{FD6E93B8-2D3E-59E3-A69D-02641FC63393}"/>
              </a:ext>
            </a:extLst>
          </p:cNvPr>
          <p:cNvSpPr>
            <a:spLocks noGrp="1"/>
          </p:cNvSpPr>
          <p:nvPr>
            <p:ph sz="quarter" idx="13"/>
          </p:nvPr>
        </p:nvSpPr>
        <p:spPr>
          <a:xfrm>
            <a:off x="407988" y="1376363"/>
            <a:ext cx="11449050" cy="4909036"/>
          </a:xfrm>
        </p:spPr>
        <p:txBody>
          <a:bodyPr/>
          <a:lstStyle/>
          <a:p>
            <a:pPr marL="457200" indent="-457200">
              <a:buAutoNum type="arabicPeriod"/>
            </a:pPr>
            <a:r>
              <a:rPr lang="ja-JP" altLang="en-US" dirty="0">
                <a:solidFill>
                  <a:srgbClr val="111724"/>
                </a:solidFill>
                <a:latin typeface="Hiragino Kaku Gothic ProN"/>
              </a:rPr>
              <a:t>⚡ </a:t>
            </a:r>
            <a:r>
              <a:rPr lang="en-US" altLang="ja-JP" dirty="0">
                <a:solidFill>
                  <a:srgbClr val="111724"/>
                </a:solidFill>
                <a:latin typeface="Hiragino Kaku Gothic ProN"/>
              </a:rPr>
              <a:t>: </a:t>
            </a:r>
            <a:r>
              <a:rPr lang="ja-JP" altLang="en-US" b="1" dirty="0">
                <a:solidFill>
                  <a:srgbClr val="111724"/>
                </a:solidFill>
                <a:latin typeface="Hiragino Kaku Gothic ProN"/>
              </a:rPr>
              <a:t>とりあえず決める</a:t>
            </a:r>
            <a:br>
              <a:rPr kumimoji="1" lang="en-US" altLang="ja-JP" dirty="0">
                <a:solidFill>
                  <a:srgbClr val="111724"/>
                </a:solidFill>
              </a:rPr>
            </a:br>
            <a:r>
              <a:rPr kumimoji="1" lang="ja-JP" altLang="en-US" dirty="0">
                <a:solidFill>
                  <a:schemeClr val="accent4"/>
                </a:solidFill>
              </a:rPr>
              <a:t>改善編で後から修正できる</a:t>
            </a:r>
            <a:r>
              <a:rPr kumimoji="1" lang="ja-JP" altLang="en-US" dirty="0">
                <a:solidFill>
                  <a:srgbClr val="111724"/>
                </a:solidFill>
              </a:rPr>
              <a:t>ので、意思決定は「えいや」で構いません。</a:t>
            </a:r>
            <a:br>
              <a:rPr kumimoji="1" lang="en-US" altLang="ja-JP" dirty="0">
                <a:solidFill>
                  <a:srgbClr val="111724"/>
                </a:solidFill>
              </a:rPr>
            </a:br>
            <a:r>
              <a:rPr kumimoji="1" lang="ja-JP" altLang="en-US" u="sng" dirty="0">
                <a:solidFill>
                  <a:srgbClr val="111724"/>
                </a:solidFill>
              </a:rPr>
              <a:t>時間が来たらサイコロでもよいので決めましょう</a:t>
            </a:r>
            <a:r>
              <a:rPr kumimoji="1" lang="ja-JP" altLang="en-US" dirty="0">
                <a:solidFill>
                  <a:srgbClr val="111724"/>
                </a:solidFill>
              </a:rPr>
              <a:t>。</a:t>
            </a:r>
            <a:endParaRPr kumimoji="1" lang="en-US" altLang="ja-JP" dirty="0">
              <a:solidFill>
                <a:srgbClr val="111724"/>
              </a:solidFill>
            </a:endParaRPr>
          </a:p>
          <a:p>
            <a:pPr marL="457200" indent="-457200">
              <a:buAutoNum type="arabicPeriod"/>
            </a:pPr>
            <a:endParaRPr kumimoji="1" lang="en-US" altLang="ja-JP" dirty="0">
              <a:solidFill>
                <a:srgbClr val="111724"/>
              </a:solidFill>
            </a:endParaRPr>
          </a:p>
          <a:p>
            <a:pPr marL="457200" indent="-457200">
              <a:buAutoNum type="arabicPeriod"/>
            </a:pPr>
            <a:r>
              <a:rPr lang="ja-JP" altLang="en-US" dirty="0">
                <a:solidFill>
                  <a:srgbClr val="111724"/>
                </a:solidFill>
                <a:latin typeface="arial" panose="020B0604020202020204" pitchFamily="34" charset="0"/>
              </a:rPr>
              <a:t>🔨</a:t>
            </a:r>
            <a:r>
              <a:rPr kumimoji="1" lang="en-US" altLang="ja-JP" dirty="0">
                <a:solidFill>
                  <a:srgbClr val="111724"/>
                </a:solidFill>
              </a:rPr>
              <a:t>: </a:t>
            </a:r>
            <a:r>
              <a:rPr kumimoji="1" lang="ja-JP" altLang="en-US" b="1" dirty="0">
                <a:solidFill>
                  <a:srgbClr val="111724"/>
                </a:solidFill>
              </a:rPr>
              <a:t>知らない時は仮定する </a:t>
            </a:r>
            <a:r>
              <a:rPr kumimoji="1" lang="en-US" altLang="ja-JP" b="1" dirty="0">
                <a:solidFill>
                  <a:srgbClr val="111724"/>
                </a:solidFill>
              </a:rPr>
              <a:t>/ </a:t>
            </a:r>
            <a:r>
              <a:rPr kumimoji="1" lang="ja-JP" altLang="en-US" b="1" dirty="0">
                <a:solidFill>
                  <a:srgbClr val="111724"/>
                </a:solidFill>
              </a:rPr>
              <a:t>生成 </a:t>
            </a:r>
            <a:r>
              <a:rPr kumimoji="1" lang="en-US" altLang="ja-JP" b="1" dirty="0">
                <a:solidFill>
                  <a:srgbClr val="111724"/>
                </a:solidFill>
              </a:rPr>
              <a:t>AI </a:t>
            </a:r>
            <a:r>
              <a:rPr kumimoji="1" lang="ja-JP" altLang="en-US" b="1" dirty="0">
                <a:solidFill>
                  <a:srgbClr val="111724"/>
                </a:solidFill>
              </a:rPr>
              <a:t>に聞く</a:t>
            </a:r>
            <a:br>
              <a:rPr kumimoji="1" lang="en-US" altLang="ja-JP" b="1" dirty="0">
                <a:solidFill>
                  <a:srgbClr val="111724"/>
                </a:solidFill>
              </a:rPr>
            </a:br>
            <a:r>
              <a:rPr kumimoji="1" lang="ja-JP" altLang="en-US" dirty="0">
                <a:solidFill>
                  <a:schemeClr val="accent4"/>
                </a:solidFill>
              </a:rPr>
              <a:t>改善編で後から修正できる</a:t>
            </a:r>
            <a:r>
              <a:rPr kumimoji="1" lang="ja-JP" altLang="en-US" dirty="0">
                <a:solidFill>
                  <a:srgbClr val="111724"/>
                </a:solidFill>
              </a:rPr>
              <a:t>ので</a:t>
            </a:r>
            <a:r>
              <a:rPr kumimoji="1" lang="ja-JP" altLang="en-US" u="sng" dirty="0">
                <a:solidFill>
                  <a:srgbClr val="111724"/>
                </a:solidFill>
              </a:rPr>
              <a:t>十分な情報がなければ仮定して先に進みましょう</a:t>
            </a:r>
            <a:r>
              <a:rPr kumimoji="1" lang="ja-JP" altLang="en-US" dirty="0">
                <a:solidFill>
                  <a:srgbClr val="111724"/>
                </a:solidFill>
              </a:rPr>
              <a:t>。</a:t>
            </a:r>
            <a:br>
              <a:rPr kumimoji="1" lang="en-US" altLang="ja-JP" dirty="0">
                <a:solidFill>
                  <a:srgbClr val="111724"/>
                </a:solidFill>
              </a:rPr>
            </a:br>
            <a:r>
              <a:rPr kumimoji="1" lang="ja-JP" altLang="en-US" dirty="0">
                <a:solidFill>
                  <a:srgbClr val="111724"/>
                </a:solidFill>
              </a:rPr>
              <a:t>仮定した情報は改善編の前に確認しておきます。</a:t>
            </a:r>
            <a:endParaRPr kumimoji="1" lang="en-US" altLang="ja-JP" dirty="0">
              <a:solidFill>
                <a:srgbClr val="111724"/>
              </a:solidFill>
            </a:endParaRPr>
          </a:p>
          <a:p>
            <a:pPr marL="457200" indent="-457200">
              <a:buFont typeface="Amazon Ember Display" panose="020F0603020204020204" pitchFamily="34" charset="0"/>
              <a:buAutoNum type="arabicPeriod"/>
            </a:pPr>
            <a:endParaRPr lang="en-US" altLang="ja-JP" dirty="0">
              <a:solidFill>
                <a:srgbClr val="111724"/>
              </a:solidFill>
              <a:latin typeface="arial" panose="020B0604020202020204" pitchFamily="34" charset="0"/>
            </a:endParaRPr>
          </a:p>
          <a:p>
            <a:pPr marL="457200" indent="-457200">
              <a:buFont typeface="Amazon Ember Display" panose="020F0603020204020204" pitchFamily="34" charset="0"/>
              <a:buAutoNum type="arabicPeriod"/>
            </a:pPr>
            <a:r>
              <a:rPr lang="ja-JP" altLang="en-US" dirty="0">
                <a:solidFill>
                  <a:srgbClr val="111724"/>
                </a:solidFill>
                <a:latin typeface="arial" panose="020B0604020202020204" pitchFamily="34" charset="0"/>
              </a:rPr>
              <a:t>🔥</a:t>
            </a:r>
            <a:r>
              <a:rPr lang="en-US" altLang="ja-JP" b="1" dirty="0">
                <a:solidFill>
                  <a:srgbClr val="111724"/>
                </a:solidFill>
                <a:latin typeface="Hiragino Kaku Gothic ProN"/>
              </a:rPr>
              <a:t>: </a:t>
            </a:r>
            <a:r>
              <a:rPr lang="ja-JP" altLang="en-US" b="1" dirty="0">
                <a:solidFill>
                  <a:srgbClr val="111724"/>
                </a:solidFill>
                <a:latin typeface="Hiragino Kaku Gothic ProN"/>
              </a:rPr>
              <a:t>出し惜しみせず取り組む</a:t>
            </a:r>
            <a:br>
              <a:rPr lang="en-US" altLang="ja-JP" b="1" dirty="0">
                <a:solidFill>
                  <a:srgbClr val="111724"/>
                </a:solidFill>
                <a:latin typeface="Hiragino Kaku Gothic ProN"/>
              </a:rPr>
            </a:br>
            <a:r>
              <a:rPr lang="ja-JP" altLang="en-US" dirty="0">
                <a:solidFill>
                  <a:srgbClr val="111724"/>
                </a:solidFill>
                <a:latin typeface="Hiragino Kaku Gothic ProN"/>
              </a:rPr>
              <a:t>ワークショップとはいえ適当に行っては意味がないので、会社の経営を担う役職者として、知識・能力を発揮頂ければ幸いです！</a:t>
            </a:r>
            <a:endParaRPr lang="en-US" altLang="ja-JP" dirty="0">
              <a:solidFill>
                <a:srgbClr val="111724"/>
              </a:solidFill>
              <a:latin typeface="Hiragino Kaku Gothic ProN"/>
            </a:endParaRPr>
          </a:p>
          <a:p>
            <a:endParaRPr kumimoji="1" lang="ja-JP" altLang="en-US" dirty="0"/>
          </a:p>
        </p:txBody>
      </p:sp>
      <p:sp>
        <p:nvSpPr>
          <p:cNvPr id="6" name="四角形: メモ 5">
            <a:extLst>
              <a:ext uri="{FF2B5EF4-FFF2-40B4-BE49-F238E27FC236}">
                <a16:creationId xmlns:a16="http://schemas.microsoft.com/office/drawing/2014/main" id="{5B122202-7B71-BE06-AC12-F5787190CDC7}"/>
              </a:ext>
            </a:extLst>
          </p:cNvPr>
          <p:cNvSpPr/>
          <p:nvPr/>
        </p:nvSpPr>
        <p:spPr>
          <a:xfrm>
            <a:off x="8065477" y="5677327"/>
            <a:ext cx="3462216" cy="1065945"/>
          </a:xfrm>
          <a:prstGeom prst="foldedCorner">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latin typeface="Amazon Ember Display" panose="020F0603020204020204" pitchFamily="34" charset="0"/>
                <a:ea typeface="メイリオ" panose="020B0604030504040204" pitchFamily="34" charset="-128"/>
              </a:rPr>
              <a:t>💡 </a:t>
            </a:r>
            <a:r>
              <a:rPr kumimoji="1" lang="en-US" altLang="ja-JP" sz="1600" dirty="0">
                <a:solidFill>
                  <a:schemeClr val="tx1"/>
                </a:solidFill>
                <a:latin typeface="Amazon Ember Display" panose="020F0603020204020204" pitchFamily="34" charset="0"/>
                <a:ea typeface="メイリオ" panose="020B0604030504040204" pitchFamily="34" charset="-128"/>
              </a:rPr>
              <a:t>Memo</a:t>
            </a:r>
            <a:r>
              <a:rPr kumimoji="1" lang="ja-JP" altLang="en-US" sz="1600" dirty="0">
                <a:solidFill>
                  <a:schemeClr val="tx1"/>
                </a:solidFill>
                <a:latin typeface="Amazon Ember Display" panose="020F0603020204020204" pitchFamily="34" charset="0"/>
                <a:ea typeface="メイリオ" panose="020B0604030504040204" pitchFamily="34" charset="-128"/>
              </a:rPr>
              <a:t> </a:t>
            </a:r>
            <a:r>
              <a:rPr kumimoji="1" lang="en-US" altLang="ja-JP" sz="1600" dirty="0">
                <a:solidFill>
                  <a:schemeClr val="tx1"/>
                </a:solidFill>
                <a:latin typeface="Amazon Ember Display" panose="020F0603020204020204" pitchFamily="34" charset="0"/>
                <a:ea typeface="メイリオ" panose="020B0604030504040204" pitchFamily="34" charset="-128"/>
              </a:rPr>
              <a:t>:</a:t>
            </a:r>
            <a:r>
              <a:rPr kumimoji="1" lang="ja-JP" altLang="en-US" sz="1600" dirty="0">
                <a:solidFill>
                  <a:schemeClr val="tx1"/>
                </a:solidFill>
                <a:latin typeface="Amazon Ember Display" panose="020F0603020204020204" pitchFamily="34" charset="0"/>
                <a:ea typeface="メイリオ" panose="020B0604030504040204" pitchFamily="34" charset="-128"/>
              </a:rPr>
              <a:t> </a:t>
            </a:r>
            <a:r>
              <a:rPr kumimoji="1" lang="ja-JP" altLang="en-US" sz="1600" dirty="0">
                <a:solidFill>
                  <a:schemeClr val="accent4"/>
                </a:solidFill>
                <a:latin typeface="Amazon Ember Display" panose="020F0603020204020204" pitchFamily="34" charset="0"/>
                <a:ea typeface="メイリオ" panose="020B0604030504040204" pitchFamily="34" charset="-128"/>
              </a:rPr>
              <a:t>後から修正できる意思決定</a:t>
            </a:r>
            <a:r>
              <a:rPr kumimoji="1" lang="ja-JP" altLang="en-US" sz="1600" dirty="0">
                <a:solidFill>
                  <a:schemeClr val="tx1"/>
                </a:solidFill>
                <a:latin typeface="Amazon Ember Display" panose="020F0603020204020204" pitchFamily="34" charset="0"/>
                <a:ea typeface="メイリオ" panose="020B0604030504040204" pitchFamily="34" charset="-128"/>
              </a:rPr>
              <a:t> </a:t>
            </a:r>
            <a:r>
              <a:rPr kumimoji="1" lang="en-US" altLang="ja-JP" sz="1600" dirty="0">
                <a:solidFill>
                  <a:schemeClr val="tx1"/>
                </a:solidFill>
                <a:latin typeface="Amazon Ember Display" panose="020F0603020204020204" pitchFamily="34" charset="0"/>
                <a:ea typeface="メイリオ" panose="020B0604030504040204" pitchFamily="34" charset="-128"/>
              </a:rPr>
              <a:t>(2 way door) </a:t>
            </a:r>
            <a:r>
              <a:rPr kumimoji="1" lang="ja-JP" altLang="en-US" sz="1600" dirty="0">
                <a:solidFill>
                  <a:schemeClr val="tx1"/>
                </a:solidFill>
                <a:latin typeface="Amazon Ember Display" panose="020F0603020204020204" pitchFamily="34" charset="0"/>
                <a:ea typeface="メイリオ" panose="020B0604030504040204" pitchFamily="34" charset="-128"/>
              </a:rPr>
              <a:t>を迅速に行うのも </a:t>
            </a:r>
            <a:r>
              <a:rPr kumimoji="1" lang="en-US" altLang="ja-JP" sz="1600" dirty="0">
                <a:solidFill>
                  <a:schemeClr val="tx1"/>
                </a:solidFill>
                <a:latin typeface="Amazon Ember Display" panose="020F0603020204020204" pitchFamily="34" charset="0"/>
                <a:ea typeface="メイリオ" panose="020B0604030504040204" pitchFamily="34" charset="-128"/>
              </a:rPr>
              <a:t>Amazon </a:t>
            </a:r>
            <a:r>
              <a:rPr kumimoji="1" lang="ja-JP" altLang="en-US" sz="1600" dirty="0">
                <a:solidFill>
                  <a:schemeClr val="tx1"/>
                </a:solidFill>
                <a:latin typeface="Amazon Ember Display" panose="020F0603020204020204" pitchFamily="34" charset="0"/>
                <a:ea typeface="メイリオ" panose="020B0604030504040204" pitchFamily="34" charset="-128"/>
              </a:rPr>
              <a:t>の仕事スタイルです</a:t>
            </a:r>
          </a:p>
        </p:txBody>
      </p:sp>
    </p:spTree>
    <p:extLst>
      <p:ext uri="{BB962C8B-B14F-4D97-AF65-F5344CB8AC3E}">
        <p14:creationId xmlns:p14="http://schemas.microsoft.com/office/powerpoint/2010/main" val="404190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26507-D370-3E24-D1F2-DCAAC40A6A1A}"/>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3F2BCE7-49EF-133B-86BC-9396BDB0C31B}"/>
              </a:ext>
            </a:extLst>
          </p:cNvPr>
          <p:cNvSpPr>
            <a:spLocks noGrp="1"/>
          </p:cNvSpPr>
          <p:nvPr>
            <p:ph type="sldNum" sz="quarter" idx="12"/>
          </p:nvPr>
        </p:nvSpPr>
        <p:spPr/>
        <p:txBody>
          <a:bodyPr/>
          <a:lstStyle/>
          <a:p>
            <a:fld id="{EB4B8DE2-A4E8-46E4-8BBF-D75455EFF32C}" type="slidenum">
              <a:rPr lang="en-US" smtClean="0"/>
              <a:pPr/>
              <a:t>9</a:t>
            </a:fld>
            <a:endParaRPr lang="en-US" dirty="0"/>
          </a:p>
        </p:txBody>
      </p:sp>
      <p:sp>
        <p:nvSpPr>
          <p:cNvPr id="3" name="タイトル 2">
            <a:extLst>
              <a:ext uri="{FF2B5EF4-FFF2-40B4-BE49-F238E27FC236}">
                <a16:creationId xmlns:a16="http://schemas.microsoft.com/office/drawing/2014/main" id="{BA97D13F-C350-94BC-9E98-B2CD6C74117B}"/>
              </a:ext>
            </a:extLst>
          </p:cNvPr>
          <p:cNvSpPr>
            <a:spLocks noGrp="1"/>
          </p:cNvSpPr>
          <p:nvPr>
            <p:ph type="title"/>
          </p:nvPr>
        </p:nvSpPr>
        <p:spPr/>
        <p:txBody>
          <a:bodyPr/>
          <a:lstStyle/>
          <a:p>
            <a:r>
              <a:rPr kumimoji="1" lang="ja-JP" altLang="en-US" dirty="0"/>
              <a:t>生成 </a:t>
            </a:r>
            <a:r>
              <a:rPr kumimoji="1" lang="en-US" altLang="ja-JP" dirty="0"/>
              <a:t>AI </a:t>
            </a:r>
            <a:r>
              <a:rPr kumimoji="1" lang="ja-JP" altLang="en-US" dirty="0"/>
              <a:t>をパートナーとして使用します</a:t>
            </a:r>
          </a:p>
        </p:txBody>
      </p:sp>
      <p:sp>
        <p:nvSpPr>
          <p:cNvPr id="4" name="コンテンツ プレースホルダー 3">
            <a:extLst>
              <a:ext uri="{FF2B5EF4-FFF2-40B4-BE49-F238E27FC236}">
                <a16:creationId xmlns:a16="http://schemas.microsoft.com/office/drawing/2014/main" id="{9B3A3543-3484-F042-6CF6-426620B3AC28}"/>
              </a:ext>
            </a:extLst>
          </p:cNvPr>
          <p:cNvSpPr>
            <a:spLocks noGrp="1"/>
          </p:cNvSpPr>
          <p:nvPr>
            <p:ph sz="quarter" idx="13"/>
          </p:nvPr>
        </p:nvSpPr>
        <p:spPr>
          <a:xfrm>
            <a:off x="407988" y="1376363"/>
            <a:ext cx="11449050" cy="4278094"/>
          </a:xfrm>
        </p:spPr>
        <p:txBody>
          <a:bodyPr/>
          <a:lstStyle/>
          <a:p>
            <a:pPr algn="ctr"/>
            <a:r>
              <a:rPr kumimoji="1" lang="ja-JP" altLang="en-US" sz="3600" b="1" dirty="0"/>
              <a:t>🤖 </a:t>
            </a:r>
            <a:r>
              <a:rPr kumimoji="1" lang="en-US" altLang="ja-JP" sz="3600" b="1" dirty="0"/>
              <a:t>: </a:t>
            </a:r>
            <a:r>
              <a:rPr kumimoji="1" lang="ja-JP" altLang="en-US" sz="3600" b="1" dirty="0"/>
              <a:t>使用する準備は </a:t>
            </a:r>
            <a:r>
              <a:rPr kumimoji="1" lang="en-US" altLang="ja-JP" sz="3600" b="1" dirty="0"/>
              <a:t>OK </a:t>
            </a:r>
            <a:r>
              <a:rPr kumimoji="1" lang="ja-JP" altLang="en-US" sz="3600" b="1" dirty="0"/>
              <a:t>でしょうか</a:t>
            </a:r>
            <a:r>
              <a:rPr kumimoji="1" lang="en-US" altLang="ja-JP" sz="3600" b="1" dirty="0"/>
              <a:t>? </a:t>
            </a:r>
          </a:p>
          <a:p>
            <a:endParaRPr kumimoji="1" lang="en-US" altLang="ja-JP" sz="3600" dirty="0"/>
          </a:p>
          <a:p>
            <a:r>
              <a:rPr kumimoji="1" lang="ja-JP" altLang="en-US" sz="3600" dirty="0"/>
              <a:t>初めて使う場合、今「こんにちは」と打ち込み回答が返ってくることを確認してください！</a:t>
            </a:r>
            <a:endParaRPr kumimoji="1" lang="en-US" altLang="ja-JP" sz="3600" dirty="0"/>
          </a:p>
          <a:p>
            <a:endParaRPr kumimoji="1" lang="en-US" altLang="ja-JP" sz="3600" dirty="0"/>
          </a:p>
          <a:p>
            <a:r>
              <a:rPr kumimoji="1" lang="ja-JP" altLang="en-US" sz="3600" dirty="0">
                <a:hlinkClick r:id="rId3"/>
              </a:rPr>
              <a:t>当日のガイド</a:t>
            </a:r>
            <a:r>
              <a:rPr kumimoji="1" lang="ja-JP" altLang="en-US" sz="3600" dirty="0"/>
              <a:t>に、各ワークで入力するプロンプトを記載しています。</a:t>
            </a:r>
            <a:endParaRPr kumimoji="1" lang="en-US" altLang="ja-JP" sz="3600" dirty="0"/>
          </a:p>
        </p:txBody>
      </p:sp>
    </p:spTree>
    <p:extLst>
      <p:ext uri="{BB962C8B-B14F-4D97-AF65-F5344CB8AC3E}">
        <p14:creationId xmlns:p14="http://schemas.microsoft.com/office/powerpoint/2010/main" val="3249225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WS Confidential Light">
  <a:themeElements>
    <a:clrScheme name="AWS 2024">
      <a:dk1>
        <a:srgbClr val="000000"/>
      </a:dk1>
      <a:lt1>
        <a:srgbClr val="FFFFFF"/>
      </a:lt1>
      <a:dk2>
        <a:srgbClr val="161D26"/>
      </a:dk2>
      <a:lt2>
        <a:srgbClr val="F3F3F7"/>
      </a:lt2>
      <a:accent1>
        <a:srgbClr val="41B3FF"/>
      </a:accent1>
      <a:accent2>
        <a:srgbClr val="AD5CFF"/>
      </a:accent2>
      <a:accent3>
        <a:srgbClr val="00E500"/>
      </a:accent3>
      <a:accent4>
        <a:srgbClr val="FF5C85"/>
      </a:accent4>
      <a:accent5>
        <a:srgbClr val="FF693C"/>
      </a:accent5>
      <a:accent6>
        <a:srgbClr val="FBD332"/>
      </a:accent6>
      <a:hlink>
        <a:srgbClr val="41B1E8"/>
      </a:hlink>
      <a:folHlink>
        <a:srgbClr val="41B1E8"/>
      </a:folHlink>
    </a:clrScheme>
    <a:fontScheme name="Ember Heavy and Ember">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75000"/>
          </a:schemeClr>
        </a:solidFill>
        <a:ln>
          <a:noFill/>
        </a:ln>
      </a:spPr>
      <a:bodyPr rtlCol="0" anchor="ctr"/>
      <a:lstStyle>
        <a:defPPr algn="ctr">
          <a:defRPr kumimoji="1" smtClean="0">
            <a:latin typeface="Amazon Ember Display" panose="020F0603020204020204" pitchFamily="34" charset="0"/>
            <a:ea typeface="メイリオ" panose="020B0604030504040204" pitchFamily="34" charset="-128"/>
          </a:defRPr>
        </a:defPPr>
      </a:lstStyle>
      <a:style>
        <a:lnRef idx="2">
          <a:schemeClr val="accent1">
            <a:shade val="15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kumimoji="1" smtClean="0">
            <a:latin typeface="Amazon Ember Display" panose="020F0603020204020204" pitchFamily="34" charset="0"/>
            <a:ea typeface="メイリオ" panose="020B0604030504040204" pitchFamily="34" charset="-128"/>
          </a:defRPr>
        </a:defPPr>
      </a:lstStyle>
    </a:txDef>
  </a:objectDefaults>
  <a:extraClrSchemeLst/>
  <a:extLst>
    <a:ext uri="{05A4C25C-085E-4340-85A3-A5531E510DB2}">
      <thm15:themeFamily xmlns:thm15="http://schemas.microsoft.com/office/thememl/2012/main" name="Presentation2" id="{9669ED17-9462-D14C-B6E5-447B788E9B2B}" vid="{91E6B8BE-7767-2D49-A594-4B5A32E9F08B}"/>
    </a:ext>
  </a:extLst>
</a:theme>
</file>

<file path=ppt/theme/theme2.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WS 2024">
    <a:dk1>
      <a:srgbClr val="000000"/>
    </a:dk1>
    <a:lt1>
      <a:srgbClr val="FFFFFF"/>
    </a:lt1>
    <a:dk2>
      <a:srgbClr val="161D26"/>
    </a:dk2>
    <a:lt2>
      <a:srgbClr val="F3F3F7"/>
    </a:lt2>
    <a:accent1>
      <a:srgbClr val="41B3FF"/>
    </a:accent1>
    <a:accent2>
      <a:srgbClr val="AD5CFF"/>
    </a:accent2>
    <a:accent3>
      <a:srgbClr val="00E500"/>
    </a:accent3>
    <a:accent4>
      <a:srgbClr val="FF5C85"/>
    </a:accent4>
    <a:accent5>
      <a:srgbClr val="FF693C"/>
    </a:accent5>
    <a:accent6>
      <a:srgbClr val="FBD332"/>
    </a:accent6>
    <a:hlink>
      <a:srgbClr val="41B1E8"/>
    </a:hlink>
    <a:folHlink>
      <a:srgbClr val="41B1E8"/>
    </a:folHlink>
  </a:clrScheme>
</a:themeOverrid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31027CB-BA99-4849-AD2B-D501A617C772}">
  <we:reference id="wa200001625" version="1.0.0.8" store="en-US" storeType="OMEX"/>
  <we:alternateReferences>
    <we:reference id="wa200001625" version="1.0.0.8" store="wa200001625"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99173</TotalTime>
  <Words>7280</Words>
  <Application>Microsoft Office PowerPoint</Application>
  <PresentationFormat>ワイド画面</PresentationFormat>
  <Paragraphs>802</Paragraphs>
  <Slides>70</Slides>
  <Notes>26</Notes>
  <HiddenSlides>2</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70</vt:i4>
      </vt:variant>
    </vt:vector>
  </HeadingPairs>
  <TitlesOfParts>
    <vt:vector size="82" baseType="lpstr">
      <vt:lpstr>Amazon Ember Regular</vt:lpstr>
      <vt:lpstr>Hiragino Kaku Gothic ProN</vt:lpstr>
      <vt:lpstr>システムフォント（レギュラー）</vt:lpstr>
      <vt:lpstr>メイリオ</vt:lpstr>
      <vt:lpstr>Amazon Ember</vt:lpstr>
      <vt:lpstr>Amazon Ember Display</vt:lpstr>
      <vt:lpstr>Amazon Ember Heavy</vt:lpstr>
      <vt:lpstr>Amazon Ember Mono</vt:lpstr>
      <vt:lpstr>Arial</vt:lpstr>
      <vt:lpstr>Arial</vt:lpstr>
      <vt:lpstr>Consolas</vt:lpstr>
      <vt:lpstr>AWS Confidential Light</vt:lpstr>
      <vt:lpstr>ML Enablement Workshop 実践編 : Working Backwards Walk Through with GenAI</vt:lpstr>
      <vt:lpstr>実践編を始める前の確認</vt:lpstr>
      <vt:lpstr>ML Enablement Workshop とは</vt:lpstr>
      <vt:lpstr>ワークショップは 2 パートで構成されます</vt:lpstr>
      <vt:lpstr>2 パートのワークショップのイメージ</vt:lpstr>
      <vt:lpstr>PowerPoint プレゼンテーション</vt:lpstr>
      <vt:lpstr>ワークショップで実践する Amazon のプロダクト開発プロセス : Working Backwards の構成</vt:lpstr>
      <vt:lpstr>実践編でとって頂きたい行動</vt:lpstr>
      <vt:lpstr>生成 AI をパートナーとして使用します</vt:lpstr>
      <vt:lpstr>Day1 : 実践編</vt:lpstr>
      <vt:lpstr>Day1 : 実践編</vt:lpstr>
      <vt:lpstr>PowerPoint プレゼンテーション</vt:lpstr>
      <vt:lpstr>Amazon での生成 AI 活用</vt:lpstr>
      <vt:lpstr>Amazon のイノベーションを支える仕組み</vt:lpstr>
      <vt:lpstr>Working Backwards : 製品、サービス、また体験がお客様の手に渡った瞬間から逆算して考える</vt:lpstr>
      <vt:lpstr>Amazon のプロダクト開発プロセス :  Working Backwards </vt:lpstr>
      <vt:lpstr>Listen: Working Backwards の最初のプロセス</vt:lpstr>
      <vt:lpstr>顧客は誰か ? </vt:lpstr>
      <vt:lpstr>例 : 英会話サービス</vt:lpstr>
      <vt:lpstr>顧客の行動を “Backwards” で観察する</vt:lpstr>
      <vt:lpstr>[GenU] 顧客の行動を “Backwards” で観察する</vt:lpstr>
      <vt:lpstr>Day1 : 実践編</vt:lpstr>
      <vt:lpstr>Define : 課題とは ?</vt:lpstr>
      <vt:lpstr>Amazon の発明の裏側にある「問い」</vt:lpstr>
      <vt:lpstr>Amazon の発明の裏側にある「問い」</vt:lpstr>
      <vt:lpstr>Listen != Define</vt:lpstr>
      <vt:lpstr>課題を見つける「問い」の類型</vt:lpstr>
      <vt:lpstr>課題を見つける「問い」の類型</vt:lpstr>
      <vt:lpstr>インパクトの高い「問い」を選別する</vt:lpstr>
      <vt:lpstr>「問い」を漏れなく立て、選別する</vt:lpstr>
      <vt:lpstr>[GenU] 「問い」を漏れなく立て、選別する</vt:lpstr>
      <vt:lpstr>Have a break!</vt:lpstr>
      <vt:lpstr>Day1 : 実践編</vt:lpstr>
      <vt:lpstr>Invent : 発明とは何か ?</vt:lpstr>
      <vt:lpstr>「問い」と発明の関係</vt:lpstr>
      <vt:lpstr>AI/MLによる発明の類型</vt:lpstr>
      <vt:lpstr>発明に使う「既存の解決策」の確認</vt:lpstr>
      <vt:lpstr>発明の実施</vt:lpstr>
      <vt:lpstr>発明の実施</vt:lpstr>
      <vt:lpstr>[GenU] 発明の実施</vt:lpstr>
      <vt:lpstr>発明の実施</vt:lpstr>
      <vt:lpstr>発明の選択</vt:lpstr>
      <vt:lpstr>Day1 : 実践編</vt:lpstr>
      <vt:lpstr>Working Backwards 後半戦 :  課題を解決するシナリオを伝える</vt:lpstr>
      <vt:lpstr>もし、明日この製品を顧客に発表するとしたら ?</vt:lpstr>
      <vt:lpstr>Refine : プレスリリース (PR/FAQ) の執筆</vt:lpstr>
      <vt:lpstr>Refine : プレスリリース (PR/FAQ) の執筆</vt:lpstr>
      <vt:lpstr>PR/FAQ (顧客フォーカス) を書く</vt:lpstr>
      <vt:lpstr>[GenU] PR/FAQ (顧客フォーカス) を書く</vt:lpstr>
      <vt:lpstr>[GenU] PR/FAQ (顧客フォーカス) を書く</vt:lpstr>
      <vt:lpstr>PR/FAQ (顧客フォーカス) を修正する</vt:lpstr>
      <vt:lpstr>PR/FAQ (顧客フォーカス) のレビュー</vt:lpstr>
      <vt:lpstr>Have a break &amp; 🤖 Time!</vt:lpstr>
      <vt:lpstr>Day1 : 実践編</vt:lpstr>
      <vt:lpstr>Working Backwards 後半戦 :  課題を解決するシナリオを伝える</vt:lpstr>
      <vt:lpstr>Test/Iterate : 顧客の行動変化を計測する</vt:lpstr>
      <vt:lpstr>課題解決 != 行動変化</vt:lpstr>
      <vt:lpstr>課題解決の計測例 : ユーザーテスト</vt:lpstr>
      <vt:lpstr>マイルストンを計画する</vt:lpstr>
      <vt:lpstr>[GenU] マイルストンを計画する</vt:lpstr>
      <vt:lpstr>マイルストンを修正する</vt:lpstr>
      <vt:lpstr>Test/Iterate : 実施計画</vt:lpstr>
      <vt:lpstr>Well Done!</vt:lpstr>
      <vt:lpstr>現在地点と、改善編以降のイメージ ※実際は 2→1 の戻りなどがあり得ます</vt:lpstr>
      <vt:lpstr>モックの作り込みを避ける</vt:lpstr>
      <vt:lpstr>Next Step : “Test/Iterate” による学習の反映</vt:lpstr>
      <vt:lpstr>Invent : AI/ML の根幹であるデータにより体験が改善する「解決策」を仕入れておく</vt:lpstr>
      <vt:lpstr>Day2 : 改善編の進め方</vt:lpstr>
      <vt:lpstr>改善編を進める前の準備</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template includes</dc:title>
  <dc:creator>Microsoft Office User</dc:creator>
  <cp:lastModifiedBy>Kubo, Takahiro</cp:lastModifiedBy>
  <cp:revision>1383</cp:revision>
  <dcterms:created xsi:type="dcterms:W3CDTF">2022-07-18T16:28:56Z</dcterms:created>
  <dcterms:modified xsi:type="dcterms:W3CDTF">2025-10-10T20:33:05Z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29eed6f-34eb-4453-9f97-09510b9b219f_Enabled">
    <vt:lpwstr>true</vt:lpwstr>
  </property>
  <property fmtid="{D5CDD505-2E9C-101B-9397-08002B2CF9AE}" pid="3" name="MSIP_Label_929eed6f-34eb-4453-9f97-09510b9b219f_SetDate">
    <vt:lpwstr>2025-06-02T13:15:19Z</vt:lpwstr>
  </property>
  <property fmtid="{D5CDD505-2E9C-101B-9397-08002B2CF9AE}" pid="4" name="MSIP_Label_929eed6f-34eb-4453-9f97-09510b9b219f_Method">
    <vt:lpwstr>Standard</vt:lpwstr>
  </property>
  <property fmtid="{D5CDD505-2E9C-101B-9397-08002B2CF9AE}" pid="5" name="MSIP_Label_929eed6f-34eb-4453-9f97-09510b9b219f_Name">
    <vt:lpwstr>Amazon Pending_Classification</vt:lpwstr>
  </property>
  <property fmtid="{D5CDD505-2E9C-101B-9397-08002B2CF9AE}" pid="6" name="MSIP_Label_929eed6f-34eb-4453-9f97-09510b9b219f_SiteId">
    <vt:lpwstr>5280104a-472d-4538-9ccf-1e1d0efe8b1b</vt:lpwstr>
  </property>
  <property fmtid="{D5CDD505-2E9C-101B-9397-08002B2CF9AE}" pid="7" name="MSIP_Label_929eed6f-34eb-4453-9f97-09510b9b219f_ActionId">
    <vt:lpwstr>26849944-aef8-4dbf-bc3e-c2245240b035</vt:lpwstr>
  </property>
  <property fmtid="{D5CDD505-2E9C-101B-9397-08002B2CF9AE}" pid="8" name="MSIP_Label_929eed6f-34eb-4453-9f97-09510b9b219f_ContentBits">
    <vt:lpwstr>0</vt:lpwstr>
  </property>
  <property fmtid="{D5CDD505-2E9C-101B-9397-08002B2CF9AE}" pid="9" name="MSIP_Label_929eed6f-34eb-4453-9f97-09510b9b219f_Tag">
    <vt:lpwstr>10, 3, 0, 1</vt:lpwstr>
  </property>
</Properties>
</file>